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Lst>
  <p:notesMasterIdLst>
    <p:notesMasterId r:id="rId33"/>
  </p:notesMasterIdLst>
  <p:sldIdLst>
    <p:sldId id="317" r:id="rId2"/>
    <p:sldId id="319" r:id="rId3"/>
    <p:sldId id="320" r:id="rId4"/>
    <p:sldId id="321" r:id="rId5"/>
    <p:sldId id="322" r:id="rId6"/>
    <p:sldId id="323" r:id="rId7"/>
    <p:sldId id="324" r:id="rId8"/>
    <p:sldId id="325" r:id="rId9"/>
    <p:sldId id="326" r:id="rId10"/>
    <p:sldId id="327" r:id="rId11"/>
    <p:sldId id="328" r:id="rId12"/>
    <p:sldId id="316" r:id="rId13"/>
    <p:sldId id="257" r:id="rId14"/>
    <p:sldId id="266" r:id="rId15"/>
    <p:sldId id="287" r:id="rId16"/>
    <p:sldId id="288" r:id="rId17"/>
    <p:sldId id="269" r:id="rId18"/>
    <p:sldId id="292" r:id="rId19"/>
    <p:sldId id="294" r:id="rId20"/>
    <p:sldId id="299" r:id="rId21"/>
    <p:sldId id="329" r:id="rId22"/>
    <p:sldId id="300" r:id="rId23"/>
    <p:sldId id="332" r:id="rId24"/>
    <p:sldId id="302" r:id="rId25"/>
    <p:sldId id="330" r:id="rId26"/>
    <p:sldId id="303" r:id="rId27"/>
    <p:sldId id="304" r:id="rId28"/>
    <p:sldId id="309" r:id="rId29"/>
    <p:sldId id="315" r:id="rId30"/>
    <p:sldId id="331" r:id="rId31"/>
    <p:sldId id="318" r:id="rId32"/>
  </p:sldIdLst>
  <p:sldSz cx="9144000" cy="6858000" type="screen4x3"/>
  <p:notesSz cx="6858000" cy="9144000"/>
  <p:defaultTextStyle>
    <a:defPPr>
      <a:defRPr lang="en-US"/>
    </a:defPPr>
    <a:lvl1pPr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1pPr>
    <a:lvl2pPr marL="4572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2pPr>
    <a:lvl3pPr marL="9144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3pPr>
    <a:lvl4pPr marL="13716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4pPr>
    <a:lvl5pPr marL="18288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5pPr>
    <a:lvl6pPr marL="2286000" algn="l" defTabSz="914400" rtl="0" eaLnBrk="1" latinLnBrk="0" hangingPunct="1">
      <a:defRPr sz="1200" kern="1200">
        <a:solidFill>
          <a:srgbClr val="000000"/>
        </a:solidFill>
        <a:latin typeface="Times New Roman" pitchFamily="18" charset="0"/>
        <a:ea typeface="+mn-ea"/>
        <a:cs typeface="Times New Roman" pitchFamily="18" charset="0"/>
      </a:defRPr>
    </a:lvl6pPr>
    <a:lvl7pPr marL="2743200" algn="l" defTabSz="914400" rtl="0" eaLnBrk="1" latinLnBrk="0" hangingPunct="1">
      <a:defRPr sz="1200" kern="1200">
        <a:solidFill>
          <a:srgbClr val="000000"/>
        </a:solidFill>
        <a:latin typeface="Times New Roman" pitchFamily="18" charset="0"/>
        <a:ea typeface="+mn-ea"/>
        <a:cs typeface="Times New Roman" pitchFamily="18" charset="0"/>
      </a:defRPr>
    </a:lvl7pPr>
    <a:lvl8pPr marL="3200400" algn="l" defTabSz="914400" rtl="0" eaLnBrk="1" latinLnBrk="0" hangingPunct="1">
      <a:defRPr sz="1200" kern="1200">
        <a:solidFill>
          <a:srgbClr val="000000"/>
        </a:solidFill>
        <a:latin typeface="Times New Roman" pitchFamily="18" charset="0"/>
        <a:ea typeface="+mn-ea"/>
        <a:cs typeface="Times New Roman" pitchFamily="18" charset="0"/>
      </a:defRPr>
    </a:lvl8pPr>
    <a:lvl9pPr marL="3657600" algn="l" defTabSz="914400" rtl="0" eaLnBrk="1" latinLnBrk="0" hangingPunct="1">
      <a:defRPr sz="1200" kern="1200">
        <a:solidFill>
          <a:srgbClr val="000000"/>
        </a:solidFill>
        <a:latin typeface="Times New Roman" pitchFamily="18" charset="0"/>
        <a:ea typeface="+mn-ea"/>
        <a:cs typeface="Times New Roman" pitchFamily="18"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50" autoAdjust="0"/>
  </p:normalViewPr>
  <p:slideViewPr>
    <p:cSldViewPr>
      <p:cViewPr>
        <p:scale>
          <a:sx n="50" d="100"/>
          <a:sy n="50" d="100"/>
        </p:scale>
        <p:origin x="-1956" y="-6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1678483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8E0A6D-8624-48F4-B149-FCA18F520AB8}" type="slidenum">
              <a:rPr lang="zh-CN" altLang="en-US"/>
              <a:pPr/>
              <a:t>15</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zh-CN" altLang="en-US" smtClean="0"/>
              <a:t>注意：</a:t>
            </a:r>
          </a:p>
          <a:p>
            <a:pPr eaLnBrk="1" hangingPunct="1"/>
            <a:r>
              <a:rPr lang="zh-CN" altLang="en-US" smtClean="0"/>
              <a:t>整数除法舍去余数；</a:t>
            </a:r>
          </a:p>
          <a:p>
            <a:pPr eaLnBrk="1" hangingPunct="1"/>
            <a:r>
              <a:rPr lang="en-US" altLang="zh-CN" smtClean="0"/>
              <a:t>%</a:t>
            </a:r>
            <a:r>
              <a:rPr lang="zh-CN" altLang="en-US" smtClean="0"/>
              <a:t>运算符只能用于整数</a:t>
            </a:r>
          </a:p>
          <a:p>
            <a:pPr eaLnBrk="1" hangingPunct="1"/>
            <a:r>
              <a:rPr lang="zh-CN" altLang="en-US" smtClean="0"/>
              <a:t>算术运算符的优先级</a:t>
            </a:r>
            <a:endParaRPr lang="en-US" altLang="zh-CN" smtClean="0"/>
          </a:p>
        </p:txBody>
      </p:sp>
    </p:spTree>
    <p:extLst>
      <p:ext uri="{BB962C8B-B14F-4D97-AF65-F5344CB8AC3E}">
        <p14:creationId xmlns:p14="http://schemas.microsoft.com/office/powerpoint/2010/main" val="44396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B4B5104-E772-4927-8A5B-44EEF0AA7137}" type="slidenum">
              <a:rPr lang="zh-CN" altLang="en-US"/>
              <a:pPr/>
              <a:t>26</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smtClean="0"/>
              <a:t>条件运算符是</a:t>
            </a:r>
            <a:r>
              <a:rPr lang="en-US" altLang="zh-CN" smtClean="0"/>
              <a:t>C</a:t>
            </a:r>
            <a:r>
              <a:rPr lang="zh-CN" altLang="en-US" smtClean="0"/>
              <a:t>语言中唯一的三目运算符</a:t>
            </a:r>
          </a:p>
        </p:txBody>
      </p:sp>
    </p:spTree>
    <p:extLst>
      <p:ext uri="{BB962C8B-B14F-4D97-AF65-F5344CB8AC3E}">
        <p14:creationId xmlns:p14="http://schemas.microsoft.com/office/powerpoint/2010/main" val="397766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BFA652C-F61F-487E-B689-8983F974D90C}" type="slidenum">
              <a:rPr lang="zh-CN" altLang="en-US"/>
              <a:pPr/>
              <a:t>27</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zh-CN" altLang="en-US" smtClean="0"/>
              <a:t>相当于</a:t>
            </a:r>
          </a:p>
          <a:p>
            <a:pPr eaLnBrk="1" hangingPunct="1"/>
            <a:r>
              <a:rPr lang="en-US" altLang="zh-CN" smtClean="0"/>
              <a:t>if ( a&gt;b)</a:t>
            </a:r>
          </a:p>
          <a:p>
            <a:pPr eaLnBrk="1" hangingPunct="1"/>
            <a:r>
              <a:rPr lang="en-US" altLang="zh-CN" smtClean="0"/>
              <a:t>	z=a;</a:t>
            </a:r>
          </a:p>
          <a:p>
            <a:pPr eaLnBrk="1" hangingPunct="1"/>
            <a:r>
              <a:rPr lang="en-US" altLang="zh-CN" smtClean="0"/>
              <a:t>else</a:t>
            </a:r>
          </a:p>
          <a:p>
            <a:pPr eaLnBrk="1" hangingPunct="1"/>
            <a:r>
              <a:rPr lang="en-US" altLang="zh-CN" smtClean="0"/>
              <a:t>	z=b;</a:t>
            </a:r>
          </a:p>
        </p:txBody>
      </p:sp>
    </p:spTree>
    <p:extLst>
      <p:ext uri="{BB962C8B-B14F-4D97-AF65-F5344CB8AC3E}">
        <p14:creationId xmlns:p14="http://schemas.microsoft.com/office/powerpoint/2010/main" val="3633479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F9792C3-B88D-47C9-9747-AACF58B369B5}" type="slidenum">
              <a:rPr lang="zh-CN" altLang="en-US"/>
              <a:pPr/>
              <a:t>28</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zh-CN" altLang="en-US" smtClean="0"/>
              <a:t>类型的隐式转换：如果一个表达使用有多种类型，</a:t>
            </a:r>
            <a:r>
              <a:rPr lang="en-US" altLang="zh-CN" smtClean="0"/>
              <a:t>C</a:t>
            </a:r>
            <a:r>
              <a:rPr lang="zh-CN" altLang="en-US" smtClean="0"/>
              <a:t>自动由低类型向高类型转换</a:t>
            </a:r>
            <a:endParaRPr lang="en-US" altLang="zh-CN" smtClean="0"/>
          </a:p>
        </p:txBody>
      </p:sp>
    </p:spTree>
    <p:extLst>
      <p:ext uri="{BB962C8B-B14F-4D97-AF65-F5344CB8AC3E}">
        <p14:creationId xmlns:p14="http://schemas.microsoft.com/office/powerpoint/2010/main" val="267940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04A1A88-452D-492B-A56D-9F00341394CC}" type="slidenum">
              <a:rPr lang="zh-CN" altLang="en-US"/>
              <a:pPr/>
              <a:t>29</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zh-CN" altLang="en-US" smtClean="0"/>
              <a:t>优先级和结合性的应用：</a:t>
            </a:r>
          </a:p>
          <a:p>
            <a:pPr eaLnBrk="1" hangingPunct="1"/>
            <a:r>
              <a:rPr lang="zh-CN" altLang="en-US" smtClean="0"/>
              <a:t>优先级决定了同一表达式中不同操作符的运算次序；</a:t>
            </a:r>
          </a:p>
          <a:p>
            <a:pPr eaLnBrk="1" hangingPunct="1"/>
            <a:r>
              <a:rPr lang="zh-CN" altLang="en-US" smtClean="0"/>
              <a:t>结合性决定表达式中同一优先级操作符的运算次序</a:t>
            </a:r>
            <a:endParaRPr lang="en-US" altLang="zh-CN" smtClean="0"/>
          </a:p>
        </p:txBody>
      </p:sp>
    </p:spTree>
    <p:extLst>
      <p:ext uri="{BB962C8B-B14F-4D97-AF65-F5344CB8AC3E}">
        <p14:creationId xmlns:p14="http://schemas.microsoft.com/office/powerpoint/2010/main" val="428310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04A1A88-452D-492B-A56D-9F00341394CC}" type="slidenum">
              <a:rPr lang="zh-CN" altLang="en-US"/>
              <a:pPr/>
              <a:t>30</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zh-CN" altLang="en-US" smtClean="0"/>
              <a:t>优先级和结合性的应用：</a:t>
            </a:r>
          </a:p>
          <a:p>
            <a:pPr eaLnBrk="1" hangingPunct="1"/>
            <a:r>
              <a:rPr lang="zh-CN" altLang="en-US" smtClean="0"/>
              <a:t>优先级决定了同一表达式中不同操作符的运算次序；</a:t>
            </a:r>
          </a:p>
          <a:p>
            <a:pPr eaLnBrk="1" hangingPunct="1"/>
            <a:r>
              <a:rPr lang="zh-CN" altLang="en-US" smtClean="0"/>
              <a:t>结合性决定表达式中同一优先级操作符的运算次序</a:t>
            </a:r>
            <a:endParaRPr lang="en-US" altLang="zh-CN" smtClean="0"/>
          </a:p>
        </p:txBody>
      </p:sp>
    </p:spTree>
    <p:extLst>
      <p:ext uri="{BB962C8B-B14F-4D97-AF65-F5344CB8AC3E}">
        <p14:creationId xmlns:p14="http://schemas.microsoft.com/office/powerpoint/2010/main" val="428310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607192-67EC-4634-B81D-53AB7C2F024A}" type="slidenum">
              <a:rPr lang="zh-CN" altLang="en-US"/>
              <a:pPr/>
              <a:t>16</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355222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8ED2D3F-D385-4F80-8488-AF3811C3502F}" type="slidenum">
              <a:rPr lang="zh-CN" altLang="en-US"/>
              <a:pPr/>
              <a:t>18</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120000"/>
              </a:lnSpc>
            </a:pPr>
            <a:r>
              <a:rPr lang="zh-CN" altLang="en-US" smtClean="0">
                <a:solidFill>
                  <a:srgbClr val="000000"/>
                </a:solidFill>
              </a:rPr>
              <a:t>关系表达式的结果为</a:t>
            </a:r>
            <a:r>
              <a:rPr lang="en-US" altLang="zh-CN" smtClean="0">
                <a:solidFill>
                  <a:srgbClr val="000000"/>
                </a:solidFill>
              </a:rPr>
              <a:t>1</a:t>
            </a:r>
            <a:r>
              <a:rPr lang="zh-CN" altLang="en-US" smtClean="0">
                <a:solidFill>
                  <a:srgbClr val="000000"/>
                </a:solidFill>
              </a:rPr>
              <a:t>或</a:t>
            </a:r>
            <a:r>
              <a:rPr lang="en-US" altLang="zh-CN" smtClean="0">
                <a:solidFill>
                  <a:srgbClr val="000000"/>
                </a:solidFill>
              </a:rPr>
              <a:t>0</a:t>
            </a:r>
          </a:p>
          <a:p>
            <a:pPr eaLnBrk="1" hangingPunct="1">
              <a:lnSpc>
                <a:spcPct val="120000"/>
              </a:lnSpc>
            </a:pPr>
            <a:r>
              <a:rPr lang="zh-CN" altLang="en-US" smtClean="0">
                <a:solidFill>
                  <a:srgbClr val="000000"/>
                </a:solidFill>
              </a:rPr>
              <a:t>注意计算关系表达式的值与判断关系表达式值的真假在表示上的差别	</a:t>
            </a:r>
          </a:p>
          <a:p>
            <a:pPr lvl="1" eaLnBrk="1" hangingPunct="1">
              <a:lnSpc>
                <a:spcPct val="120000"/>
              </a:lnSpc>
            </a:pPr>
            <a:r>
              <a:rPr lang="zh-CN" altLang="en-US" smtClean="0">
                <a:solidFill>
                  <a:srgbClr val="000000"/>
                </a:solidFill>
              </a:rPr>
              <a:t>计算时，若关系成立，结果为</a:t>
            </a:r>
            <a:r>
              <a:rPr lang="en-US" altLang="zh-CN" smtClean="0">
                <a:solidFill>
                  <a:srgbClr val="000000"/>
                </a:solidFill>
              </a:rPr>
              <a:t>1</a:t>
            </a:r>
            <a:r>
              <a:rPr lang="zh-CN" altLang="en-US" smtClean="0">
                <a:solidFill>
                  <a:srgbClr val="000000"/>
                </a:solidFill>
              </a:rPr>
              <a:t>，否则结果为</a:t>
            </a:r>
            <a:r>
              <a:rPr lang="en-US" altLang="zh-CN" smtClean="0">
                <a:solidFill>
                  <a:srgbClr val="000000"/>
                </a:solidFill>
              </a:rPr>
              <a:t>0</a:t>
            </a:r>
            <a:r>
              <a:rPr lang="zh-CN" altLang="en-US" smtClean="0">
                <a:solidFill>
                  <a:srgbClr val="000000"/>
                </a:solidFill>
              </a:rPr>
              <a:t>；</a:t>
            </a:r>
          </a:p>
          <a:p>
            <a:pPr lvl="1" eaLnBrk="1" hangingPunct="1">
              <a:lnSpc>
                <a:spcPct val="120000"/>
              </a:lnSpc>
            </a:pPr>
            <a:r>
              <a:rPr lang="zh-CN" altLang="en-US" smtClean="0">
                <a:solidFill>
                  <a:srgbClr val="000000"/>
                </a:solidFill>
              </a:rPr>
              <a:t>判断关系表达式值的真假时，只要表达式的值为非</a:t>
            </a:r>
            <a:r>
              <a:rPr lang="en-US" altLang="zh-CN" smtClean="0">
                <a:solidFill>
                  <a:srgbClr val="000000"/>
                </a:solidFill>
              </a:rPr>
              <a:t>0</a:t>
            </a:r>
            <a:r>
              <a:rPr lang="zh-CN" altLang="en-US" smtClean="0">
                <a:solidFill>
                  <a:srgbClr val="000000"/>
                </a:solidFill>
              </a:rPr>
              <a:t>，就表示关系成立；为</a:t>
            </a:r>
            <a:r>
              <a:rPr lang="en-US" altLang="zh-CN" smtClean="0">
                <a:solidFill>
                  <a:srgbClr val="000000"/>
                </a:solidFill>
              </a:rPr>
              <a:t>0</a:t>
            </a:r>
            <a:r>
              <a:rPr lang="zh-CN" altLang="en-US" smtClean="0">
                <a:solidFill>
                  <a:srgbClr val="000000"/>
                </a:solidFill>
              </a:rPr>
              <a:t>则表示关系不成立。</a:t>
            </a:r>
          </a:p>
          <a:p>
            <a:pPr lvl="1" eaLnBrk="1" hangingPunct="1">
              <a:lnSpc>
                <a:spcPct val="120000"/>
              </a:lnSpc>
            </a:pPr>
            <a:r>
              <a:rPr lang="zh-CN" altLang="en-US" smtClean="0">
                <a:solidFill>
                  <a:srgbClr val="000000"/>
                </a:solidFill>
              </a:rPr>
              <a:t>经常采用简化写法，如</a:t>
            </a:r>
            <a:r>
              <a:rPr lang="en-US" altLang="zh-CN" smtClean="0">
                <a:solidFill>
                  <a:srgbClr val="000000"/>
                </a:solidFill>
              </a:rPr>
              <a:t>n%2!=0</a:t>
            </a:r>
            <a:r>
              <a:rPr lang="zh-CN" altLang="en-US" smtClean="0">
                <a:solidFill>
                  <a:srgbClr val="000000"/>
                </a:solidFill>
              </a:rPr>
              <a:t>可写为</a:t>
            </a:r>
            <a:r>
              <a:rPr lang="en-US" altLang="zh-CN" smtClean="0">
                <a:solidFill>
                  <a:srgbClr val="000000"/>
                </a:solidFill>
              </a:rPr>
              <a:t>n%2 </a:t>
            </a:r>
          </a:p>
          <a:p>
            <a:pPr lvl="1" eaLnBrk="1" hangingPunct="1">
              <a:lnSpc>
                <a:spcPct val="120000"/>
              </a:lnSpc>
            </a:pPr>
            <a:r>
              <a:rPr lang="zh-CN" altLang="en-US" smtClean="0">
                <a:solidFill>
                  <a:srgbClr val="000000"/>
                </a:solidFill>
              </a:rPr>
              <a:t>关系运算符的结合型：左</a:t>
            </a:r>
            <a:r>
              <a:rPr lang="en-US" altLang="zh-CN" smtClean="0">
                <a:solidFill>
                  <a:srgbClr val="000000"/>
                </a:solidFill>
              </a:rPr>
              <a:t>-〉</a:t>
            </a:r>
            <a:r>
              <a:rPr lang="zh-CN" altLang="en-US" smtClean="0">
                <a:solidFill>
                  <a:srgbClr val="000000"/>
                </a:solidFill>
              </a:rPr>
              <a:t>右</a:t>
            </a:r>
          </a:p>
          <a:p>
            <a:pPr eaLnBrk="1" hangingPunct="1"/>
            <a:endParaRPr lang="zh-CN" altLang="en-US" smtClean="0"/>
          </a:p>
        </p:txBody>
      </p:sp>
    </p:spTree>
    <p:extLst>
      <p:ext uri="{BB962C8B-B14F-4D97-AF65-F5344CB8AC3E}">
        <p14:creationId xmlns:p14="http://schemas.microsoft.com/office/powerpoint/2010/main" val="45682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20</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smtClean="0"/>
              <a:t>使用复合的赋值运算符有三点好处：</a:t>
            </a:r>
          </a:p>
          <a:p>
            <a:pPr eaLnBrk="1" hangingPunct="1"/>
            <a:r>
              <a:rPr lang="zh-CN" altLang="en-US" smtClean="0"/>
              <a:t>容易书写</a:t>
            </a:r>
          </a:p>
          <a:p>
            <a:pPr eaLnBrk="1" hangingPunct="1"/>
            <a:r>
              <a:rPr lang="zh-CN" altLang="en-US" smtClean="0"/>
              <a:t>语句更简洁、易读</a:t>
            </a:r>
          </a:p>
          <a:p>
            <a:pPr eaLnBrk="1" hangingPunct="1"/>
            <a:r>
              <a:rPr lang="zh-CN" altLang="en-US" smtClean="0"/>
              <a:t>语句效率高</a:t>
            </a:r>
            <a:endParaRPr lang="en-US" altLang="zh-CN" smtClean="0"/>
          </a:p>
        </p:txBody>
      </p:sp>
    </p:spTree>
    <p:extLst>
      <p:ext uri="{BB962C8B-B14F-4D97-AF65-F5344CB8AC3E}">
        <p14:creationId xmlns:p14="http://schemas.microsoft.com/office/powerpoint/2010/main" val="401881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21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smtClean="0"/>
              <a:t>使用复合的赋值运算符有三点好处：</a:t>
            </a:r>
          </a:p>
          <a:p>
            <a:pPr eaLnBrk="1" hangingPunct="1"/>
            <a:r>
              <a:rPr lang="zh-CN" altLang="en-US" smtClean="0"/>
              <a:t>容易书写</a:t>
            </a:r>
          </a:p>
          <a:p>
            <a:pPr eaLnBrk="1" hangingPunct="1"/>
            <a:r>
              <a:rPr lang="zh-CN" altLang="en-US" smtClean="0"/>
              <a:t>语句更简洁、易读</a:t>
            </a:r>
          </a:p>
          <a:p>
            <a:pPr eaLnBrk="1" hangingPunct="1"/>
            <a:r>
              <a:rPr lang="zh-CN" altLang="en-US" smtClean="0"/>
              <a:t>语句效率高</a:t>
            </a:r>
            <a:endParaRPr lang="en-US" altLang="zh-CN" smtClean="0"/>
          </a:p>
        </p:txBody>
      </p:sp>
    </p:spTree>
    <p:extLst>
      <p:ext uri="{BB962C8B-B14F-4D97-AF65-F5344CB8AC3E}">
        <p14:creationId xmlns:p14="http://schemas.microsoft.com/office/powerpoint/2010/main" val="401881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22</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smtClean="0"/>
              <a:t>自增自减运算符</a:t>
            </a:r>
          </a:p>
          <a:p>
            <a:pPr eaLnBrk="1" hangingPunct="1"/>
            <a:r>
              <a:rPr kumimoji="1" lang="zh-CN" altLang="en-US" smtClean="0"/>
              <a:t>自增自减运算符“前置”和“后置”的区别</a:t>
            </a:r>
          </a:p>
          <a:p>
            <a:pPr lvl="1" eaLnBrk="1" hangingPunct="1"/>
            <a:r>
              <a:rPr kumimoji="1" lang="zh-CN" altLang="en-US" smtClean="0"/>
              <a:t>“前置”    变量先增值</a:t>
            </a:r>
            <a:r>
              <a:rPr kumimoji="1" lang="en-US" altLang="zh-CN" smtClean="0"/>
              <a:t>(</a:t>
            </a:r>
            <a:r>
              <a:rPr kumimoji="1" lang="zh-CN" altLang="en-US" smtClean="0"/>
              <a:t>或先减值</a:t>
            </a:r>
            <a:r>
              <a:rPr kumimoji="1" lang="en-US" altLang="zh-CN" smtClean="0"/>
              <a:t>),</a:t>
            </a:r>
            <a:r>
              <a:rPr kumimoji="1" lang="zh-CN" altLang="en-US" smtClean="0"/>
              <a:t>后被引用</a:t>
            </a:r>
          </a:p>
          <a:p>
            <a:pPr lvl="1" eaLnBrk="1" hangingPunct="1"/>
            <a:r>
              <a:rPr kumimoji="1" lang="zh-CN" altLang="en-US" smtClean="0"/>
              <a:t>“后置”    变量先被引用</a:t>
            </a:r>
            <a:r>
              <a:rPr kumimoji="1" lang="en-US" altLang="zh-CN" smtClean="0"/>
              <a:t>,</a:t>
            </a:r>
            <a:r>
              <a:rPr kumimoji="1" lang="zh-CN" altLang="en-US" smtClean="0"/>
              <a:t>后再增值</a:t>
            </a:r>
            <a:r>
              <a:rPr kumimoji="1" lang="en-US" altLang="zh-CN" smtClean="0"/>
              <a:t>(</a:t>
            </a:r>
            <a:r>
              <a:rPr kumimoji="1" lang="zh-CN" altLang="en-US" smtClean="0"/>
              <a:t>或后减值</a:t>
            </a:r>
            <a:r>
              <a:rPr kumimoji="1" lang="en-US" altLang="zh-CN" smtClean="0"/>
              <a:t>)</a:t>
            </a:r>
          </a:p>
          <a:p>
            <a:pPr eaLnBrk="1" hangingPunct="1"/>
            <a:r>
              <a:rPr lang="zh-CN" altLang="en-US" smtClean="0"/>
              <a:t>两种情况下，变量的值都加</a:t>
            </a:r>
            <a:r>
              <a:rPr lang="en-US" altLang="zh-CN" smtClean="0"/>
              <a:t>1</a:t>
            </a:r>
          </a:p>
        </p:txBody>
      </p:sp>
    </p:spTree>
    <p:extLst>
      <p:ext uri="{BB962C8B-B14F-4D97-AF65-F5344CB8AC3E}">
        <p14:creationId xmlns:p14="http://schemas.microsoft.com/office/powerpoint/2010/main" val="114491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23</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smtClean="0"/>
              <a:t>自增自减运算符</a:t>
            </a:r>
          </a:p>
          <a:p>
            <a:pPr eaLnBrk="1" hangingPunct="1"/>
            <a:r>
              <a:rPr kumimoji="1" lang="zh-CN" altLang="en-US" smtClean="0"/>
              <a:t>自增自减运算符“前置”和“后置”的区别</a:t>
            </a:r>
          </a:p>
          <a:p>
            <a:pPr lvl="1" eaLnBrk="1" hangingPunct="1"/>
            <a:r>
              <a:rPr kumimoji="1" lang="zh-CN" altLang="en-US" smtClean="0"/>
              <a:t>“前置”    变量先增值</a:t>
            </a:r>
            <a:r>
              <a:rPr kumimoji="1" lang="en-US" altLang="zh-CN" smtClean="0"/>
              <a:t>(</a:t>
            </a:r>
            <a:r>
              <a:rPr kumimoji="1" lang="zh-CN" altLang="en-US" smtClean="0"/>
              <a:t>或先减值</a:t>
            </a:r>
            <a:r>
              <a:rPr kumimoji="1" lang="en-US" altLang="zh-CN" smtClean="0"/>
              <a:t>),</a:t>
            </a:r>
            <a:r>
              <a:rPr kumimoji="1" lang="zh-CN" altLang="en-US" smtClean="0"/>
              <a:t>后被引用</a:t>
            </a:r>
          </a:p>
          <a:p>
            <a:pPr lvl="1" eaLnBrk="1" hangingPunct="1"/>
            <a:r>
              <a:rPr kumimoji="1" lang="zh-CN" altLang="en-US" smtClean="0"/>
              <a:t>“后置”    变量先被引用</a:t>
            </a:r>
            <a:r>
              <a:rPr kumimoji="1" lang="en-US" altLang="zh-CN" smtClean="0"/>
              <a:t>,</a:t>
            </a:r>
            <a:r>
              <a:rPr kumimoji="1" lang="zh-CN" altLang="en-US" smtClean="0"/>
              <a:t>后再增值</a:t>
            </a:r>
            <a:r>
              <a:rPr kumimoji="1" lang="en-US" altLang="zh-CN" smtClean="0"/>
              <a:t>(</a:t>
            </a:r>
            <a:r>
              <a:rPr kumimoji="1" lang="zh-CN" altLang="en-US" smtClean="0"/>
              <a:t>或后减值</a:t>
            </a:r>
            <a:r>
              <a:rPr kumimoji="1" lang="en-US" altLang="zh-CN" smtClean="0"/>
              <a:t>)</a:t>
            </a:r>
          </a:p>
          <a:p>
            <a:pPr eaLnBrk="1" hangingPunct="1"/>
            <a:r>
              <a:rPr lang="zh-CN" altLang="en-US" smtClean="0"/>
              <a:t>两种情况下，变量的值都加</a:t>
            </a:r>
            <a:r>
              <a:rPr lang="en-US" altLang="zh-CN" smtClean="0"/>
              <a:t>1</a:t>
            </a:r>
          </a:p>
        </p:txBody>
      </p:sp>
    </p:spTree>
    <p:extLst>
      <p:ext uri="{BB962C8B-B14F-4D97-AF65-F5344CB8AC3E}">
        <p14:creationId xmlns:p14="http://schemas.microsoft.com/office/powerpoint/2010/main" val="114491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24</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smtClean="0"/>
              <a:t>++</a:t>
            </a:r>
            <a:r>
              <a:rPr lang="zh-CN" altLang="en-US" smtClean="0"/>
              <a:t>和</a:t>
            </a:r>
            <a:r>
              <a:rPr lang="en-US" altLang="zh-CN" smtClean="0"/>
              <a:t>—</a:t>
            </a:r>
            <a:r>
              <a:rPr lang="zh-CN" altLang="en-US" smtClean="0"/>
              <a:t>的优先级同单目的</a:t>
            </a:r>
            <a:r>
              <a:rPr lang="en-US" altLang="zh-CN" smtClean="0"/>
              <a:t>+</a:t>
            </a:r>
            <a:r>
              <a:rPr lang="zh-CN" altLang="en-US" smtClean="0"/>
              <a:t>，</a:t>
            </a:r>
            <a:r>
              <a:rPr lang="en-US" altLang="zh-CN" smtClean="0"/>
              <a:t>- </a:t>
            </a:r>
            <a:r>
              <a:rPr lang="zh-CN" altLang="en-US" smtClean="0"/>
              <a:t>相同，右结合</a:t>
            </a:r>
            <a:endParaRPr lang="en-US" altLang="zh-CN" smtClean="0"/>
          </a:p>
        </p:txBody>
      </p:sp>
    </p:spTree>
    <p:extLst>
      <p:ext uri="{BB962C8B-B14F-4D97-AF65-F5344CB8AC3E}">
        <p14:creationId xmlns:p14="http://schemas.microsoft.com/office/powerpoint/2010/main" val="13755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25</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smtClean="0"/>
              <a:t>++</a:t>
            </a:r>
            <a:r>
              <a:rPr lang="zh-CN" altLang="en-US" smtClean="0"/>
              <a:t>和</a:t>
            </a:r>
            <a:r>
              <a:rPr lang="en-US" altLang="zh-CN" smtClean="0"/>
              <a:t>—</a:t>
            </a:r>
            <a:r>
              <a:rPr lang="zh-CN" altLang="en-US" smtClean="0"/>
              <a:t>的优先级同单目的</a:t>
            </a:r>
            <a:r>
              <a:rPr lang="en-US" altLang="zh-CN" smtClean="0"/>
              <a:t>+</a:t>
            </a:r>
            <a:r>
              <a:rPr lang="zh-CN" altLang="en-US" smtClean="0"/>
              <a:t>，</a:t>
            </a:r>
            <a:r>
              <a:rPr lang="en-US" altLang="zh-CN" smtClean="0"/>
              <a:t>- </a:t>
            </a:r>
            <a:r>
              <a:rPr lang="zh-CN" altLang="en-US" smtClean="0"/>
              <a:t>相同，右结合</a:t>
            </a:r>
            <a:endParaRPr lang="en-US" altLang="zh-CN" smtClean="0"/>
          </a:p>
        </p:txBody>
      </p:sp>
    </p:spTree>
    <p:extLst>
      <p:ext uri="{BB962C8B-B14F-4D97-AF65-F5344CB8AC3E}">
        <p14:creationId xmlns:p14="http://schemas.microsoft.com/office/powerpoint/2010/main" val="13755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6" name="Text Box 21"/>
          <p:cNvSpPr txBox="1">
            <a:spLocks noChangeArrowheads="1"/>
          </p:cNvSpPr>
          <p:nvPr userDrawn="1"/>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7" name="AutoShape 23">
            <a:hlinkClick r:id="" action="ppaction://hlinkshowjump?jump=previousslide" highlightClick="1"/>
          </p:cNvPr>
          <p:cNvSpPr>
            <a:spLocks noChangeArrowheads="1"/>
          </p:cNvSpPr>
          <p:nvPr userDrawn="1"/>
        </p:nvSpPr>
        <p:spPr bwMode="auto">
          <a:xfrm rot="5400000">
            <a:off x="7086600" y="76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8" name="AutoShape 24">
            <a:hlinkClick r:id="" action="ppaction://hlinkshowjump?jump=nextslide" highlightClick="1"/>
          </p:cNvPr>
          <p:cNvSpPr>
            <a:spLocks noChangeArrowheads="1"/>
          </p:cNvSpPr>
          <p:nvPr userDrawn="1"/>
        </p:nvSpPr>
        <p:spPr bwMode="auto">
          <a:xfrm rot="16200000">
            <a:off x="7086600" y="457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9" name="Rectangle 25"/>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0" name="Text Box 30"/>
          <p:cNvSpPr txBox="1">
            <a:spLocks noChangeArrowheads="1"/>
          </p:cNvSpPr>
          <p:nvPr userDrawn="1"/>
        </p:nvSpPr>
        <p:spPr bwMode="auto">
          <a:xfrm>
            <a:off x="0" y="6400800"/>
            <a:ext cx="6629400" cy="274638"/>
          </a:xfrm>
          <a:prstGeom prst="rect">
            <a:avLst/>
          </a:prstGeom>
          <a:noFill/>
          <a:ln w="9525">
            <a:noFill/>
            <a:miter lim="800000"/>
            <a:headEnd/>
            <a:tailEnd/>
          </a:ln>
          <a:effectLst/>
        </p:spPr>
        <p:txBody>
          <a:bodyPr>
            <a:spAutoFit/>
          </a:bodyPr>
          <a:lstStyle/>
          <a:p>
            <a:pPr algn="ctr" eaLnBrk="1" hangingPunct="1">
              <a:defRPr/>
            </a:pPr>
            <a:r>
              <a:rPr lang="en-US" altLang="zh-CN">
                <a:solidFill>
                  <a:schemeClr val="tx1"/>
                </a:solidFill>
                <a:ea typeface="宋体" pitchFamily="2" charset="-122"/>
              </a:rPr>
              <a:t>© Copyright 1992–2004 by Deitel &amp; Associates, Inc. and Pearson Education Inc. All Rights Reserved</a:t>
            </a:r>
            <a:r>
              <a:rPr lang="en-US" altLang="zh-CN">
                <a:solidFill>
                  <a:schemeClr val="tx1"/>
                </a:solidFill>
                <a:latin typeface="AvantGarde" pitchFamily="34" charset="0"/>
                <a:ea typeface="宋体" pitchFamily="2" charset="-122"/>
              </a:rPr>
              <a:t>.</a:t>
            </a:r>
            <a:endParaRPr lang="en-US" altLang="zh-CN">
              <a:solidFill>
                <a:schemeClr val="tx1"/>
              </a:solidFill>
              <a:ea typeface="宋体" pitchFamily="2" charset="-122"/>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6"/>
          <p:cNvSpPr>
            <a:spLocks noGrp="1"/>
          </p:cNvSpPr>
          <p:nvPr>
            <p:ph type="dt" sz="half" idx="10"/>
          </p:nvPr>
        </p:nvSpPr>
        <p:spPr/>
        <p:txBody>
          <a:bodyPr/>
          <a:lstStyle>
            <a:lvl1pPr>
              <a:defRPr/>
            </a:lvl1pPr>
            <a:extLst/>
          </a:lstStyle>
          <a:p>
            <a:pPr>
              <a:defRPr/>
            </a:pPr>
            <a:fld id="{58BB6298-8566-450C-A4F4-ABD4C21DA69E}" type="datetimeFigureOut">
              <a:rPr lang="en-US"/>
              <a:pPr>
                <a:defRPr/>
              </a:pPr>
              <a:t>2/18/2017</a:t>
            </a:fld>
            <a:endParaRPr lang="en-US"/>
          </a:p>
        </p:txBody>
      </p:sp>
      <p:sp>
        <p:nvSpPr>
          <p:cNvPr id="12" name="Footer Placeholder 19"/>
          <p:cNvSpPr>
            <a:spLocks noGrp="1"/>
          </p:cNvSpPr>
          <p:nvPr>
            <p:ph type="ftr" sz="quarter" idx="11"/>
          </p:nvPr>
        </p:nvSpPr>
        <p:spPr/>
        <p:txBody>
          <a:bodyPr/>
          <a:lstStyle>
            <a:lvl1pPr>
              <a:defRPr/>
            </a:lvl1pPr>
            <a:extLst/>
          </a:lstStyle>
          <a:p>
            <a:pPr>
              <a:defRPr/>
            </a:pPr>
            <a:endParaRPr lang="en-US"/>
          </a:p>
        </p:txBody>
      </p:sp>
      <p:sp>
        <p:nvSpPr>
          <p:cNvPr id="13" name="Slide Number Placeholder 9"/>
          <p:cNvSpPr>
            <a:spLocks noGrp="1"/>
          </p:cNvSpPr>
          <p:nvPr>
            <p:ph type="sldNum" sz="quarter" idx="12"/>
          </p:nvPr>
        </p:nvSpPr>
        <p:spPr/>
        <p:txBody>
          <a:bodyPr/>
          <a:lstStyle>
            <a:lvl1pPr>
              <a:defRPr/>
            </a:lvl1pPr>
            <a:extLst/>
          </a:lstStyle>
          <a:p>
            <a:pPr>
              <a:defRPr/>
            </a:pPr>
            <a:fld id="{734C9596-1561-4F47-B169-6589373C9CB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BE2E158-514A-4B11-80EA-37EE49581BD6}" type="datetimeFigureOut">
              <a:rPr lang="en-US"/>
              <a:pPr>
                <a:defRPr/>
              </a:pPr>
              <a:t>2/18/2017</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5147999E-7031-42ED-94DE-C845CFFA06B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ADFF43D-2AA6-47B5-9414-3B5A1D698802}" type="datetimeFigureOut">
              <a:rPr lang="en-US"/>
              <a:pPr>
                <a:defRPr/>
              </a:pPr>
              <a:t>2/18/2017</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60008B66-D13B-4331-A839-75D7D9B9D9CA}"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0"/>
            <a:ext cx="1905000" cy="457200"/>
          </a:xfrm>
        </p:spPr>
        <p:txBody>
          <a:bodyPr/>
          <a:lstStyle>
            <a:lvl1pPr>
              <a:defRPr/>
            </a:lvl1pPr>
          </a:lstStyle>
          <a:p>
            <a:pPr>
              <a:defRPr/>
            </a:pPr>
            <a:fld id="{D833DF17-183F-4114-89E9-C2A0F2B1E37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66800"/>
            <a:ext cx="7772400" cy="54102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0"/>
            <a:ext cx="1905000" cy="457200"/>
          </a:xfrm>
        </p:spPr>
        <p:txBody>
          <a:bodyPr/>
          <a:lstStyle>
            <a:lvl1pPr>
              <a:defRPr/>
            </a:lvl1pPr>
          </a:lstStyle>
          <a:p>
            <a:pPr>
              <a:defRPr/>
            </a:pPr>
            <a:fld id="{EFB6275D-6201-410B-BA11-3619E1CBE21A}"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CBBABEC-41F9-480C-B633-78770FCA3647}" type="datetimeFigureOut">
              <a:rPr lang="en-US"/>
              <a:pPr>
                <a:defRPr/>
              </a:pPr>
              <a:t>2/18/2017</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8CCCDE8-2898-41C9-91F5-5C437B111C3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F1608C2-7798-499D-A6EA-B655F61C76EB}" type="datetimeFigureOut">
              <a:rPr lang="en-US"/>
              <a:pPr>
                <a:defRPr/>
              </a:pPr>
              <a:t>2/18/2017</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BA98A58D-B9CE-4CA6-847A-291E9451A79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068A036-7991-4F58-8B1D-12760C83A538}" type="datetimeFigureOut">
              <a:rPr lang="en-US"/>
              <a:pPr>
                <a:defRPr/>
              </a:pPr>
              <a:t>2/18/2017</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A37AD23-FB29-4133-9724-124394767C7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6473A71-AB54-4128-8E5C-BF6661D2E189}" type="datetimeFigureOut">
              <a:rPr lang="en-US"/>
              <a:pPr>
                <a:defRPr/>
              </a:pPr>
              <a:t>2/18/2017</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6283AFB-95D9-4C50-9E69-CCF772E78D2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005FA054-F728-4FD3-BA7D-FFAF21268104}" type="datetimeFigureOut">
              <a:rPr lang="en-US"/>
              <a:pPr>
                <a:defRPr/>
              </a:pPr>
              <a:t>2/18/2017</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4C07ACE5-6DCF-44B1-BCE5-AED4F1432B7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fld id="{F8A70873-F4C3-4E37-8366-17AA33961E3E}" type="datetimeFigureOut">
              <a:rPr lang="en-US"/>
              <a:pPr>
                <a:defRPr/>
              </a:pPr>
              <a:t>2/18/2017</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6EF6C63-F5E9-4477-9611-220F3BE2B4B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88D5FA5-AC4B-48FF-8634-AFDBA612E708}" type="datetimeFigureOut">
              <a:rPr lang="en-US"/>
              <a:pPr>
                <a:defRPr/>
              </a:pPr>
              <a:t>2/18/2017</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B0F9606-3640-4612-B129-D14368C53603}"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hangingPunct="1">
              <a:lnSpc>
                <a:spcPts val="3000"/>
              </a:lnSpc>
              <a:spcBef>
                <a:spcPts val="600"/>
              </a:spcBef>
              <a:buClr>
                <a:schemeClr val="accent1"/>
              </a:buClr>
              <a:buSzPct val="80000"/>
              <a:buFont typeface="Wingdings 2"/>
              <a:buNone/>
              <a:defRPr/>
            </a:pPr>
            <a:endParaRPr lang="en-US" sz="3200">
              <a:solidFill>
                <a:schemeClr val="tx1"/>
              </a:solidFill>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DC3B7D2-4197-4667-B366-366B1D41CDA8}" type="datetimeFigureOut">
              <a:rPr lang="en-US"/>
              <a:pPr>
                <a:defRPr/>
              </a:pPr>
              <a:t>2/18/2017</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4EC7D8D7-F45D-4981-8A87-AE77D5099B43}"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smtClean="0">
                <a:solidFill>
                  <a:schemeClr val="bg2">
                    <a:shade val="50000"/>
                    <a:satMod val="200000"/>
                  </a:schemeClr>
                </a:solidFill>
              </a:defRPr>
            </a:lvl1pPr>
            <a:extLst/>
          </a:lstStyle>
          <a:p>
            <a:pPr>
              <a:defRPr/>
            </a:pPr>
            <a:fld id="{5D0C2E88-6594-4E84-BA15-FCC7CF78684E}" type="datetimeFigureOut">
              <a:rPr lang="en-US"/>
              <a:pPr>
                <a:defRPr/>
              </a:pPr>
              <a:t>2/18/2017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smtClean="0">
                <a:solidFill>
                  <a:schemeClr val="bg2">
                    <a:shade val="50000"/>
                    <a:satMod val="200000"/>
                  </a:schemeClr>
                </a:solidFill>
                <a:effectLst/>
              </a:defRPr>
            </a:lvl1pPr>
            <a:extLst/>
          </a:lstStyle>
          <a:p>
            <a:pPr>
              <a:defRPr/>
            </a:pPr>
            <a:fld id="{9B166E11-64E3-4F73-B04E-7F106BCFFF09}" type="slidenum">
              <a:rPr lang="zh-CN" altLang="en-US"/>
              <a:pPr>
                <a:defRPr/>
              </a:pPr>
              <a:t>‹#›</a:t>
            </a:fld>
            <a:endParaRPr lang="en-US" altLang="zh-CN"/>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90" r:id="rId1"/>
    <p:sldLayoutId id="2147483785" r:id="rId2"/>
    <p:sldLayoutId id="2147483791" r:id="rId3"/>
    <p:sldLayoutId id="2147483786" r:id="rId4"/>
    <p:sldLayoutId id="2147483792" r:id="rId5"/>
    <p:sldLayoutId id="2147483787" r:id="rId6"/>
    <p:sldLayoutId id="2147483793" r:id="rId7"/>
    <p:sldLayoutId id="2147483794" r:id="rId8"/>
    <p:sldLayoutId id="2147483795" r:id="rId9"/>
    <p:sldLayoutId id="2147483788" r:id="rId10"/>
    <p:sldLayoutId id="2147483789" r:id="rId11"/>
    <p:sldLayoutId id="2147483796" r:id="rId12"/>
    <p:sldLayoutId id="2147483797" r:id="rId13"/>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hecrazyprogrammer.blogspot.com/2012/04/c-program-to-print-ascii-value-of.html" TargetMode="External"/><Relationship Id="rId2" Type="http://schemas.openxmlformats.org/officeDocument/2006/relationships/hyperlink" Target="http://thecrazyprogrammer.blogspot.com/2012/05/c-program-to-input-number-of-week-day1.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285750"/>
            <a:ext cx="7958137" cy="2428875"/>
          </a:xfrm>
        </p:spPr>
        <p:txBody>
          <a:bodyPr/>
          <a:lstStyle/>
          <a:p>
            <a:pPr fontAlgn="auto">
              <a:spcAft>
                <a:spcPts val="0"/>
              </a:spcAft>
              <a:defRPr/>
            </a:pPr>
            <a:r>
              <a:rPr lang="en-US" sz="4800" dirty="0" smtClean="0">
                <a:solidFill>
                  <a:schemeClr val="tx2">
                    <a:satMod val="130000"/>
                  </a:schemeClr>
                </a:solidFill>
                <a:latin typeface="Algerian" pitchFamily="82" charset="0"/>
              </a:rPr>
              <a:t>Operators and Expressions</a:t>
            </a:r>
            <a:endParaRPr lang="en-US" sz="4800" dirty="0">
              <a:solidFill>
                <a:schemeClr val="tx2">
                  <a:satMod val="130000"/>
                </a:schemeClr>
              </a:solidFill>
              <a:latin typeface="Algerian" pitchFamily="82" charset="0"/>
            </a:endParaRPr>
          </a:p>
        </p:txBody>
      </p:sp>
      <p:sp>
        <p:nvSpPr>
          <p:cNvPr id="10243" name="Content Placeholder 2"/>
          <p:cNvSpPr>
            <a:spLocks noGrp="1"/>
          </p:cNvSpPr>
          <p:nvPr>
            <p:ph idx="1"/>
          </p:nvPr>
        </p:nvSpPr>
        <p:spPr>
          <a:xfrm>
            <a:off x="0" y="2928938"/>
            <a:ext cx="9144000" cy="3548062"/>
          </a:xfrm>
        </p:spPr>
        <p:txBody>
          <a:bodyPr/>
          <a:lstStyle/>
          <a:p>
            <a:pPr marL="82550" indent="0" algn="ctr">
              <a:buNone/>
            </a:pPr>
            <a:endParaRPr lang="en-US" sz="2000" b="1" dirty="0" smtClean="0"/>
          </a:p>
          <a:p>
            <a:pPr marL="82550" indent="0" algn="ctr">
              <a:buNone/>
            </a:pPr>
            <a:endParaRPr lang="en-US" sz="2000" b="1" dirty="0"/>
          </a:p>
          <a:p>
            <a:pPr marL="82550" indent="0" algn="ctr">
              <a:buNone/>
            </a:pPr>
            <a:endParaRPr lang="en-US" sz="2000" b="1" dirty="0" smtClean="0"/>
          </a:p>
          <a:p>
            <a:pPr marL="82550" indent="0" algn="ctr">
              <a:buNone/>
            </a:pPr>
            <a:r>
              <a:rPr lang="en-US" sz="2000" b="1" dirty="0" smtClean="0"/>
              <a:t>Abu </a:t>
            </a:r>
            <a:r>
              <a:rPr lang="en-US" sz="2000" b="1" dirty="0"/>
              <a:t>Saleh Musa Miah(Abid)</a:t>
            </a:r>
          </a:p>
          <a:p>
            <a:pPr marL="82550" indent="0" algn="ctr">
              <a:buNone/>
            </a:pPr>
            <a:r>
              <a:rPr lang="en-US" sz="2000" b="1" dirty="0"/>
              <a:t>Research Student, Centre for Research &amp; Innovation (CRI Unit-1)</a:t>
            </a:r>
          </a:p>
          <a:p>
            <a:pPr marL="82550" indent="0" algn="ctr">
              <a:buNone/>
            </a:pPr>
            <a:r>
              <a:rPr lang="en-US" sz="2000" b="1" dirty="0"/>
              <a:t>Signal Processing &amp; Computational Neuroscience Laboratory.</a:t>
            </a:r>
          </a:p>
          <a:p>
            <a:pPr marL="82550" indent="0" algn="ctr">
              <a:buNone/>
            </a:pPr>
            <a:r>
              <a:rPr lang="en-US" sz="2000" b="1" dirty="0"/>
              <a:t>Dept. of Computer Science and Engineering (CSE).</a:t>
            </a:r>
          </a:p>
          <a:p>
            <a:pPr marL="82550" indent="0" algn="ctr">
              <a:buNone/>
            </a:pPr>
            <a:r>
              <a:rPr lang="en-US" sz="2000" b="1" dirty="0" err="1"/>
              <a:t>Universtiy</a:t>
            </a:r>
            <a:r>
              <a:rPr lang="en-US" sz="2000" b="1" dirty="0"/>
              <a:t> of Rajshahi.</a:t>
            </a:r>
            <a:endParaRPr lang="en-US" sz="2000" b="1" dirty="0"/>
          </a:p>
        </p:txBody>
      </p:sp>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10</a:t>
            </a:fld>
            <a:endParaRPr lang="en-US" altLang="zh-CN"/>
          </a:p>
        </p:txBody>
      </p:sp>
      <p:sp>
        <p:nvSpPr>
          <p:cNvPr id="2" name="Rectangle 1"/>
          <p:cNvSpPr/>
          <p:nvPr/>
        </p:nvSpPr>
        <p:spPr>
          <a:xfrm>
            <a:off x="1187327" y="209545"/>
            <a:ext cx="6480720" cy="523220"/>
          </a:xfrm>
          <a:prstGeom prst="rect">
            <a:avLst/>
          </a:prstGeom>
        </p:spPr>
        <p:txBody>
          <a:bodyPr wrap="square">
            <a:spAutoFit/>
          </a:bodyPr>
          <a:lstStyle/>
          <a:p>
            <a:pPr algn="ctr"/>
            <a:r>
              <a:rPr lang="en-US" sz="2800" b="1" dirty="0"/>
              <a:t>The </a:t>
            </a:r>
            <a:r>
              <a:rPr lang="en-US" sz="2800" b="1" dirty="0" smtClean="0"/>
              <a:t>constant Keyword</a:t>
            </a:r>
            <a:endParaRPr lang="en-US" sz="2800" b="1" dirty="0"/>
          </a:p>
        </p:txBody>
      </p:sp>
      <p:sp>
        <p:nvSpPr>
          <p:cNvPr id="5" name="Rectangle 4"/>
          <p:cNvSpPr/>
          <p:nvPr/>
        </p:nvSpPr>
        <p:spPr>
          <a:xfrm>
            <a:off x="2141687" y="1124744"/>
            <a:ext cx="4572000" cy="5632311"/>
          </a:xfrm>
          <a:prstGeom prst="rect">
            <a:avLst/>
          </a:prstGeom>
        </p:spPr>
        <p:txBody>
          <a:bodyPr>
            <a:spAutoFit/>
          </a:bodyPr>
          <a:lstStyle/>
          <a:p>
            <a:r>
              <a:rPr lang="en-US" dirty="0" err="1"/>
              <a:t>const</a:t>
            </a:r>
            <a:r>
              <a:rPr lang="en-US" dirty="0"/>
              <a:t> type variable = value</a:t>
            </a:r>
          </a:p>
          <a:p>
            <a:r>
              <a:rPr lang="en-US" b="1" dirty="0"/>
              <a:t> </a:t>
            </a:r>
            <a:endParaRPr lang="en-US" dirty="0"/>
          </a:p>
          <a:p>
            <a:r>
              <a:rPr lang="en-US" dirty="0"/>
              <a:t>The </a:t>
            </a:r>
            <a:r>
              <a:rPr lang="en-US" dirty="0" err="1"/>
              <a:t>const</a:t>
            </a:r>
            <a:r>
              <a:rPr lang="en-US" dirty="0"/>
              <a:t> is a Preprocessor Following is the form to use </a:t>
            </a:r>
            <a:r>
              <a:rPr lang="en-US" dirty="0" err="1"/>
              <a:t>Const</a:t>
            </a:r>
            <a:r>
              <a:rPr lang="en-US" dirty="0"/>
              <a:t> preprocessor used to define a constant:</a:t>
            </a:r>
          </a:p>
          <a:p>
            <a:r>
              <a:rPr lang="en-US" dirty="0"/>
              <a:t>Example:</a:t>
            </a:r>
          </a:p>
          <a:p>
            <a:r>
              <a:rPr lang="en-US" dirty="0"/>
              <a:t>;</a:t>
            </a:r>
          </a:p>
          <a:p>
            <a:r>
              <a:rPr lang="en-US" dirty="0"/>
              <a:t>Here  LENGTH, WIDTH   are identifier name or </a:t>
            </a:r>
            <a:r>
              <a:rPr lang="en-US" dirty="0" err="1"/>
              <a:t>vaiable</a:t>
            </a:r>
            <a:r>
              <a:rPr lang="en-US" dirty="0"/>
              <a:t> name. we can these variable as a constant by defining with </a:t>
            </a:r>
            <a:r>
              <a:rPr lang="en-US" dirty="0" err="1"/>
              <a:t>const</a:t>
            </a:r>
            <a:r>
              <a:rPr lang="en-US" dirty="0"/>
              <a:t> keyword</a:t>
            </a:r>
          </a:p>
          <a:p>
            <a:r>
              <a:rPr lang="en-US" dirty="0"/>
              <a:t>#include &lt;stdio.h&gt; </a:t>
            </a:r>
          </a:p>
          <a:p>
            <a:r>
              <a:rPr lang="en-US" dirty="0" err="1"/>
              <a:t>const</a:t>
            </a:r>
            <a:r>
              <a:rPr lang="en-US" dirty="0"/>
              <a:t> int LENGTH = 10; </a:t>
            </a:r>
          </a:p>
          <a:p>
            <a:r>
              <a:rPr lang="en-US" dirty="0" err="1"/>
              <a:t>const</a:t>
            </a:r>
            <a:r>
              <a:rPr lang="en-US" dirty="0"/>
              <a:t> int WIDTH = 5; </a:t>
            </a:r>
          </a:p>
          <a:p>
            <a:r>
              <a:rPr lang="en-US" dirty="0" err="1"/>
              <a:t>const</a:t>
            </a:r>
            <a:r>
              <a:rPr lang="en-US" dirty="0"/>
              <a:t> char NEWLINE = '\n'</a:t>
            </a:r>
          </a:p>
          <a:p>
            <a:r>
              <a:rPr lang="en-US" dirty="0"/>
              <a:t>int main() </a:t>
            </a:r>
          </a:p>
          <a:p>
            <a:r>
              <a:rPr lang="en-US" dirty="0"/>
              <a:t>{ </a:t>
            </a:r>
          </a:p>
          <a:p>
            <a:r>
              <a:rPr lang="en-US" dirty="0"/>
              <a:t>; </a:t>
            </a:r>
          </a:p>
          <a:p>
            <a:r>
              <a:rPr lang="en-US" dirty="0"/>
              <a:t>int area; </a:t>
            </a:r>
          </a:p>
          <a:p>
            <a:r>
              <a:rPr lang="en-US" dirty="0"/>
              <a:t>area = LENGTH * WIDTH; </a:t>
            </a:r>
          </a:p>
          <a:p>
            <a:r>
              <a:rPr lang="en-US" dirty="0"/>
              <a:t>printf("value of area : %d", area); </a:t>
            </a:r>
          </a:p>
          <a:p>
            <a:r>
              <a:rPr lang="en-US" dirty="0"/>
              <a:t>printf("%c", NEWLINE); </a:t>
            </a:r>
          </a:p>
          <a:p>
            <a:r>
              <a:rPr lang="en-US" dirty="0"/>
              <a:t>return 0; </a:t>
            </a:r>
          </a:p>
          <a:p>
            <a:r>
              <a:rPr lang="en-US" dirty="0"/>
              <a:t>}</a:t>
            </a:r>
          </a:p>
        </p:txBody>
      </p:sp>
    </p:spTree>
    <p:extLst>
      <p:ext uri="{BB962C8B-B14F-4D97-AF65-F5344CB8AC3E}">
        <p14:creationId xmlns:p14="http://schemas.microsoft.com/office/powerpoint/2010/main" val="149508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11</a:t>
            </a:fld>
            <a:endParaRPr lang="en-US" altLang="zh-CN"/>
          </a:p>
        </p:txBody>
      </p:sp>
      <p:sp>
        <p:nvSpPr>
          <p:cNvPr id="2" name="Rectangle 1"/>
          <p:cNvSpPr/>
          <p:nvPr/>
        </p:nvSpPr>
        <p:spPr>
          <a:xfrm>
            <a:off x="1187327" y="209545"/>
            <a:ext cx="6480720" cy="523220"/>
          </a:xfrm>
          <a:prstGeom prst="rect">
            <a:avLst/>
          </a:prstGeom>
        </p:spPr>
        <p:txBody>
          <a:bodyPr wrap="square">
            <a:spAutoFit/>
          </a:bodyPr>
          <a:lstStyle/>
          <a:p>
            <a:pPr algn="ctr"/>
            <a:r>
              <a:rPr lang="en-US" sz="2800" b="1" dirty="0"/>
              <a:t>basic structure of c</a:t>
            </a:r>
          </a:p>
        </p:txBody>
      </p:sp>
      <p:pic>
        <p:nvPicPr>
          <p:cNvPr id="6" name="Picture 5"/>
          <p:cNvPicPr/>
          <p:nvPr/>
        </p:nvPicPr>
        <p:blipFill>
          <a:blip r:embed="rId2"/>
          <a:srcRect/>
          <a:stretch>
            <a:fillRect/>
          </a:stretch>
        </p:blipFill>
        <p:spPr bwMode="auto">
          <a:xfrm>
            <a:off x="1547664" y="980728"/>
            <a:ext cx="6371173" cy="3960440"/>
          </a:xfrm>
          <a:prstGeom prst="rect">
            <a:avLst/>
          </a:prstGeom>
          <a:noFill/>
          <a:ln w="9525">
            <a:noFill/>
            <a:miter lim="800000"/>
            <a:headEnd/>
            <a:tailEnd/>
          </a:ln>
        </p:spPr>
      </p:pic>
    </p:spTree>
    <p:extLst>
      <p:ext uri="{BB962C8B-B14F-4D97-AF65-F5344CB8AC3E}">
        <p14:creationId xmlns:p14="http://schemas.microsoft.com/office/powerpoint/2010/main" val="285887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tx2">
                    <a:satMod val="130000"/>
                  </a:schemeClr>
                </a:solidFill>
              </a:rPr>
              <a:t>Operator</a:t>
            </a:r>
            <a:br>
              <a:rPr lang="en-US" dirty="0" smtClean="0">
                <a:solidFill>
                  <a:schemeClr val="tx2">
                    <a:satMod val="130000"/>
                  </a:schemeClr>
                </a:solidFill>
              </a:rPr>
            </a:br>
            <a:endParaRPr lang="en-US" dirty="0">
              <a:solidFill>
                <a:schemeClr val="tx2">
                  <a:satMod val="130000"/>
                </a:schemeClr>
              </a:solidFill>
            </a:endParaRPr>
          </a:p>
        </p:txBody>
      </p:sp>
      <p:sp>
        <p:nvSpPr>
          <p:cNvPr id="3" name="Content Placeholder 2"/>
          <p:cNvSpPr>
            <a:spLocks noGrp="1"/>
          </p:cNvSpPr>
          <p:nvPr>
            <p:ph idx="1"/>
          </p:nvPr>
        </p:nvSpPr>
        <p:spPr>
          <a:xfrm>
            <a:off x="642938" y="1000125"/>
            <a:ext cx="7772400" cy="5410200"/>
          </a:xfrm>
        </p:spPr>
        <p:txBody>
          <a:bodyPr>
            <a:normAutofit/>
          </a:bodyPr>
          <a:lstStyle/>
          <a:p>
            <a:pPr marL="365760" indent="-283464" fontAlgn="auto">
              <a:spcAft>
                <a:spcPts val="0"/>
              </a:spcAft>
              <a:buFont typeface="Wingdings 2"/>
              <a:buChar char=""/>
              <a:defRPr/>
            </a:pPr>
            <a:r>
              <a:rPr lang="en-US" dirty="0" smtClean="0"/>
              <a:t>Arithmetic expressions</a:t>
            </a:r>
          </a:p>
          <a:p>
            <a:pPr marL="365760" indent="-283464" fontAlgn="auto">
              <a:spcAft>
                <a:spcPts val="0"/>
              </a:spcAft>
              <a:buFont typeface="Wingdings 2"/>
              <a:buChar char=""/>
              <a:defRPr/>
            </a:pPr>
            <a:r>
              <a:rPr lang="en-US" dirty="0" smtClean="0"/>
              <a:t>Relational  operators</a:t>
            </a:r>
          </a:p>
          <a:p>
            <a:pPr marL="365760" indent="-283464" fontAlgn="auto">
              <a:spcAft>
                <a:spcPts val="0"/>
              </a:spcAft>
              <a:buFont typeface="Wingdings 2"/>
              <a:buChar char=""/>
              <a:defRPr/>
            </a:pPr>
            <a:r>
              <a:rPr lang="en-US" dirty="0" smtClean="0"/>
              <a:t>Logical operators</a:t>
            </a:r>
          </a:p>
          <a:p>
            <a:pPr marL="365760" indent="-283464" fontAlgn="auto">
              <a:spcAft>
                <a:spcPts val="0"/>
              </a:spcAft>
              <a:buFont typeface="Wingdings 2"/>
              <a:buChar char=""/>
              <a:defRPr/>
            </a:pPr>
            <a:r>
              <a:rPr lang="en-US" dirty="0" smtClean="0"/>
              <a:t>Assignment operators</a:t>
            </a:r>
          </a:p>
          <a:p>
            <a:pPr marL="365760" indent="-283464" fontAlgn="auto">
              <a:spcAft>
                <a:spcPts val="0"/>
              </a:spcAft>
              <a:buFont typeface="Wingdings 2"/>
              <a:buChar char=""/>
              <a:defRPr/>
            </a:pPr>
            <a:r>
              <a:rPr lang="en-US" dirty="0" smtClean="0"/>
              <a:t>Increment and decrement operators</a:t>
            </a:r>
          </a:p>
          <a:p>
            <a:pPr marL="365760" indent="-283464" fontAlgn="auto">
              <a:spcAft>
                <a:spcPts val="0"/>
              </a:spcAft>
              <a:buFont typeface="Wingdings 2"/>
              <a:buChar char=""/>
              <a:defRPr/>
            </a:pPr>
            <a:r>
              <a:rPr lang="en-US" dirty="0" smtClean="0"/>
              <a:t>Conditional operators</a:t>
            </a:r>
          </a:p>
          <a:p>
            <a:r>
              <a:rPr lang="en-US" dirty="0" err="1" smtClean="0"/>
              <a:t>Bitwies</a:t>
            </a:r>
            <a:r>
              <a:rPr lang="en-US" dirty="0" smtClean="0"/>
              <a:t> </a:t>
            </a:r>
            <a:r>
              <a:rPr lang="en-US" dirty="0"/>
              <a:t>operators.</a:t>
            </a:r>
          </a:p>
          <a:p>
            <a:r>
              <a:rPr lang="en-US" dirty="0" smtClean="0"/>
              <a:t>Special </a:t>
            </a:r>
            <a:r>
              <a:rPr lang="en-US" dirty="0"/>
              <a:t>operator.</a:t>
            </a:r>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3.1	Introduction</a:t>
            </a:r>
          </a:p>
        </p:txBody>
      </p:sp>
      <p:sp>
        <p:nvSpPr>
          <p:cNvPr id="5125" name="Rectangle 5"/>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sz="2400" dirty="0">
                <a:ea typeface="宋体" pitchFamily="2" charset="-122"/>
              </a:rPr>
              <a:t>An operator is a symbol that tells the computer to perform certain manipulations.</a:t>
            </a:r>
          </a:p>
          <a:p>
            <a:pPr marL="365760" indent="-283464" fontAlgn="auto">
              <a:spcAft>
                <a:spcPts val="0"/>
              </a:spcAft>
              <a:buFont typeface="Wingdings 2"/>
              <a:buChar char=""/>
              <a:defRPr/>
            </a:pPr>
            <a:r>
              <a:rPr lang="en-US" altLang="zh-CN" sz="2400" dirty="0">
                <a:ea typeface="宋体" pitchFamily="2" charset="-122"/>
              </a:rPr>
              <a:t>An expression is a sequence of operands and operators that reduces to a single value.</a:t>
            </a:r>
          </a:p>
          <a:p>
            <a:pPr marL="365760" indent="-283464" fontAlgn="auto">
              <a:spcAft>
                <a:spcPts val="0"/>
              </a:spcAft>
              <a:buFont typeface="Wingdings 2"/>
              <a:buChar char=""/>
              <a:defRPr/>
            </a:pPr>
            <a:r>
              <a:rPr lang="en-US" altLang="zh-CN" sz="2400" dirty="0">
                <a:ea typeface="宋体" pitchFamily="2" charset="-122"/>
              </a:rPr>
              <a:t>C operators can be classified into a number of categories.</a:t>
            </a:r>
          </a:p>
          <a:p>
            <a:pPr marL="640080" lvl="1" indent="-237744" fontAlgn="auto">
              <a:spcAft>
                <a:spcPts val="0"/>
              </a:spcAft>
              <a:buFont typeface="Verdana"/>
              <a:buChar char="◦"/>
              <a:defRPr/>
            </a:pPr>
            <a:r>
              <a:rPr lang="en-US" altLang="zh-CN" sz="2000" dirty="0">
                <a:ea typeface="宋体" pitchFamily="2" charset="-122"/>
              </a:rPr>
              <a:t>Arithmetic operators</a:t>
            </a:r>
          </a:p>
          <a:p>
            <a:pPr marL="640080" lvl="1" indent="-237744" fontAlgn="auto">
              <a:spcAft>
                <a:spcPts val="0"/>
              </a:spcAft>
              <a:buFont typeface="Verdana"/>
              <a:buChar char="◦"/>
              <a:defRPr/>
            </a:pPr>
            <a:r>
              <a:rPr lang="en-US" altLang="zh-CN" sz="2000" dirty="0">
                <a:ea typeface="宋体" pitchFamily="2" charset="-122"/>
              </a:rPr>
              <a:t>Relational operators</a:t>
            </a:r>
          </a:p>
          <a:p>
            <a:pPr marL="640080" lvl="1" indent="-237744" fontAlgn="auto">
              <a:spcAft>
                <a:spcPts val="0"/>
              </a:spcAft>
              <a:buFont typeface="Verdana"/>
              <a:buChar char="◦"/>
              <a:defRPr/>
            </a:pPr>
            <a:r>
              <a:rPr lang="en-US" altLang="zh-CN" sz="2000" dirty="0">
                <a:ea typeface="宋体" pitchFamily="2" charset="-122"/>
              </a:rPr>
              <a:t>Logical operators</a:t>
            </a:r>
          </a:p>
          <a:p>
            <a:pPr marL="640080" lvl="1" indent="-237744" fontAlgn="auto">
              <a:spcAft>
                <a:spcPts val="0"/>
              </a:spcAft>
              <a:buFont typeface="Verdana"/>
              <a:buChar char="◦"/>
              <a:defRPr/>
            </a:pPr>
            <a:r>
              <a:rPr lang="en-US" altLang="zh-CN" sz="2000" dirty="0">
                <a:ea typeface="宋体" pitchFamily="2" charset="-122"/>
              </a:rPr>
              <a:t>Assignment operators</a:t>
            </a:r>
          </a:p>
          <a:p>
            <a:pPr marL="640080" lvl="1" indent="-237744" fontAlgn="auto">
              <a:spcAft>
                <a:spcPts val="0"/>
              </a:spcAft>
              <a:buFont typeface="Verdana"/>
              <a:buChar char="◦"/>
              <a:defRPr/>
            </a:pPr>
            <a:r>
              <a:rPr lang="en-US" altLang="zh-CN" sz="2000" dirty="0">
                <a:ea typeface="宋体" pitchFamily="2" charset="-122"/>
              </a:rPr>
              <a:t>Increment and decrement operators</a:t>
            </a:r>
          </a:p>
          <a:p>
            <a:pPr marL="640080" lvl="1" indent="-237744" fontAlgn="auto">
              <a:spcAft>
                <a:spcPts val="0"/>
              </a:spcAft>
              <a:buFont typeface="Verdana"/>
              <a:buChar char="◦"/>
              <a:defRPr/>
            </a:pPr>
            <a:r>
              <a:rPr lang="en-US" altLang="zh-CN" sz="2000" dirty="0">
                <a:ea typeface="宋体" pitchFamily="2" charset="-122"/>
              </a:rPr>
              <a:t>Conditional operators</a:t>
            </a:r>
          </a:p>
          <a:p>
            <a:pPr marL="640080" lvl="1" indent="-237744" fontAlgn="auto">
              <a:spcAft>
                <a:spcPts val="0"/>
              </a:spcAft>
              <a:buFont typeface="Verdana"/>
              <a:buChar char="◦"/>
              <a:defRPr/>
            </a:pPr>
            <a:r>
              <a:rPr lang="en-US" altLang="zh-CN" sz="2000" dirty="0">
                <a:ea typeface="宋体" pitchFamily="2" charset="-122"/>
              </a:rPr>
              <a:t>Bitwise operators</a:t>
            </a:r>
          </a:p>
          <a:p>
            <a:pPr marL="640080" lvl="1" indent="-237744" fontAlgn="auto">
              <a:spcAft>
                <a:spcPts val="0"/>
              </a:spcAft>
              <a:buFont typeface="Verdana"/>
              <a:buChar char="◦"/>
              <a:defRPr/>
            </a:pPr>
            <a:r>
              <a:rPr lang="en-US" altLang="zh-CN" sz="2000" dirty="0">
                <a:ea typeface="宋体" pitchFamily="2" charset="-122"/>
              </a:rPr>
              <a:t>Special operators</a:t>
            </a:r>
          </a:p>
          <a:p>
            <a:pPr marL="640080" lvl="1" indent="-237744" fontAlgn="auto">
              <a:spcAft>
                <a:spcPts val="0"/>
              </a:spcAft>
              <a:buFont typeface="Verdana"/>
              <a:buChar char="◦"/>
              <a:defRPr/>
            </a:pPr>
            <a:endParaRPr lang="en-US" altLang="zh-CN" sz="2000" dirty="0">
              <a:ea typeface="宋体" pitchFamily="2" charset="-122"/>
            </a:endParaRPr>
          </a:p>
        </p:txBody>
      </p:sp>
      <p:sp>
        <p:nvSpPr>
          <p:cNvPr id="4" name="Slide Number Placeholder 3"/>
          <p:cNvSpPr>
            <a:spLocks noGrp="1"/>
          </p:cNvSpPr>
          <p:nvPr>
            <p:ph type="sldNum" sz="quarter" idx="12"/>
          </p:nvPr>
        </p:nvSpPr>
        <p:spPr/>
        <p:txBody>
          <a:bodyPr/>
          <a:lstStyle/>
          <a:p>
            <a:pPr>
              <a:defRPr/>
            </a:pPr>
            <a:fld id="{2F9FB759-B150-4AB9-8388-F51032314A66}" type="slidenum">
              <a:rPr lang="zh-CN" altLang="en-US"/>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3.2     Arithmetic operators</a:t>
            </a:r>
          </a:p>
        </p:txBody>
      </p:sp>
      <p:sp>
        <p:nvSpPr>
          <p:cNvPr id="14339" name="Rectangle 5"/>
          <p:cNvSpPr>
            <a:spLocks noGrp="1" noChangeArrowheads="1"/>
          </p:cNvSpPr>
          <p:nvPr>
            <p:ph type="body" sz="half" idx="1"/>
          </p:nvPr>
        </p:nvSpPr>
        <p:spPr>
          <a:xfrm>
            <a:off x="685800" y="1066800"/>
            <a:ext cx="7918450" cy="706438"/>
          </a:xfrm>
        </p:spPr>
        <p:txBody>
          <a:bodyPr/>
          <a:lstStyle/>
          <a:p>
            <a:r>
              <a:rPr lang="en-US" altLang="zh-CN" sz="2400" smtClean="0">
                <a:ea typeface="SimSun" pitchFamily="2" charset="-122"/>
              </a:rPr>
              <a:t>The arithmetic operators in C 		</a:t>
            </a:r>
          </a:p>
        </p:txBody>
      </p:sp>
      <p:graphicFrame>
        <p:nvGraphicFramePr>
          <p:cNvPr id="14390" name="Group 54"/>
          <p:cNvGraphicFramePr>
            <a:graphicFrameLocks noGrp="1"/>
          </p:cNvGraphicFramePr>
          <p:nvPr>
            <p:ph sz="half" idx="2"/>
          </p:nvPr>
        </p:nvGraphicFramePr>
        <p:xfrm>
          <a:off x="971550" y="1844675"/>
          <a:ext cx="7558088" cy="3011489"/>
        </p:xfrm>
        <a:graphic>
          <a:graphicData uri="http://schemas.openxmlformats.org/drawingml/2006/table">
            <a:tbl>
              <a:tblPr/>
              <a:tblGrid>
                <a:gridCol w="2016125"/>
                <a:gridCol w="5541963"/>
              </a:tblGrid>
              <a:tr h="49053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Addition or unary plus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Subtraction or unary minus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Multiplication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modulo 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Slide Number Placeholder 4"/>
          <p:cNvSpPr>
            <a:spLocks noGrp="1"/>
          </p:cNvSpPr>
          <p:nvPr>
            <p:ph type="sldNum" sz="quarter" idx="10"/>
          </p:nvPr>
        </p:nvSpPr>
        <p:spPr/>
        <p:txBody>
          <a:bodyPr/>
          <a:lstStyle/>
          <a:p>
            <a:pPr>
              <a:defRPr/>
            </a:pPr>
            <a:fld id="{350EDE94-E498-4B58-826F-985A70C22DA0}" type="slidenum">
              <a:rPr lang="zh-CN" altLang="en-US"/>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3.2     Arithmetic operators</a:t>
            </a:r>
          </a:p>
        </p:txBody>
      </p:sp>
      <p:sp>
        <p:nvSpPr>
          <p:cNvPr id="15363"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Note:,</a:t>
            </a:r>
          </a:p>
          <a:p>
            <a:pPr lvl="1"/>
            <a:r>
              <a:rPr lang="en-US" altLang="zh-CN" sz="2400" smtClean="0">
                <a:ea typeface="SimSun" pitchFamily="2" charset="-122"/>
              </a:rPr>
              <a:t>Integer division truncates remainder</a:t>
            </a:r>
          </a:p>
          <a:p>
            <a:pPr lvl="1"/>
            <a:r>
              <a:rPr lang="en-US" altLang="zh-CN" sz="2400" smtClean="0">
                <a:ea typeface="SimSun" pitchFamily="2" charset="-122"/>
              </a:rPr>
              <a:t>The % operator cannot be applied to a float or double.</a:t>
            </a:r>
          </a:p>
          <a:p>
            <a:pPr lvl="1"/>
            <a:r>
              <a:rPr lang="en-US" altLang="zh-CN" sz="2400" smtClean="0">
                <a:ea typeface="SimSun" pitchFamily="2" charset="-122"/>
              </a:rPr>
              <a:t>The  precedence of arithmetic operators</a:t>
            </a:r>
          </a:p>
          <a:p>
            <a:pPr lvl="2"/>
            <a:r>
              <a:rPr lang="en-US" altLang="zh-CN" smtClean="0">
                <a:ea typeface="SimSun" pitchFamily="2" charset="-122"/>
              </a:rPr>
              <a:t>Unary  +  or   -</a:t>
            </a:r>
          </a:p>
          <a:p>
            <a:pPr lvl="2"/>
            <a:r>
              <a:rPr lang="en-US" altLang="zh-CN" smtClean="0">
                <a:ea typeface="SimSun" pitchFamily="2" charset="-122"/>
              </a:rPr>
              <a:t>*   /    %</a:t>
            </a:r>
          </a:p>
          <a:p>
            <a:pPr lvl="2"/>
            <a:r>
              <a:rPr lang="en-US" altLang="zh-CN" smtClean="0">
                <a:ea typeface="SimSun" pitchFamily="2" charset="-122"/>
              </a:rPr>
              <a:t>+   -</a:t>
            </a:r>
          </a:p>
          <a:p>
            <a:endParaRPr lang="en-US" altLang="zh-CN" smtClean="0">
              <a:ea typeface="SimSun" pitchFamily="2" charset="-122"/>
            </a:endParaRPr>
          </a:p>
        </p:txBody>
      </p:sp>
      <p:sp>
        <p:nvSpPr>
          <p:cNvPr id="4" name="Slide Number Placeholder 4"/>
          <p:cNvSpPr>
            <a:spLocks noGrp="1"/>
          </p:cNvSpPr>
          <p:nvPr>
            <p:ph type="sldNum" sz="quarter" idx="10"/>
          </p:nvPr>
        </p:nvSpPr>
        <p:spPr/>
        <p:txBody>
          <a:bodyPr/>
          <a:lstStyle/>
          <a:p>
            <a:pPr>
              <a:defRPr/>
            </a:pPr>
            <a:fld id="{A7A219A0-8511-4DC6-B552-CA2DAAE3F650}" type="slidenum">
              <a:rPr lang="zh-CN" altLang="en-US"/>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3.10      Arithmetic expressions</a:t>
            </a:r>
          </a:p>
        </p:txBody>
      </p:sp>
      <p:sp>
        <p:nvSpPr>
          <p:cNvPr id="16387"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An arithmetic expression is a combination of variables, constants, and operators. </a:t>
            </a:r>
          </a:p>
          <a:p>
            <a:r>
              <a:rPr lang="en-US" altLang="zh-CN" sz="2400" smtClean="0">
                <a:ea typeface="SimSun" pitchFamily="2" charset="-122"/>
              </a:rPr>
              <a:t>For example,</a:t>
            </a:r>
          </a:p>
          <a:p>
            <a:r>
              <a:rPr lang="en-US" altLang="zh-CN" sz="2400" smtClean="0">
                <a:ea typeface="SimSun" pitchFamily="2" charset="-122"/>
              </a:rPr>
              <a:t>a*b-c	</a:t>
            </a:r>
            <a:r>
              <a:rPr lang="en-US" altLang="zh-CN" sz="2400" smtClean="0">
                <a:ea typeface="SimSun" pitchFamily="2" charset="-122"/>
                <a:sym typeface="Wingdings" pitchFamily="2" charset="2"/>
              </a:rPr>
              <a:t>	</a:t>
            </a:r>
            <a:r>
              <a:rPr lang="en-US" altLang="zh-CN" sz="2400" smtClean="0">
                <a:ea typeface="SimSun" pitchFamily="2" charset="-122"/>
              </a:rPr>
              <a:t>a*b-c</a:t>
            </a:r>
          </a:p>
          <a:p>
            <a:r>
              <a:rPr lang="en-US" altLang="zh-CN" sz="2400" smtClean="0">
                <a:ea typeface="SimSun" pitchFamily="2" charset="-122"/>
              </a:rPr>
              <a:t>(m+n)(x+y)	 </a:t>
            </a:r>
            <a:r>
              <a:rPr lang="en-US" altLang="zh-CN" sz="2400" smtClean="0">
                <a:ea typeface="SimSun" pitchFamily="2" charset="-122"/>
                <a:sym typeface="Wingdings" pitchFamily="2" charset="2"/>
              </a:rPr>
              <a:t></a:t>
            </a:r>
            <a:r>
              <a:rPr lang="en-US" altLang="zh-CN" sz="2400" smtClean="0">
                <a:ea typeface="SimSun" pitchFamily="2" charset="-122"/>
              </a:rPr>
              <a:t> 	(m+n)*(x+y)</a:t>
            </a:r>
          </a:p>
          <a:p>
            <a:r>
              <a:rPr lang="en-US" altLang="zh-CN" sz="2400" smtClean="0">
                <a:ea typeface="SimSun" pitchFamily="2" charset="-122"/>
              </a:rPr>
              <a:t>ax</a:t>
            </a:r>
            <a:r>
              <a:rPr lang="en-US" altLang="zh-CN" sz="2400" baseline="30000" smtClean="0">
                <a:ea typeface="SimSun" pitchFamily="2" charset="-122"/>
              </a:rPr>
              <a:t>2</a:t>
            </a:r>
            <a:r>
              <a:rPr lang="en-US" altLang="zh-CN" sz="2400" smtClean="0">
                <a:ea typeface="SimSun" pitchFamily="2" charset="-122"/>
              </a:rPr>
              <a:t>+bx+c 	</a:t>
            </a:r>
            <a:r>
              <a:rPr lang="en-US" altLang="zh-CN" sz="2400" smtClean="0">
                <a:ea typeface="SimSun" pitchFamily="2" charset="-122"/>
                <a:sym typeface="Wingdings" pitchFamily="2" charset="2"/>
              </a:rPr>
              <a:t></a:t>
            </a:r>
            <a:r>
              <a:rPr lang="en-US" altLang="zh-CN" sz="2400" smtClean="0">
                <a:ea typeface="SimSun" pitchFamily="2" charset="-122"/>
              </a:rPr>
              <a:t> 	a*x*x+b*x+c</a:t>
            </a:r>
          </a:p>
        </p:txBody>
      </p:sp>
      <p:sp>
        <p:nvSpPr>
          <p:cNvPr id="4" name="Slide Number Placeholder 4"/>
          <p:cNvSpPr>
            <a:spLocks noGrp="1"/>
          </p:cNvSpPr>
          <p:nvPr>
            <p:ph type="sldNum" sz="quarter" idx="10"/>
          </p:nvPr>
        </p:nvSpPr>
        <p:spPr/>
        <p:txBody>
          <a:bodyPr/>
          <a:lstStyle/>
          <a:p>
            <a:pPr>
              <a:defRPr/>
            </a:pPr>
            <a:fld id="{A1F01B1D-74E7-40AB-B844-5EB9CF4A5EC6}" type="slidenum">
              <a:rPr lang="zh-CN" altLang="en-US"/>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16"/>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3.3	Relational Operators</a:t>
            </a:r>
          </a:p>
        </p:txBody>
      </p:sp>
      <p:graphicFrame>
        <p:nvGraphicFramePr>
          <p:cNvPr id="50265" name="Group 89"/>
          <p:cNvGraphicFramePr>
            <a:graphicFrameLocks noGrp="1"/>
          </p:cNvGraphicFramePr>
          <p:nvPr>
            <p:ph type="tbl" idx="1"/>
          </p:nvPr>
        </p:nvGraphicFramePr>
        <p:xfrm>
          <a:off x="900113" y="2420938"/>
          <a:ext cx="7200900" cy="3200400"/>
        </p:xfrm>
        <a:graphic>
          <a:graphicData uri="http://schemas.openxmlformats.org/drawingml/2006/table">
            <a:tbl>
              <a:tblPr/>
              <a:tblGrid>
                <a:gridCol w="2862262"/>
                <a:gridCol w="4338638"/>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not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 name="Slide Number Placeholder 3"/>
          <p:cNvSpPr>
            <a:spLocks noGrp="1"/>
          </p:cNvSpPr>
          <p:nvPr>
            <p:ph type="sldNum" sz="quarter" idx="10"/>
          </p:nvPr>
        </p:nvSpPr>
        <p:spPr/>
        <p:txBody>
          <a:bodyPr/>
          <a:lstStyle/>
          <a:p>
            <a:pPr>
              <a:defRPr/>
            </a:pPr>
            <a:fld id="{300811AF-E499-4C0A-B7C9-635E127B83B0}" type="slidenum">
              <a:rPr lang="zh-CN" altLang="en-US"/>
              <a:pPr>
                <a:defRPr/>
              </a:pPr>
              <a:t>17</a:t>
            </a:fld>
            <a:endParaRPr lang="en-US" altLang="zh-CN"/>
          </a:p>
        </p:txBody>
      </p:sp>
      <p:sp>
        <p:nvSpPr>
          <p:cNvPr id="17438" name="Rectangle 90"/>
          <p:cNvSpPr>
            <a:spLocks noChangeArrowheads="1"/>
          </p:cNvSpPr>
          <p:nvPr/>
        </p:nvSpPr>
        <p:spPr bwMode="auto">
          <a:xfrm>
            <a:off x="827088" y="1514475"/>
            <a:ext cx="5976937" cy="519113"/>
          </a:xfrm>
          <a:prstGeom prst="rect">
            <a:avLst/>
          </a:prstGeom>
          <a:noFill/>
          <a:ln w="9525">
            <a:noFill/>
            <a:miter lim="800000"/>
            <a:headEnd/>
            <a:tailEnd/>
          </a:ln>
        </p:spPr>
        <p:txBody>
          <a:bodyPr anchor="ctr">
            <a:spAutoFit/>
          </a:bodyPr>
          <a:lstStyle/>
          <a:p>
            <a:pPr eaLnBrk="1" hangingPunct="1">
              <a:spcBef>
                <a:spcPct val="0"/>
              </a:spcBef>
              <a:buFontTx/>
              <a:buChar char="•"/>
            </a:pPr>
            <a:r>
              <a:rPr lang="en-US" altLang="zh-CN" sz="2800">
                <a:ea typeface="SimSun" pitchFamily="2" charset="-122"/>
              </a:rPr>
              <a:t> The relational operators in C are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latin typeface="Arial" charset="0"/>
                <a:ea typeface="宋体" pitchFamily="2" charset="-122"/>
              </a:rPr>
              <a:t>Relational </a:t>
            </a:r>
            <a:r>
              <a:rPr lang="en-US" altLang="zh-CN" dirty="0">
                <a:solidFill>
                  <a:schemeClr val="tx2">
                    <a:satMod val="130000"/>
                  </a:schemeClr>
                </a:solidFill>
                <a:latin typeface="Arial" charset="0"/>
                <a:ea typeface="宋体" pitchFamily="2" charset="-122"/>
              </a:rPr>
              <a:t>Operators</a:t>
            </a:r>
            <a:endParaRPr lang="zh-CN" altLang="en-US" dirty="0">
              <a:solidFill>
                <a:schemeClr val="tx2">
                  <a:satMod val="130000"/>
                </a:schemeClr>
              </a:solidFill>
              <a:latin typeface="Arial" charset="0"/>
              <a:ea typeface="宋体" pitchFamily="2" charset="-122"/>
            </a:endParaRPr>
          </a:p>
        </p:txBody>
      </p:sp>
      <p:sp>
        <p:nvSpPr>
          <p:cNvPr id="18435" name="Rectangle 3"/>
          <p:cNvSpPr>
            <a:spLocks noGrp="1" noChangeArrowheads="1"/>
          </p:cNvSpPr>
          <p:nvPr>
            <p:ph idx="1"/>
          </p:nvPr>
        </p:nvSpPr>
        <p:spPr/>
        <p:txBody>
          <a:bodyPr/>
          <a:lstStyle/>
          <a:p>
            <a:r>
              <a:rPr lang="en-US" altLang="zh-CN" smtClean="0">
                <a:ea typeface="SimSun" pitchFamily="2" charset="-122"/>
              </a:rPr>
              <a:t>A relational expression yields a value of  1  or  0. </a:t>
            </a:r>
          </a:p>
          <a:p>
            <a:pPr lvl="1"/>
            <a:r>
              <a:rPr lang="en-US" altLang="zh-CN" smtClean="0">
                <a:ea typeface="SimSun" pitchFamily="2" charset="-122"/>
              </a:rPr>
              <a:t>5 &lt; 6   			1</a:t>
            </a:r>
          </a:p>
          <a:p>
            <a:pPr lvl="1"/>
            <a:r>
              <a:rPr lang="en-US" altLang="zh-CN" smtClean="0">
                <a:ea typeface="SimSun" pitchFamily="2" charset="-122"/>
              </a:rPr>
              <a:t>-34 + 8 &gt; 23 - 5  	 	0</a:t>
            </a:r>
          </a:p>
          <a:p>
            <a:pPr lvl="1"/>
            <a:r>
              <a:rPr lang="en-US" altLang="zh-CN" smtClean="0">
                <a:ea typeface="SimSun" pitchFamily="2" charset="-122"/>
              </a:rPr>
              <a:t>if a=3, b=2, c =1;  then   a &gt; b &gt; c   is  ?</a:t>
            </a:r>
          </a:p>
          <a:p>
            <a:endParaRPr lang="en-US" altLang="zh-CN" smtClean="0">
              <a:ea typeface="SimSun" pitchFamily="2" charset="-122"/>
            </a:endParaRPr>
          </a:p>
          <a:p>
            <a:r>
              <a:rPr lang="en-US" altLang="zh-CN" smtClean="0">
                <a:ea typeface="SimSun" pitchFamily="2" charset="-122"/>
              </a:rPr>
              <a:t>the  associativity  of  relational  operators is </a:t>
            </a:r>
            <a:br>
              <a:rPr lang="en-US" altLang="zh-CN" smtClean="0">
                <a:ea typeface="SimSun" pitchFamily="2" charset="-122"/>
              </a:rPr>
            </a:br>
            <a:r>
              <a:rPr lang="en-US" altLang="zh-CN" smtClean="0">
                <a:ea typeface="SimSun" pitchFamily="2" charset="-122"/>
              </a:rPr>
              <a:t>left </a:t>
            </a:r>
            <a:r>
              <a:rPr lang="en-US" altLang="zh-CN" smtClean="0">
                <a:ea typeface="SimSun" pitchFamily="2" charset="-122"/>
                <a:sym typeface="Wingdings" pitchFamily="2" charset="2"/>
              </a:rPr>
              <a:t> right</a:t>
            </a:r>
          </a:p>
          <a:p>
            <a:pPr>
              <a:buFont typeface="Wingdings 2" pitchFamily="18" charset="2"/>
              <a:buNone/>
            </a:pPr>
            <a:endParaRPr lang="en-US" altLang="zh-CN" smtClean="0">
              <a:ea typeface="SimSun" pitchFamily="2" charset="-122"/>
              <a:sym typeface="Wingdings" pitchFamily="2" charset="2"/>
            </a:endParaRPr>
          </a:p>
          <a:p>
            <a:endParaRPr lang="en-US" altLang="zh-CN"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D7DE06F8-4378-44D7-A169-2AB4CDBE6889}" type="slidenum">
              <a:rPr lang="zh-CN" altLang="en-US"/>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3.4 Logical operators</a:t>
            </a:r>
          </a:p>
        </p:txBody>
      </p:sp>
      <p:sp>
        <p:nvSpPr>
          <p:cNvPr id="19459" name="Rectangle 3"/>
          <p:cNvSpPr>
            <a:spLocks noGrp="1" noChangeArrowheads="1"/>
          </p:cNvSpPr>
          <p:nvPr>
            <p:ph idx="1"/>
          </p:nvPr>
        </p:nvSpPr>
        <p:spPr/>
        <p:txBody>
          <a:bodyPr/>
          <a:lstStyle/>
          <a:p>
            <a:r>
              <a:rPr lang="en-US" altLang="zh-CN" smtClean="0">
                <a:ea typeface="SimSun" pitchFamily="2" charset="-122"/>
              </a:rPr>
              <a:t>C has the following three logical operators</a:t>
            </a:r>
          </a:p>
          <a:p>
            <a:pPr lvl="1"/>
            <a:r>
              <a:rPr lang="en-US" altLang="zh-CN" smtClean="0">
                <a:ea typeface="SimSun" pitchFamily="2" charset="-122"/>
              </a:rPr>
              <a:t>&amp;&amp;  meaning logical  and</a:t>
            </a:r>
          </a:p>
          <a:p>
            <a:pPr lvl="1"/>
            <a:r>
              <a:rPr lang="en-US" altLang="zh-CN" smtClean="0">
                <a:ea typeface="SimSun" pitchFamily="2" charset="-122"/>
              </a:rPr>
              <a:t>||  meaning logical  or</a:t>
            </a:r>
          </a:p>
          <a:p>
            <a:pPr lvl="1"/>
            <a:r>
              <a:rPr lang="en-US" altLang="zh-CN" smtClean="0">
                <a:ea typeface="SimSun" pitchFamily="2" charset="-122"/>
              </a:rPr>
              <a:t>!   meaning logical  not ( unary operator ) </a:t>
            </a:r>
          </a:p>
          <a:p>
            <a:r>
              <a:rPr lang="en-US" altLang="zh-CN" smtClean="0">
                <a:ea typeface="SimSun" pitchFamily="2" charset="-122"/>
              </a:rPr>
              <a:t>Expressions connected by &amp;&amp; or || are evaluated left to right, and evaluation stops as soon as the truth or falsehood of the result is known. </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F376EBA6-B7E5-433C-850E-1E5F2EFFC340}" type="slidenum">
              <a:rPr lang="zh-CN" altLang="en-US"/>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958137" cy="911002"/>
          </a:xfrm>
        </p:spPr>
        <p:txBody>
          <a:bodyPr>
            <a:normAutofit fontScale="90000"/>
          </a:bodyPr>
          <a:lstStyle/>
          <a:p>
            <a:pPr algn="ctr" fontAlgn="auto">
              <a:spcAft>
                <a:spcPts val="0"/>
              </a:spcAft>
              <a:defRPr/>
            </a:pPr>
            <a:r>
              <a:rPr lang="en-US" sz="8000" b="1" dirty="0" err="1">
                <a:solidFill>
                  <a:schemeClr val="tx1"/>
                </a:solidFill>
                <a:effectLst/>
                <a:latin typeface="Times New Roman" pitchFamily="18" charset="0"/>
                <a:cs typeface="Times New Roman" pitchFamily="18" charset="0"/>
              </a:rPr>
              <a:t>Datatype</a:t>
            </a:r>
            <a:endParaRPr lang="en-US" sz="8000" dirty="0">
              <a:solidFill>
                <a:schemeClr val="tx1"/>
              </a:solidFill>
              <a:latin typeface="Times New Roman" pitchFamily="18" charset="0"/>
              <a:cs typeface="Times New Roman" pitchFamily="18" charset="0"/>
            </a:endParaRPr>
          </a:p>
        </p:txBody>
      </p:sp>
      <p:sp>
        <p:nvSpPr>
          <p:cNvPr id="10243" name="Content Placeholder 2"/>
          <p:cNvSpPr>
            <a:spLocks noGrp="1"/>
          </p:cNvSpPr>
          <p:nvPr>
            <p:ph idx="1"/>
          </p:nvPr>
        </p:nvSpPr>
        <p:spPr>
          <a:xfrm>
            <a:off x="0" y="1124744"/>
            <a:ext cx="8640960" cy="3548062"/>
          </a:xfrm>
        </p:spPr>
        <p:txBody>
          <a:bodyPr/>
          <a:lstStyle/>
          <a:p>
            <a:r>
              <a:rPr lang="en-US" dirty="0" smtClean="0"/>
              <a:t>All </a:t>
            </a:r>
            <a:r>
              <a:rPr lang="en-US" dirty="0"/>
              <a:t>c compilers support five fundamental data </a:t>
            </a:r>
            <a:r>
              <a:rPr lang="en-US" dirty="0" err="1"/>
              <a:t>typees</a:t>
            </a:r>
            <a:r>
              <a:rPr lang="en-US" dirty="0"/>
              <a:t> these are as follows. </a:t>
            </a:r>
            <a:r>
              <a:rPr lang="en-US" dirty="0" smtClean="0"/>
              <a:t>  </a:t>
            </a:r>
            <a:r>
              <a:rPr lang="en-US" dirty="0"/>
              <a:t>Those are:- 	</a:t>
            </a:r>
          </a:p>
          <a:p>
            <a:pPr lvl="3">
              <a:buFont typeface="Wingdings" pitchFamily="2" charset="2"/>
              <a:buChar char="q"/>
            </a:pPr>
            <a:r>
              <a:rPr lang="en-US" sz="2800" dirty="0">
                <a:latin typeface="Times New Roman" pitchFamily="18" charset="0"/>
                <a:cs typeface="Times New Roman" pitchFamily="18" charset="0"/>
              </a:rPr>
              <a:t>Integer </a:t>
            </a:r>
          </a:p>
          <a:p>
            <a:pPr lvl="3">
              <a:buFont typeface="Wingdings" pitchFamily="2" charset="2"/>
              <a:buChar char="q"/>
            </a:pPr>
            <a:r>
              <a:rPr lang="en-US" sz="2800" dirty="0">
                <a:latin typeface="Times New Roman" pitchFamily="18" charset="0"/>
                <a:cs typeface="Times New Roman" pitchFamily="18" charset="0"/>
              </a:rPr>
              <a:t>Floating point </a:t>
            </a:r>
          </a:p>
          <a:p>
            <a:pPr lvl="3">
              <a:buFont typeface="Wingdings" pitchFamily="2" charset="2"/>
              <a:buChar char="q"/>
            </a:pPr>
            <a:r>
              <a:rPr lang="en-US" sz="2800" dirty="0">
                <a:latin typeface="Times New Roman" pitchFamily="18" charset="0"/>
                <a:cs typeface="Times New Roman" pitchFamily="18" charset="0"/>
              </a:rPr>
              <a:t>Character</a:t>
            </a:r>
          </a:p>
          <a:p>
            <a:pPr lvl="3">
              <a:buFont typeface="Wingdings" pitchFamily="2" charset="2"/>
              <a:buChar char="q"/>
            </a:pPr>
            <a:r>
              <a:rPr lang="en-US" sz="2800" dirty="0">
                <a:latin typeface="Times New Roman" pitchFamily="18" charset="0"/>
                <a:cs typeface="Times New Roman" pitchFamily="18" charset="0"/>
              </a:rPr>
              <a:t>Double </a:t>
            </a:r>
          </a:p>
          <a:p>
            <a:pPr marL="1271588" lvl="3" indent="-457200">
              <a:buFont typeface="Wingdings" pitchFamily="2" charset="2"/>
              <a:buChar char="q"/>
            </a:pPr>
            <a:r>
              <a:rPr lang="en-US" sz="2800" dirty="0" smtClean="0">
                <a:latin typeface="Times New Roman" pitchFamily="18" charset="0"/>
                <a:cs typeface="Times New Roman" pitchFamily="18" charset="0"/>
              </a:rPr>
              <a:t>Void </a:t>
            </a:r>
            <a:r>
              <a:rPr lang="en-US" sz="2800" dirty="0">
                <a:latin typeface="Times New Roman" pitchFamily="18" charset="0"/>
                <a:cs typeface="Times New Roman" pitchFamily="18" charset="0"/>
              </a:rPr>
              <a:t>(valueless) </a:t>
            </a:r>
          </a:p>
          <a:p>
            <a:pPr marL="82550" indent="0">
              <a:buNone/>
            </a:pPr>
            <a:r>
              <a:rPr lang="en-US" dirty="0"/>
              <a:t> </a:t>
            </a:r>
            <a:r>
              <a:rPr lang="en-US" dirty="0" smtClean="0"/>
              <a:t>              </a:t>
            </a:r>
            <a:r>
              <a:rPr lang="en-US" b="1" u="sng" dirty="0"/>
              <a:t>In C </a:t>
            </a:r>
            <a:r>
              <a:rPr lang="en-US" b="1" u="sng" dirty="0" smtClean="0"/>
              <a:t>language</a:t>
            </a:r>
          </a:p>
          <a:p>
            <a:pPr marL="82550" indent="0">
              <a:buNone/>
            </a:pPr>
            <a:r>
              <a:rPr lang="en-US" dirty="0" smtClean="0"/>
              <a:t>          * </a:t>
            </a:r>
            <a:r>
              <a:rPr lang="en-US" dirty="0"/>
              <a:t>'%d' is used for Integer. </a:t>
            </a:r>
          </a:p>
          <a:p>
            <a:pPr marL="82550" indent="0">
              <a:buNone/>
            </a:pPr>
            <a:r>
              <a:rPr lang="en-US" dirty="0" smtClean="0"/>
              <a:t>            </a:t>
            </a:r>
            <a:r>
              <a:rPr lang="en-US" dirty="0"/>
              <a:t>* '%f' is used for floating point </a:t>
            </a:r>
            <a:r>
              <a:rPr lang="en-US" dirty="0" smtClean="0"/>
              <a:t>                                                                       * </a:t>
            </a:r>
            <a:r>
              <a:rPr lang="en-US" dirty="0"/>
              <a:t>'%c' is used for character type data. </a:t>
            </a:r>
          </a:p>
        </p:txBody>
      </p:sp>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2</a:t>
            </a:fld>
            <a:endParaRPr lang="en-US" altLang="zh-CN"/>
          </a:p>
        </p:txBody>
      </p:sp>
    </p:spTree>
    <p:extLst>
      <p:ext uri="{BB962C8B-B14F-4D97-AF65-F5344CB8AC3E}">
        <p14:creationId xmlns:p14="http://schemas.microsoft.com/office/powerpoint/2010/main" val="45415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3.5 	Assignment operators</a:t>
            </a:r>
            <a:endParaRPr lang="zh-CN" altLang="en-US">
              <a:solidFill>
                <a:schemeClr val="tx2">
                  <a:satMod val="130000"/>
                </a:schemeClr>
              </a:solidFill>
              <a:ea typeface="宋体" pitchFamily="2" charset="-122"/>
            </a:endParaRPr>
          </a:p>
        </p:txBody>
      </p:sp>
      <p:sp>
        <p:nvSpPr>
          <p:cNvPr id="20483" name="Rectangle 3"/>
          <p:cNvSpPr>
            <a:spLocks noGrp="1" noChangeArrowheads="1"/>
          </p:cNvSpPr>
          <p:nvPr>
            <p:ph idx="1"/>
          </p:nvPr>
        </p:nvSpPr>
        <p:spPr/>
        <p:txBody>
          <a:bodyPr/>
          <a:lstStyle/>
          <a:p>
            <a:r>
              <a:rPr lang="en-US" altLang="zh-CN" smtClean="0">
                <a:ea typeface="SimSun" pitchFamily="2" charset="-122"/>
              </a:rPr>
              <a:t>The use of shorthand assignment operators has three advantages:</a:t>
            </a:r>
          </a:p>
          <a:p>
            <a:pPr lvl="1"/>
            <a:r>
              <a:rPr lang="en-US" altLang="zh-CN" smtClean="0">
                <a:ea typeface="SimSun" pitchFamily="2" charset="-122"/>
              </a:rPr>
              <a:t>1. What appears on the left-hand side need not be repeated and therefore it becomes easier to write.</a:t>
            </a:r>
          </a:p>
          <a:p>
            <a:pPr lvl="1"/>
            <a:r>
              <a:rPr lang="en-US" altLang="zh-CN" smtClean="0">
                <a:ea typeface="SimSun" pitchFamily="2" charset="-122"/>
              </a:rPr>
              <a:t>2. The statement is more concise and easier to read.</a:t>
            </a:r>
          </a:p>
          <a:p>
            <a:pPr lvl="1"/>
            <a:r>
              <a:rPr lang="en-US" altLang="zh-CN" smtClean="0">
                <a:ea typeface="SimSun" pitchFamily="2" charset="-122"/>
              </a:rPr>
              <a:t>3. The statement is more efficient.</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5DFEF0A7-FCE7-412B-AD44-2B94F778D4B3}" type="slidenum">
              <a:rPr lang="zh-CN" altLang="en-US"/>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3.5 	Assignment operators</a:t>
            </a:r>
            <a:endParaRPr lang="zh-CN" altLang="en-US">
              <a:solidFill>
                <a:schemeClr val="tx2">
                  <a:satMod val="130000"/>
                </a:schemeClr>
              </a:solidFill>
              <a:ea typeface="宋体" pitchFamily="2" charset="-122"/>
            </a:endParaRPr>
          </a:p>
        </p:txBody>
      </p:sp>
      <p:sp>
        <p:nvSpPr>
          <p:cNvPr id="4" name="Slide Number Placeholder 3"/>
          <p:cNvSpPr>
            <a:spLocks noGrp="1"/>
          </p:cNvSpPr>
          <p:nvPr>
            <p:ph type="sldNum" sz="quarter" idx="12"/>
          </p:nvPr>
        </p:nvSpPr>
        <p:spPr/>
        <p:txBody>
          <a:bodyPr/>
          <a:lstStyle/>
          <a:p>
            <a:pPr>
              <a:defRPr/>
            </a:pPr>
            <a:fld id="{5DFEF0A7-FCE7-412B-AD44-2B94F778D4B3}" type="slidenum">
              <a:rPr lang="zh-CN" altLang="en-US"/>
              <a:pPr>
                <a:defRPr/>
              </a:pPr>
              <a:t>21</a:t>
            </a:fld>
            <a:endParaRPr lang="en-US" altLang="zh-CN"/>
          </a:p>
        </p:txBody>
      </p:sp>
      <p:sp>
        <p:nvSpPr>
          <p:cNvPr id="3" name="Rectangle 2"/>
          <p:cNvSpPr/>
          <p:nvPr/>
        </p:nvSpPr>
        <p:spPr>
          <a:xfrm>
            <a:off x="1979712" y="1556792"/>
            <a:ext cx="6552728" cy="3754874"/>
          </a:xfrm>
          <a:prstGeom prst="rect">
            <a:avLst/>
          </a:prstGeom>
        </p:spPr>
        <p:txBody>
          <a:bodyPr wrap="square">
            <a:spAutoFit/>
          </a:bodyPr>
          <a:lstStyle/>
          <a:p>
            <a:pPr lvl="0"/>
            <a:r>
              <a:rPr lang="en-US" sz="2800" dirty="0"/>
              <a:t>a=a-3;    </a:t>
            </a:r>
            <a:r>
              <a:rPr lang="en-US" sz="2800" dirty="0" err="1"/>
              <a:t>Ans:a</a:t>
            </a:r>
            <a:r>
              <a:rPr lang="en-US" sz="2800" dirty="0"/>
              <a:t>-=2;</a:t>
            </a:r>
          </a:p>
          <a:p>
            <a:pPr lvl="0"/>
            <a:r>
              <a:rPr lang="en-US" sz="2800" dirty="0"/>
              <a:t>a=a*2    Ans: a*=2;</a:t>
            </a:r>
          </a:p>
          <a:p>
            <a:pPr lvl="0"/>
            <a:r>
              <a:rPr lang="en-US" sz="2800" dirty="0"/>
              <a:t>a=a/4    Ans: a/=4;</a:t>
            </a:r>
          </a:p>
          <a:p>
            <a:pPr lvl="0"/>
            <a:r>
              <a:rPr lang="en-US" sz="2800" dirty="0"/>
              <a:t>a=a%2   </a:t>
            </a:r>
            <a:r>
              <a:rPr lang="en-US" sz="2800" dirty="0" err="1"/>
              <a:t>Ans:a</a:t>
            </a:r>
            <a:r>
              <a:rPr lang="en-US" sz="2800" dirty="0"/>
              <a:t>%=2;</a:t>
            </a:r>
          </a:p>
          <a:p>
            <a:pPr lvl="0"/>
            <a:r>
              <a:rPr lang="en-US" sz="2800" dirty="0"/>
              <a:t>b=b+(c+2) Ans: b+=c+2;</a:t>
            </a:r>
          </a:p>
          <a:p>
            <a:pPr lvl="0"/>
            <a:r>
              <a:rPr lang="en-US" sz="2800" dirty="0"/>
              <a:t>d=d*(n-5)  Ans: d*=n-5;</a:t>
            </a:r>
          </a:p>
        </p:txBody>
      </p:sp>
    </p:spTree>
    <p:extLst>
      <p:ext uri="{BB962C8B-B14F-4D97-AF65-F5344CB8AC3E}">
        <p14:creationId xmlns:p14="http://schemas.microsoft.com/office/powerpoint/2010/main" val="3637528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95536" y="274638"/>
            <a:ext cx="8538914" cy="562074"/>
          </a:xfrm>
        </p:spPr>
        <p:txBody>
          <a:bodyPr>
            <a:normAutofit fontScale="90000"/>
          </a:bodyPr>
          <a:lstStyle/>
          <a:p>
            <a:pPr fontAlgn="auto">
              <a:spcAft>
                <a:spcPts val="0"/>
              </a:spcAft>
              <a:defRPr/>
            </a:pPr>
            <a:r>
              <a:rPr lang="en-US" altLang="zh-CN" sz="3600" dirty="0">
                <a:solidFill>
                  <a:schemeClr val="tx2">
                    <a:satMod val="130000"/>
                  </a:schemeClr>
                </a:solidFill>
                <a:ea typeface="宋体" pitchFamily="2" charset="-122"/>
              </a:rPr>
              <a:t>3.6	 Increment and decrement operators</a:t>
            </a:r>
          </a:p>
        </p:txBody>
      </p:sp>
      <p:sp>
        <p:nvSpPr>
          <p:cNvPr id="63491" name="Rectangle 3"/>
          <p:cNvSpPr>
            <a:spLocks noGrp="1" noChangeArrowheads="1"/>
          </p:cNvSpPr>
          <p:nvPr>
            <p:ph idx="1"/>
          </p:nvPr>
        </p:nvSpPr>
        <p:spPr>
          <a:xfrm>
            <a:off x="209550" y="980728"/>
            <a:ext cx="8934450" cy="5544616"/>
          </a:xfrm>
        </p:spPr>
        <p:txBody>
          <a:bodyPr>
            <a:normAutofit fontScale="70000" lnSpcReduction="20000"/>
          </a:bodyPr>
          <a:lstStyle/>
          <a:p>
            <a:pPr marL="539496" indent="-457200" algn="just" fontAlgn="auto">
              <a:lnSpc>
                <a:spcPct val="90000"/>
              </a:lnSpc>
              <a:spcAft>
                <a:spcPts val="0"/>
              </a:spcAft>
              <a:buFont typeface="Wingdings" pitchFamily="2" charset="2"/>
              <a:buChar char="q"/>
              <a:defRPr/>
            </a:pPr>
            <a:r>
              <a:rPr lang="en-US" altLang="zh-CN" dirty="0">
                <a:ea typeface="宋体" pitchFamily="2" charset="-122"/>
              </a:rPr>
              <a:t>C provides two unusual operators for incrementing and decrementing variables. </a:t>
            </a:r>
            <a:endParaRPr lang="en-US" altLang="zh-CN" dirty="0" smtClean="0">
              <a:ea typeface="宋体" pitchFamily="2" charset="-122"/>
            </a:endParaRPr>
          </a:p>
          <a:p>
            <a:pPr algn="just">
              <a:buFont typeface="Wingdings" pitchFamily="2" charset="2"/>
              <a:buChar char="q"/>
            </a:pPr>
            <a:r>
              <a:rPr lang="en-US" b="1" dirty="0"/>
              <a:t>Increment operators (++):</a:t>
            </a:r>
            <a:r>
              <a:rPr lang="en-US" dirty="0"/>
              <a:t>Increment operators are increase the value of subsequent. value may be increase according to the</a:t>
            </a:r>
            <a:r>
              <a:rPr lang="en-US" b="1" dirty="0"/>
              <a:t> </a:t>
            </a:r>
            <a:r>
              <a:rPr lang="en-US" dirty="0"/>
              <a:t>programmer.</a:t>
            </a:r>
          </a:p>
          <a:p>
            <a:pPr marL="82550" lvl="0" indent="0" algn="just">
              <a:buNone/>
            </a:pPr>
            <a:r>
              <a:rPr lang="en-US" dirty="0" smtClean="0"/>
              <a:t>  Increment </a:t>
            </a:r>
            <a:r>
              <a:rPr lang="en-US" dirty="0"/>
              <a:t>operator are two types as follows : </a:t>
            </a:r>
          </a:p>
          <a:p>
            <a:pPr lvl="1" algn="just">
              <a:buFont typeface="Wingdings" pitchFamily="2" charset="2"/>
              <a:buChar char="q"/>
            </a:pPr>
            <a:r>
              <a:rPr lang="en-US" dirty="0"/>
              <a:t>Post increment </a:t>
            </a:r>
          </a:p>
          <a:p>
            <a:pPr lvl="1" algn="just">
              <a:buFont typeface="Wingdings" pitchFamily="2" charset="2"/>
              <a:buChar char="q"/>
            </a:pPr>
            <a:r>
              <a:rPr lang="en-US" dirty="0"/>
              <a:t>Pre increment </a:t>
            </a:r>
            <a:endParaRPr lang="en-US" dirty="0" smtClean="0"/>
          </a:p>
          <a:p>
            <a:pPr lvl="1" algn="just">
              <a:buFont typeface="Wingdings" pitchFamily="2" charset="2"/>
              <a:buChar char="q"/>
            </a:pPr>
            <a:endParaRPr lang="en-US" dirty="0"/>
          </a:p>
          <a:p>
            <a:pPr marL="82550" indent="0" algn="just">
              <a:buNone/>
            </a:pPr>
            <a:r>
              <a:rPr lang="en-US" b="1" dirty="0"/>
              <a:t> Decrement operators ( -- )</a:t>
            </a:r>
            <a:r>
              <a:rPr lang="en-US" dirty="0"/>
              <a:t>decrement operators decrease the value to one, two and so on.</a:t>
            </a:r>
          </a:p>
          <a:p>
            <a:pPr lvl="0" algn="just">
              <a:buFont typeface="Wingdings" pitchFamily="2" charset="2"/>
              <a:buChar char="q"/>
            </a:pPr>
            <a:r>
              <a:rPr lang="en-US" dirty="0"/>
              <a:t>As like Increment operators, decrement operators are also two type as :  </a:t>
            </a:r>
          </a:p>
          <a:p>
            <a:pPr marL="1894014" lvl="8" indent="0" algn="just">
              <a:buNone/>
            </a:pPr>
            <a:r>
              <a:rPr lang="en-US" dirty="0"/>
              <a:t>Post decrement </a:t>
            </a:r>
          </a:p>
          <a:p>
            <a:pPr marL="1637665" lvl="7" indent="0" algn="just">
              <a:buNone/>
            </a:pPr>
            <a:r>
              <a:rPr lang="en-US" dirty="0" smtClean="0"/>
              <a:t>     Pre </a:t>
            </a:r>
            <a:r>
              <a:rPr lang="en-US" dirty="0"/>
              <a:t>decrement </a:t>
            </a:r>
            <a:endParaRPr lang="en-US" altLang="zh-CN" dirty="0">
              <a:ea typeface="宋体" pitchFamily="2" charset="-122"/>
            </a:endParaRPr>
          </a:p>
          <a:p>
            <a:pPr marL="365760" indent="-283464" algn="just" fontAlgn="auto">
              <a:lnSpc>
                <a:spcPct val="90000"/>
              </a:lnSpc>
              <a:spcAft>
                <a:spcPts val="0"/>
              </a:spcAft>
              <a:buFont typeface="Wingdings 2"/>
              <a:buChar char=""/>
              <a:defRPr/>
            </a:pPr>
            <a:endParaRPr lang="en-US" altLang="zh-CN" sz="5100" dirty="0" smtClean="0">
              <a:ea typeface="宋体" pitchFamily="2" charset="-122"/>
            </a:endParaRPr>
          </a:p>
          <a:p>
            <a:pPr marL="1097598" lvl="3" indent="-283464" algn="just" fontAlgn="auto">
              <a:lnSpc>
                <a:spcPct val="90000"/>
              </a:lnSpc>
              <a:spcAft>
                <a:spcPts val="0"/>
              </a:spcAft>
              <a:buFont typeface="Wingdings 2"/>
              <a:buChar char=""/>
              <a:defRPr/>
            </a:pPr>
            <a:r>
              <a:rPr lang="en-US" altLang="zh-CN" sz="3800" dirty="0" smtClean="0">
                <a:ea typeface="宋体" pitchFamily="2" charset="-122"/>
              </a:rPr>
              <a:t>prefix </a:t>
            </a:r>
            <a:r>
              <a:rPr lang="en-US" altLang="zh-CN" sz="3800" dirty="0">
                <a:ea typeface="宋体" pitchFamily="2" charset="-122"/>
              </a:rPr>
              <a:t>operators (before the variable, :</a:t>
            </a:r>
            <a:r>
              <a:rPr lang="en-US" altLang="zh-CN" sz="3800" dirty="0" smtClean="0">
                <a:ea typeface="宋体" pitchFamily="2" charset="-122"/>
              </a:rPr>
              <a:t>  ++</a:t>
            </a:r>
            <a:r>
              <a:rPr lang="en-US" altLang="zh-CN" sz="3800" dirty="0">
                <a:ea typeface="宋体" pitchFamily="2" charset="-122"/>
              </a:rPr>
              <a:t>n), </a:t>
            </a:r>
            <a:endParaRPr lang="en-US" altLang="zh-CN" sz="3800" dirty="0" smtClean="0">
              <a:ea typeface="宋体" pitchFamily="2" charset="-122"/>
            </a:endParaRPr>
          </a:p>
          <a:p>
            <a:pPr marL="1097598" lvl="3" indent="-283464" algn="just" fontAlgn="auto">
              <a:lnSpc>
                <a:spcPct val="90000"/>
              </a:lnSpc>
              <a:spcAft>
                <a:spcPts val="0"/>
              </a:spcAft>
              <a:buFont typeface="Wingdings 2"/>
              <a:buChar char=""/>
              <a:defRPr/>
            </a:pPr>
            <a:r>
              <a:rPr lang="en-US" altLang="zh-CN" sz="3800" dirty="0" smtClean="0">
                <a:ea typeface="宋体" pitchFamily="2" charset="-122"/>
              </a:rPr>
              <a:t>or </a:t>
            </a:r>
            <a:r>
              <a:rPr lang="en-US" altLang="zh-CN" sz="3800" dirty="0">
                <a:ea typeface="宋体" pitchFamily="2" charset="-122"/>
              </a:rPr>
              <a:t>postfix operators (after the variable: </a:t>
            </a:r>
            <a:r>
              <a:rPr lang="en-US" altLang="zh-CN" sz="3800" dirty="0" smtClean="0">
                <a:ea typeface="宋体" pitchFamily="2" charset="-122"/>
              </a:rPr>
              <a:t> n</a:t>
            </a:r>
            <a:r>
              <a:rPr lang="en-US" altLang="zh-CN" sz="3800" dirty="0">
                <a:ea typeface="宋体" pitchFamily="2" charset="-122"/>
              </a:rPr>
              <a:t>++). </a:t>
            </a:r>
          </a:p>
        </p:txBody>
      </p:sp>
      <p:sp>
        <p:nvSpPr>
          <p:cNvPr id="4" name="Slide Number Placeholder 3"/>
          <p:cNvSpPr>
            <a:spLocks noGrp="1"/>
          </p:cNvSpPr>
          <p:nvPr>
            <p:ph type="sldNum" sz="quarter" idx="12"/>
          </p:nvPr>
        </p:nvSpPr>
        <p:spPr/>
        <p:txBody>
          <a:bodyPr/>
          <a:lstStyle/>
          <a:p>
            <a:pPr>
              <a:defRPr/>
            </a:pPr>
            <a:fld id="{26284843-D2B6-4891-B328-8A901D77355C}" type="slidenum">
              <a:rPr lang="zh-CN" altLang="en-US"/>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6284843-D2B6-4891-B328-8A901D77355C}" type="slidenum">
              <a:rPr lang="zh-CN" altLang="en-US"/>
              <a:pPr>
                <a:defRPr/>
              </a:pPr>
              <a:t>23</a:t>
            </a:fld>
            <a:endParaRPr lang="en-US" altLang="zh-CN"/>
          </a:p>
        </p:txBody>
      </p:sp>
      <p:graphicFrame>
        <p:nvGraphicFramePr>
          <p:cNvPr id="5" name="Table 4"/>
          <p:cNvGraphicFramePr>
            <a:graphicFrameLocks noGrp="1"/>
          </p:cNvGraphicFramePr>
          <p:nvPr>
            <p:extLst>
              <p:ext uri="{D42A27DB-BD31-4B8C-83A1-F6EECF244321}">
                <p14:modId xmlns:p14="http://schemas.microsoft.com/office/powerpoint/2010/main" val="1753426494"/>
              </p:ext>
            </p:extLst>
          </p:nvPr>
        </p:nvGraphicFramePr>
        <p:xfrm>
          <a:off x="251520" y="457200"/>
          <a:ext cx="8784976" cy="5974080"/>
        </p:xfrm>
        <a:graphic>
          <a:graphicData uri="http://schemas.openxmlformats.org/drawingml/2006/table">
            <a:tbl>
              <a:tblPr firstRow="1" firstCol="1" bandRow="1">
                <a:tableStyleId>{5C22544A-7EE6-4342-B048-85BDC9FD1C3A}</a:tableStyleId>
              </a:tblPr>
              <a:tblGrid>
                <a:gridCol w="4392001"/>
                <a:gridCol w="4392975"/>
              </a:tblGrid>
              <a:tr h="0">
                <a:tc>
                  <a:txBody>
                    <a:bodyPr/>
                    <a:lstStyle/>
                    <a:p>
                      <a:pPr algn="l"/>
                      <a:r>
                        <a:rPr lang="en-US" sz="2800" dirty="0">
                          <a:effectLst/>
                        </a:rPr>
                        <a:t>++X</a:t>
                      </a:r>
                      <a:endParaRPr lang="en-US" sz="2800" dirty="0">
                        <a:effectLst/>
                        <a:latin typeface="Calibri"/>
                      </a:endParaRPr>
                    </a:p>
                  </a:txBody>
                  <a:tcPr marL="68580" marR="68580" marT="0" marB="0"/>
                </a:tc>
                <a:tc>
                  <a:txBody>
                    <a:bodyPr/>
                    <a:lstStyle/>
                    <a:p>
                      <a:pPr algn="l"/>
                      <a:r>
                        <a:rPr lang="en-US" sz="2800" dirty="0">
                          <a:effectLst/>
                        </a:rPr>
                        <a:t>X++</a:t>
                      </a:r>
                      <a:endParaRPr lang="en-US" sz="2800" dirty="0">
                        <a:effectLst/>
                        <a:latin typeface="Calibri"/>
                      </a:endParaRPr>
                    </a:p>
                  </a:txBody>
                  <a:tcPr marL="68580" marR="68580" marT="0" marB="0"/>
                </a:tc>
              </a:tr>
              <a:tr h="0">
                <a:tc>
                  <a:txBody>
                    <a:bodyPr/>
                    <a:lstStyle/>
                    <a:p>
                      <a:pPr algn="l"/>
                      <a:r>
                        <a:rPr lang="en-US" sz="2800">
                          <a:effectLst/>
                        </a:rPr>
                        <a:t>1.if the increment operator is fixed in a variabl. X a prefix (++x) on the right hand side of an assignment statement.</a:t>
                      </a:r>
                      <a:endParaRPr lang="en-US" sz="2800">
                        <a:effectLst/>
                        <a:latin typeface="Calibri"/>
                      </a:endParaRPr>
                    </a:p>
                  </a:txBody>
                  <a:tcPr marL="68580" marR="68580" marT="0" marB="0"/>
                </a:tc>
                <a:tc>
                  <a:txBody>
                    <a:bodyPr/>
                    <a:lstStyle/>
                    <a:p>
                      <a:pPr algn="l"/>
                      <a:r>
                        <a:rPr lang="en-US" sz="2800" dirty="0">
                          <a:effectLst/>
                        </a:rPr>
                        <a:t>1.If the increment operator is fixed in a </a:t>
                      </a:r>
                      <a:r>
                        <a:rPr lang="en-US" sz="2800" dirty="0" err="1">
                          <a:effectLst/>
                        </a:rPr>
                        <a:t>variabbe</a:t>
                      </a:r>
                      <a:r>
                        <a:rPr lang="en-US" sz="2800" dirty="0">
                          <a:effectLst/>
                        </a:rPr>
                        <a:t>. X as postfix (++x)  on the right hand side of an assignment statement.</a:t>
                      </a:r>
                      <a:endParaRPr lang="en-US" sz="2800" dirty="0">
                        <a:effectLst/>
                        <a:latin typeface="Calibri"/>
                      </a:endParaRPr>
                    </a:p>
                  </a:txBody>
                  <a:tcPr marL="68580" marR="68580" marT="0" marB="0"/>
                </a:tc>
              </a:tr>
              <a:tr h="0">
                <a:tc>
                  <a:txBody>
                    <a:bodyPr/>
                    <a:lstStyle/>
                    <a:p>
                      <a:pPr algn="l"/>
                      <a:r>
                        <a:rPr lang="en-US" sz="2800">
                          <a:effectLst/>
                        </a:rPr>
                        <a:t>2.the compiler at first add one with the value of X and the result of adding in used in the statement.</a:t>
                      </a:r>
                      <a:endParaRPr lang="en-US" sz="2800">
                        <a:effectLst/>
                        <a:latin typeface="Calibri"/>
                      </a:endParaRPr>
                    </a:p>
                  </a:txBody>
                  <a:tcPr marL="68580" marR="68580" marT="0" marB="0"/>
                </a:tc>
                <a:tc>
                  <a:txBody>
                    <a:bodyPr/>
                    <a:lstStyle/>
                    <a:p>
                      <a:pPr algn="l"/>
                      <a:r>
                        <a:rPr lang="en-US" sz="2800" dirty="0">
                          <a:effectLst/>
                        </a:rPr>
                        <a:t>2. the compiler at first uses the value of x in </a:t>
                      </a:r>
                      <a:r>
                        <a:rPr lang="en-US" sz="2800" dirty="0" err="1">
                          <a:effectLst/>
                        </a:rPr>
                        <a:t>th</a:t>
                      </a:r>
                      <a:r>
                        <a:rPr lang="en-US" sz="2800" dirty="0">
                          <a:effectLst/>
                        </a:rPr>
                        <a:t> statement and add one with the </a:t>
                      </a:r>
                      <a:r>
                        <a:rPr lang="en-US" sz="2800" dirty="0" err="1">
                          <a:effectLst/>
                        </a:rPr>
                        <a:t>valu</a:t>
                      </a:r>
                      <a:r>
                        <a:rPr lang="en-US" sz="2800" dirty="0">
                          <a:effectLst/>
                        </a:rPr>
                        <a:t> in the </a:t>
                      </a:r>
                      <a:r>
                        <a:rPr lang="en-US" sz="2800" dirty="0" err="1">
                          <a:effectLst/>
                        </a:rPr>
                        <a:t>nex</a:t>
                      </a:r>
                      <a:r>
                        <a:rPr lang="en-US" sz="2800" dirty="0">
                          <a:effectLst/>
                        </a:rPr>
                        <a:t> execution. </a:t>
                      </a:r>
                      <a:endParaRPr lang="en-US" sz="2800" dirty="0">
                        <a:effectLst/>
                        <a:latin typeface="Calibri"/>
                      </a:endParaRPr>
                    </a:p>
                  </a:txBody>
                  <a:tcPr marL="68580" marR="68580" marT="0" marB="0"/>
                </a:tc>
              </a:tr>
              <a:tr h="0">
                <a:tc>
                  <a:txBody>
                    <a:bodyPr/>
                    <a:lstStyle/>
                    <a:p>
                      <a:pPr algn="l"/>
                      <a:r>
                        <a:rPr lang="en-US" sz="2800" dirty="0">
                          <a:effectLst/>
                        </a:rPr>
                        <a:t>X=5 Y=++</a:t>
                      </a:r>
                      <a:r>
                        <a:rPr lang="en-US" sz="2800" dirty="0" err="1">
                          <a:effectLst/>
                        </a:rPr>
                        <a:t>XIn</a:t>
                      </a:r>
                      <a:r>
                        <a:rPr lang="en-US" sz="2800" dirty="0">
                          <a:effectLst/>
                        </a:rPr>
                        <a:t> </a:t>
                      </a:r>
                      <a:r>
                        <a:rPr lang="en-US" sz="2800" dirty="0" err="1">
                          <a:effectLst/>
                        </a:rPr>
                        <a:t>theis</a:t>
                      </a:r>
                      <a:r>
                        <a:rPr lang="en-US" sz="2800" dirty="0">
                          <a:effectLst/>
                        </a:rPr>
                        <a:t> case value of Y and X are both </a:t>
                      </a:r>
                      <a:endParaRPr lang="en-US" sz="2800" dirty="0">
                        <a:effectLst/>
                        <a:latin typeface="Calibri"/>
                      </a:endParaRPr>
                    </a:p>
                  </a:txBody>
                  <a:tcPr marL="68580" marR="68580" marT="0" marB="0"/>
                </a:tc>
                <a:tc>
                  <a:txBody>
                    <a:bodyPr/>
                    <a:lstStyle/>
                    <a:p>
                      <a:pPr algn="l"/>
                      <a:r>
                        <a:rPr lang="en-US" sz="2800" dirty="0">
                          <a:effectLst/>
                        </a:rPr>
                        <a:t>X=5Y=X++;In this case the value of Y is 5  and X is 6.</a:t>
                      </a:r>
                      <a:endParaRPr lang="en-US" sz="28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2149845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251520" y="260648"/>
            <a:ext cx="8712968" cy="4800600"/>
          </a:xfrm>
        </p:spPr>
        <p:txBody>
          <a:bodyPr>
            <a:normAutofit lnSpcReduction="10000"/>
          </a:bodyPr>
          <a:lstStyle/>
          <a:p>
            <a:pPr marL="365760" indent="-283464" fontAlgn="auto">
              <a:spcAft>
                <a:spcPts val="0"/>
              </a:spcAft>
              <a:buFont typeface="Wingdings 2"/>
              <a:buChar char=""/>
              <a:defRPr/>
            </a:pPr>
            <a:r>
              <a:rPr lang="en-US" altLang="zh-CN" dirty="0">
                <a:ea typeface="宋体" pitchFamily="2" charset="-122"/>
              </a:rPr>
              <a:t>The increment and decrement operators can be used in complex statements. Example:</a:t>
            </a:r>
          </a:p>
          <a:p>
            <a:pPr marL="365760" indent="-283464" algn="ctr" fontAlgn="auto">
              <a:spcAft>
                <a:spcPts val="0"/>
              </a:spcAft>
              <a:buFont typeface="Times New Roman" pitchFamily="18" charset="0"/>
              <a:buNone/>
              <a:defRPr/>
            </a:pPr>
            <a:r>
              <a:rPr lang="en-US" altLang="zh-CN" dirty="0">
                <a:ea typeface="宋体" pitchFamily="2" charset="-122"/>
              </a:rPr>
              <a:t>m=n++ </a:t>
            </a:r>
            <a:r>
              <a:rPr lang="en-US" altLang="zh-CN" dirty="0" smtClean="0">
                <a:ea typeface="宋体" pitchFamily="2" charset="-122"/>
              </a:rPr>
              <a:t>-j+10</a:t>
            </a:r>
            <a:r>
              <a:rPr lang="en-US" altLang="zh-CN" dirty="0">
                <a:ea typeface="宋体" pitchFamily="2" charset="-122"/>
              </a:rPr>
              <a:t>;</a:t>
            </a:r>
          </a:p>
          <a:p>
            <a:pPr marL="365760" indent="-283464" fontAlgn="auto">
              <a:spcAft>
                <a:spcPts val="0"/>
              </a:spcAft>
              <a:buFont typeface="Wingdings 2"/>
              <a:buChar char=""/>
              <a:defRPr/>
            </a:pPr>
            <a:r>
              <a:rPr lang="en-US" altLang="zh-CN" dirty="0" smtClean="0">
                <a:ea typeface="宋体" pitchFamily="2" charset="-122"/>
              </a:rPr>
              <a:t>Consider </a:t>
            </a:r>
            <a:r>
              <a:rPr lang="en-US" altLang="zh-CN" dirty="0">
                <a:ea typeface="宋体" pitchFamily="2" charset="-122"/>
              </a:rPr>
              <a:t>the expression</a:t>
            </a:r>
          </a:p>
          <a:p>
            <a:pPr marL="365760" indent="-283464" algn="ctr" fontAlgn="auto">
              <a:spcAft>
                <a:spcPts val="0"/>
              </a:spcAft>
              <a:buFont typeface="Times New Roman" pitchFamily="18" charset="0"/>
              <a:buNone/>
              <a:defRPr/>
            </a:pPr>
            <a:r>
              <a:rPr lang="en-US" altLang="zh-CN" dirty="0">
                <a:ea typeface="宋体" pitchFamily="2" charset="-122"/>
              </a:rPr>
              <a:t>m = - n++ ;</a:t>
            </a:r>
          </a:p>
          <a:p>
            <a:pPr marL="365760" indent="-283464" fontAlgn="auto">
              <a:spcAft>
                <a:spcPts val="0"/>
              </a:spcAft>
              <a:buFont typeface="Wingdings 2"/>
              <a:buChar char=""/>
              <a:defRPr/>
            </a:pPr>
            <a:r>
              <a:rPr lang="en-US" altLang="zh-CN" dirty="0">
                <a:ea typeface="宋体" pitchFamily="2" charset="-122"/>
              </a:rPr>
              <a:t>The precedence of ++ and – operators are the same as those of unary + and -.</a:t>
            </a:r>
          </a:p>
          <a:p>
            <a:pPr marL="365760" indent="-283464" fontAlgn="auto">
              <a:spcAft>
                <a:spcPts val="0"/>
              </a:spcAft>
              <a:buFont typeface="Wingdings 2"/>
              <a:buChar char=""/>
              <a:defRPr/>
            </a:pPr>
            <a:r>
              <a:rPr lang="en-US" altLang="zh-CN" dirty="0">
                <a:ea typeface="宋体" pitchFamily="2" charset="-122"/>
              </a:rPr>
              <a:t>The associatively of them is </a:t>
            </a:r>
            <a:r>
              <a:rPr lang="en-US" altLang="zh-CN" dirty="0">
                <a:solidFill>
                  <a:schemeClr val="accent2"/>
                </a:solidFill>
                <a:ea typeface="宋体" pitchFamily="2" charset="-122"/>
              </a:rPr>
              <a:t>right to left</a:t>
            </a:r>
            <a:r>
              <a:rPr lang="en-US" altLang="zh-CN" dirty="0">
                <a:ea typeface="宋体" pitchFamily="2" charset="-122"/>
              </a:rPr>
              <a:t>.</a:t>
            </a:r>
          </a:p>
          <a:p>
            <a:pPr marL="365760" indent="-283464" fontAlgn="auto">
              <a:spcAft>
                <a:spcPts val="0"/>
              </a:spcAft>
              <a:buFont typeface="Wingdings 2"/>
              <a:buChar char=""/>
              <a:defRPr/>
            </a:pPr>
            <a:r>
              <a:rPr lang="en-US" altLang="zh-CN" dirty="0">
                <a:ea typeface="宋体" pitchFamily="2" charset="-122"/>
              </a:rPr>
              <a:t>m = - n++;  is equivalent to  m = - (n</a:t>
            </a:r>
            <a:r>
              <a:rPr lang="en-US" altLang="zh-CN" dirty="0" smtClean="0">
                <a:ea typeface="宋体" pitchFamily="2" charset="-122"/>
              </a:rPr>
              <a:t>++)</a:t>
            </a:r>
            <a:endParaRPr lang="zh-CN" altLang="en-US" dirty="0">
              <a:ea typeface="宋体" pitchFamily="2" charset="-122"/>
            </a:endParaRPr>
          </a:p>
        </p:txBody>
      </p:sp>
      <p:sp>
        <p:nvSpPr>
          <p:cNvPr id="4" name="Slide Number Placeholder 3"/>
          <p:cNvSpPr>
            <a:spLocks noGrp="1"/>
          </p:cNvSpPr>
          <p:nvPr>
            <p:ph type="sldNum" sz="quarter" idx="12"/>
          </p:nvPr>
        </p:nvSpPr>
        <p:spPr/>
        <p:txBody>
          <a:bodyPr/>
          <a:lstStyle/>
          <a:p>
            <a:pPr>
              <a:defRPr/>
            </a:pPr>
            <a:fld id="{3DA1C76A-E186-4F99-A4DA-A8880E1AEFD1}" type="slidenum">
              <a:rPr lang="zh-CN" altLang="en-US"/>
              <a:pPr>
                <a:defRPr/>
              </a:pPr>
              <a:t>24</a:t>
            </a:fld>
            <a:endParaRPr lang="en-US" altLang="zh-CN"/>
          </a:p>
        </p:txBody>
      </p:sp>
      <p:sp>
        <p:nvSpPr>
          <p:cNvPr id="2" name="Rectangle 1"/>
          <p:cNvSpPr/>
          <p:nvPr/>
        </p:nvSpPr>
        <p:spPr>
          <a:xfrm>
            <a:off x="395536" y="4725144"/>
            <a:ext cx="7132320" cy="2123658"/>
          </a:xfrm>
          <a:prstGeom prst="rect">
            <a:avLst/>
          </a:prstGeom>
        </p:spPr>
        <p:txBody>
          <a:bodyPr wrap="square">
            <a:spAutoFit/>
          </a:bodyPr>
          <a:lstStyle/>
          <a:p>
            <a:r>
              <a:rPr lang="en-US" sz="2400" dirty="0"/>
              <a:t>Int </a:t>
            </a:r>
            <a:r>
              <a:rPr lang="en-US" sz="2400" dirty="0" err="1"/>
              <a:t>amount,count</a:t>
            </a:r>
            <a:r>
              <a:rPr lang="en-US" sz="2400" dirty="0"/>
              <a:t>;</a:t>
            </a:r>
          </a:p>
          <a:p>
            <a:r>
              <a:rPr lang="en-US" sz="2400" dirty="0"/>
              <a:t>Count=3;</a:t>
            </a:r>
          </a:p>
          <a:p>
            <a:r>
              <a:rPr lang="en-US" sz="2400" dirty="0"/>
              <a:t>Amount=2*++count;</a:t>
            </a:r>
          </a:p>
          <a:p>
            <a:r>
              <a:rPr lang="en-US" sz="2400" dirty="0"/>
              <a:t>Printf(“count=%d\n”,</a:t>
            </a:r>
            <a:r>
              <a:rPr lang="en-US" sz="2400" dirty="0" err="1"/>
              <a:t>count,amount</a:t>
            </a:r>
            <a:r>
              <a:rPr lang="en-US" sz="2400"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A1C76A-E186-4F99-A4DA-A8880E1AEFD1}" type="slidenum">
              <a:rPr lang="zh-CN" altLang="en-US"/>
              <a:pPr>
                <a:defRPr/>
              </a:pPr>
              <a:t>25</a:t>
            </a:fld>
            <a:endParaRPr lang="en-US" altLang="zh-CN"/>
          </a:p>
        </p:txBody>
      </p:sp>
      <p:sp>
        <p:nvSpPr>
          <p:cNvPr id="5" name="Rectangle 4"/>
          <p:cNvSpPr/>
          <p:nvPr/>
        </p:nvSpPr>
        <p:spPr>
          <a:xfrm>
            <a:off x="395536" y="548680"/>
            <a:ext cx="8748464" cy="2492990"/>
          </a:xfrm>
          <a:prstGeom prst="rect">
            <a:avLst/>
          </a:prstGeom>
        </p:spPr>
        <p:txBody>
          <a:bodyPr wrap="square">
            <a:spAutoFit/>
          </a:bodyPr>
          <a:lstStyle/>
          <a:p>
            <a:r>
              <a:rPr lang="en-US" sz="2400" b="1" dirty="0"/>
              <a:t>if a=15 and b=10 what will be the value of  c in the following expression?</a:t>
            </a:r>
            <a:endParaRPr lang="en-US" sz="2400" dirty="0"/>
          </a:p>
          <a:p>
            <a:r>
              <a:rPr lang="en-US" sz="2400" b="1" dirty="0"/>
              <a:t>Ans:</a:t>
            </a:r>
            <a:endParaRPr lang="en-US" sz="2400" dirty="0"/>
          </a:p>
          <a:p>
            <a:pPr lvl="3"/>
            <a:r>
              <a:rPr lang="en-US" sz="2400" dirty="0"/>
              <a:t>C=++a-b  </a:t>
            </a:r>
            <a:endParaRPr lang="en-US" sz="2400" dirty="0" smtClean="0"/>
          </a:p>
          <a:p>
            <a:pPr lvl="3"/>
            <a:r>
              <a:rPr lang="en-US" sz="2400" dirty="0" smtClean="0"/>
              <a:t>C=b</a:t>
            </a:r>
            <a:r>
              <a:rPr lang="en-US" sz="2400" dirty="0"/>
              <a:t>+++a; </a:t>
            </a:r>
          </a:p>
        </p:txBody>
      </p:sp>
      <p:sp>
        <p:nvSpPr>
          <p:cNvPr id="6" name="Rectangle 5"/>
          <p:cNvSpPr/>
          <p:nvPr/>
        </p:nvSpPr>
        <p:spPr>
          <a:xfrm>
            <a:off x="1547664" y="3212976"/>
            <a:ext cx="4572000" cy="2246769"/>
          </a:xfrm>
          <a:prstGeom prst="rect">
            <a:avLst/>
          </a:prstGeom>
        </p:spPr>
        <p:txBody>
          <a:bodyPr>
            <a:spAutoFit/>
          </a:bodyPr>
          <a:lstStyle/>
          <a:p>
            <a:r>
              <a:rPr lang="en-US" sz="2000" dirty="0"/>
              <a:t>int i=3,j=4,k=2;</a:t>
            </a:r>
          </a:p>
          <a:p>
            <a:r>
              <a:rPr lang="en-US" sz="2000" dirty="0"/>
              <a:t>i. i--;j++</a:t>
            </a:r>
          </a:p>
          <a:p>
            <a:r>
              <a:rPr lang="en-US" sz="2000" dirty="0" smtClean="0"/>
              <a:t>(</a:t>
            </a:r>
            <a:r>
              <a:rPr lang="en-US" sz="2000" dirty="0"/>
              <a:t>ii).k++*--i; </a:t>
            </a:r>
          </a:p>
          <a:p>
            <a:r>
              <a:rPr lang="en-US" sz="2000" dirty="0" smtClean="0"/>
              <a:t>(</a:t>
            </a:r>
            <a:r>
              <a:rPr lang="en-US" sz="2000" dirty="0"/>
              <a:t>iii) j+1/i+1</a:t>
            </a:r>
          </a:p>
          <a:p>
            <a:r>
              <a:rPr lang="en-US" sz="2000" dirty="0" smtClean="0"/>
              <a:t>(</a:t>
            </a:r>
            <a:r>
              <a:rPr lang="en-US" sz="2000" dirty="0"/>
              <a:t>iv) k+=</a:t>
            </a:r>
            <a:r>
              <a:rPr lang="en-US" sz="2000" dirty="0" err="1"/>
              <a:t>k+i</a:t>
            </a:r>
            <a:r>
              <a:rPr lang="en-US" sz="2000" dirty="0" smtClean="0"/>
              <a:t>;    j++</a:t>
            </a:r>
            <a:endParaRPr lang="en-US" sz="2000" dirty="0"/>
          </a:p>
        </p:txBody>
      </p:sp>
    </p:spTree>
    <p:extLst>
      <p:ext uri="{BB962C8B-B14F-4D97-AF65-F5344CB8AC3E}">
        <p14:creationId xmlns:p14="http://schemas.microsoft.com/office/powerpoint/2010/main" val="392419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43608" y="188640"/>
            <a:ext cx="7499350" cy="720080"/>
          </a:xfrm>
        </p:spPr>
        <p:txBody>
          <a:bodyPr>
            <a:normAutofit fontScale="90000"/>
          </a:bodyPr>
          <a:lstStyle/>
          <a:p>
            <a:pPr fontAlgn="auto">
              <a:spcAft>
                <a:spcPts val="0"/>
              </a:spcAft>
              <a:defRPr/>
            </a:pPr>
            <a:r>
              <a:rPr lang="en-US" altLang="zh-CN" dirty="0">
                <a:solidFill>
                  <a:schemeClr val="tx2">
                    <a:satMod val="130000"/>
                  </a:schemeClr>
                </a:solidFill>
                <a:ea typeface="宋体" pitchFamily="2" charset="-122"/>
              </a:rPr>
              <a:t>3.7 	Conditional operator</a:t>
            </a:r>
            <a:endParaRPr lang="zh-CN" altLang="en-US" dirty="0">
              <a:solidFill>
                <a:schemeClr val="tx2">
                  <a:satMod val="130000"/>
                </a:schemeClr>
              </a:solidFill>
              <a:ea typeface="宋体" pitchFamily="2" charset="-122"/>
            </a:endParaRPr>
          </a:p>
        </p:txBody>
      </p:sp>
      <p:sp>
        <p:nvSpPr>
          <p:cNvPr id="66563" name="Rectangle 3"/>
          <p:cNvSpPr>
            <a:spLocks noGrp="1" noChangeArrowheads="1"/>
          </p:cNvSpPr>
          <p:nvPr>
            <p:ph idx="1"/>
          </p:nvPr>
        </p:nvSpPr>
        <p:spPr>
          <a:xfrm>
            <a:off x="251520" y="1052736"/>
            <a:ext cx="8712968" cy="4800600"/>
          </a:xfrm>
        </p:spPr>
        <p:txBody>
          <a:bodyPr>
            <a:normAutofit/>
          </a:bodyPr>
          <a:lstStyle/>
          <a:p>
            <a:r>
              <a:rPr lang="en-US" dirty="0" smtClean="0"/>
              <a:t>Conditional </a:t>
            </a:r>
            <a:r>
              <a:rPr lang="en-US" dirty="0"/>
              <a:t>operators are used in decision making in C programming, </a:t>
            </a:r>
            <a:endParaRPr lang="en-US" altLang="zh-CN" dirty="0" smtClean="0">
              <a:ea typeface="宋体" pitchFamily="2" charset="-122"/>
            </a:endParaRPr>
          </a:p>
          <a:p>
            <a:pPr marL="82296" indent="0" fontAlgn="auto">
              <a:spcAft>
                <a:spcPts val="0"/>
              </a:spcAft>
              <a:buNone/>
              <a:defRPr/>
            </a:pPr>
            <a:endParaRPr lang="en-US" altLang="zh-CN" dirty="0">
              <a:ea typeface="宋体" pitchFamily="2" charset="-122"/>
            </a:endParaRPr>
          </a:p>
          <a:p>
            <a:pPr marL="82296" indent="0" fontAlgn="auto">
              <a:spcAft>
                <a:spcPts val="0"/>
              </a:spcAft>
              <a:buNone/>
              <a:defRPr/>
            </a:pPr>
            <a:r>
              <a:rPr lang="en-US" altLang="zh-CN" dirty="0" smtClean="0">
                <a:ea typeface="宋体" pitchFamily="2" charset="-122"/>
              </a:rPr>
              <a:t>a </a:t>
            </a:r>
            <a:r>
              <a:rPr lang="en-US" altLang="zh-CN" dirty="0">
                <a:ea typeface="宋体" pitchFamily="2" charset="-122"/>
              </a:rPr>
              <a:t>ternary operator pair “? : ” is available in C to construct conditional expressions of the form</a:t>
            </a:r>
            <a:endParaRPr lang="en-US" altLang="zh-CN" dirty="0">
              <a:solidFill>
                <a:srgbClr val="002060"/>
              </a:solidFill>
              <a:ea typeface="宋体" pitchFamily="2" charset="-122"/>
            </a:endParaRPr>
          </a:p>
          <a:p>
            <a:pPr marL="365760" indent="-283464" algn="ctr" fontAlgn="auto">
              <a:spcAft>
                <a:spcPts val="0"/>
              </a:spcAft>
              <a:buFont typeface="Times New Roman" pitchFamily="18" charset="0"/>
              <a:buNone/>
              <a:defRPr/>
            </a:pPr>
            <a:r>
              <a:rPr lang="en-US" altLang="zh-CN" i="1" dirty="0">
                <a:solidFill>
                  <a:srgbClr val="002060"/>
                </a:solidFill>
                <a:ea typeface="宋体" pitchFamily="2" charset="-122"/>
              </a:rPr>
              <a:t>expr1</a:t>
            </a:r>
            <a:r>
              <a:rPr lang="en-US" altLang="zh-CN" dirty="0">
                <a:solidFill>
                  <a:srgbClr val="002060"/>
                </a:solidFill>
                <a:ea typeface="宋体" pitchFamily="2" charset="-122"/>
              </a:rPr>
              <a:t> ? </a:t>
            </a:r>
            <a:r>
              <a:rPr lang="en-US" altLang="zh-CN" i="1" dirty="0">
                <a:solidFill>
                  <a:srgbClr val="002060"/>
                </a:solidFill>
                <a:ea typeface="宋体" pitchFamily="2" charset="-122"/>
              </a:rPr>
              <a:t>expr2</a:t>
            </a:r>
            <a:r>
              <a:rPr lang="en-US" altLang="zh-CN" dirty="0">
                <a:solidFill>
                  <a:srgbClr val="002060"/>
                </a:solidFill>
                <a:ea typeface="宋体" pitchFamily="2" charset="-122"/>
              </a:rPr>
              <a:t> : </a:t>
            </a:r>
            <a:r>
              <a:rPr lang="en-US" altLang="zh-CN" i="1" dirty="0">
                <a:solidFill>
                  <a:srgbClr val="002060"/>
                </a:solidFill>
                <a:ea typeface="宋体" pitchFamily="2" charset="-122"/>
              </a:rPr>
              <a:t>expr3</a:t>
            </a:r>
            <a:endParaRPr lang="en-US" altLang="zh-CN" dirty="0">
              <a:solidFill>
                <a:srgbClr val="002060"/>
              </a:solidFill>
              <a:ea typeface="宋体" pitchFamily="2" charset="-122"/>
            </a:endParaRPr>
          </a:p>
          <a:p>
            <a:pPr marL="365760" indent="-283464" fontAlgn="auto">
              <a:spcAft>
                <a:spcPts val="0"/>
              </a:spcAft>
              <a:buFont typeface="Wingdings 2"/>
              <a:buChar char=""/>
              <a:defRPr/>
            </a:pPr>
            <a:r>
              <a:rPr lang="en-US" altLang="zh-CN" sz="2000" dirty="0">
                <a:ea typeface="宋体" pitchFamily="2" charset="-122"/>
              </a:rPr>
              <a:t>the expression </a:t>
            </a:r>
            <a:r>
              <a:rPr lang="en-US" altLang="zh-CN" sz="2000" i="1" dirty="0">
                <a:ea typeface="宋体" pitchFamily="2" charset="-122"/>
              </a:rPr>
              <a:t>expr1</a:t>
            </a:r>
            <a:r>
              <a:rPr lang="en-US" altLang="zh-CN" sz="2000" dirty="0">
                <a:ea typeface="宋体" pitchFamily="2" charset="-122"/>
              </a:rPr>
              <a:t> is evaluated first. If it is non-zero (true), then the expression </a:t>
            </a:r>
            <a:r>
              <a:rPr lang="en-US" altLang="zh-CN" sz="2000" i="1" dirty="0">
                <a:ea typeface="宋体" pitchFamily="2" charset="-122"/>
              </a:rPr>
              <a:t>expr2</a:t>
            </a:r>
            <a:r>
              <a:rPr lang="en-US" altLang="zh-CN" sz="2000" dirty="0">
                <a:ea typeface="宋体" pitchFamily="2" charset="-122"/>
              </a:rPr>
              <a:t> is evaluated, and that is the value of the conditional expression. Otherwise </a:t>
            </a:r>
            <a:r>
              <a:rPr lang="en-US" altLang="zh-CN" sz="2000" i="1" dirty="0">
                <a:ea typeface="宋体" pitchFamily="2" charset="-122"/>
              </a:rPr>
              <a:t>expr3</a:t>
            </a:r>
            <a:r>
              <a:rPr lang="en-US" altLang="zh-CN" sz="2000" dirty="0">
                <a:ea typeface="宋体" pitchFamily="2" charset="-122"/>
              </a:rPr>
              <a:t> is evaluated, and that is the value. Only one of </a:t>
            </a:r>
            <a:r>
              <a:rPr lang="en-US" altLang="zh-CN" sz="2000" i="1" dirty="0">
                <a:ea typeface="宋体" pitchFamily="2" charset="-122"/>
              </a:rPr>
              <a:t>expr2</a:t>
            </a:r>
            <a:r>
              <a:rPr lang="en-US" altLang="zh-CN" sz="2000" dirty="0">
                <a:ea typeface="宋体" pitchFamily="2" charset="-122"/>
              </a:rPr>
              <a:t> and </a:t>
            </a:r>
            <a:r>
              <a:rPr lang="en-US" altLang="zh-CN" sz="2000" i="1" dirty="0">
                <a:ea typeface="宋体" pitchFamily="2" charset="-122"/>
              </a:rPr>
              <a:t>expr3</a:t>
            </a:r>
            <a:r>
              <a:rPr lang="en-US" altLang="zh-CN" sz="2000" dirty="0">
                <a:ea typeface="宋体" pitchFamily="2" charset="-122"/>
              </a:rPr>
              <a:t> is evaluated.  </a:t>
            </a:r>
          </a:p>
        </p:txBody>
      </p:sp>
      <p:sp>
        <p:nvSpPr>
          <p:cNvPr id="4" name="Slide Number Placeholder 3"/>
          <p:cNvSpPr>
            <a:spLocks noGrp="1"/>
          </p:cNvSpPr>
          <p:nvPr>
            <p:ph type="sldNum" sz="quarter" idx="12"/>
          </p:nvPr>
        </p:nvSpPr>
        <p:spPr/>
        <p:txBody>
          <a:bodyPr/>
          <a:lstStyle/>
          <a:p>
            <a:pPr>
              <a:defRPr/>
            </a:pPr>
            <a:fld id="{A25C5CE9-9653-4288-9ACE-BCE30130A025}" type="slidenum">
              <a:rPr lang="zh-CN" altLang="en-US"/>
              <a:pPr>
                <a:defRPr/>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fontAlgn="auto">
              <a:spcAft>
                <a:spcPts val="0"/>
              </a:spcAft>
              <a:defRPr/>
            </a:pPr>
            <a:endParaRPr lang="zh-CN" altLang="en-US">
              <a:solidFill>
                <a:schemeClr val="tx2">
                  <a:satMod val="130000"/>
                </a:schemeClr>
              </a:solidFill>
              <a:ea typeface="宋体" pitchFamily="2" charset="-122"/>
            </a:endParaRPr>
          </a:p>
        </p:txBody>
      </p:sp>
      <p:sp>
        <p:nvSpPr>
          <p:cNvPr id="24579" name="Rectangle 3"/>
          <p:cNvSpPr>
            <a:spLocks noGrp="1" noChangeArrowheads="1"/>
          </p:cNvSpPr>
          <p:nvPr>
            <p:ph idx="1"/>
          </p:nvPr>
        </p:nvSpPr>
        <p:spPr/>
        <p:txBody>
          <a:bodyPr/>
          <a:lstStyle/>
          <a:p>
            <a:r>
              <a:rPr lang="zh-CN" altLang="en-US" smtClean="0">
                <a:ea typeface="SimSun" pitchFamily="2" charset="-122"/>
              </a:rPr>
              <a:t> </a:t>
            </a:r>
            <a:r>
              <a:rPr lang="pt-BR" altLang="zh-CN" smtClean="0">
                <a:ea typeface="SimSun" pitchFamily="2" charset="-122"/>
              </a:rPr>
              <a:t>z = (a &gt; b) ? a : b;    /* z = max(a, b) */</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14EFC2BF-4D9E-4C0E-96C9-A238E0CE9F84}" type="slidenum">
              <a:rPr lang="zh-CN" altLang="en-US"/>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fontAlgn="auto">
              <a:spcAft>
                <a:spcPts val="0"/>
              </a:spcAft>
              <a:defRPr/>
            </a:pPr>
            <a:r>
              <a:rPr lang="en-US" altLang="zh-CN" dirty="0" smtClean="0">
                <a:solidFill>
                  <a:schemeClr val="tx2">
                    <a:satMod val="130000"/>
                  </a:schemeClr>
                </a:solidFill>
                <a:ea typeface="宋体" pitchFamily="2" charset="-122"/>
              </a:rPr>
              <a:t>Type </a:t>
            </a:r>
            <a:r>
              <a:rPr lang="en-US" altLang="zh-CN" dirty="0">
                <a:solidFill>
                  <a:schemeClr val="tx2">
                    <a:satMod val="130000"/>
                  </a:schemeClr>
                </a:solidFill>
                <a:ea typeface="宋体" pitchFamily="2" charset="-122"/>
              </a:rPr>
              <a:t>conversions in expressions</a:t>
            </a:r>
          </a:p>
        </p:txBody>
      </p:sp>
      <p:sp>
        <p:nvSpPr>
          <p:cNvPr id="72707"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b="1" dirty="0">
                <a:ea typeface="宋体" pitchFamily="2" charset="-122"/>
              </a:rPr>
              <a:t>1. Implicit Type Conversion</a:t>
            </a:r>
            <a:endParaRPr lang="en-US" altLang="zh-CN" dirty="0">
              <a:ea typeface="宋体" pitchFamily="2" charset="-122"/>
            </a:endParaRPr>
          </a:p>
          <a:p>
            <a:pPr marL="1509395" lvl="5" indent="-283464">
              <a:buFont typeface="Wingdings 2"/>
              <a:buChar char=""/>
              <a:defRPr/>
            </a:pPr>
            <a:r>
              <a:rPr lang="en-US" altLang="zh-CN" dirty="0" smtClean="0">
                <a:ea typeface="宋体" pitchFamily="2" charset="-122"/>
              </a:rPr>
              <a:t>Int a</a:t>
            </a:r>
          </a:p>
          <a:p>
            <a:pPr marL="1509395" lvl="5" indent="-283464">
              <a:buFont typeface="Wingdings 2"/>
              <a:buChar char=""/>
              <a:defRPr/>
            </a:pPr>
            <a:r>
              <a:rPr lang="en-US" altLang="zh-CN" dirty="0" smtClean="0">
                <a:ea typeface="宋体" pitchFamily="2" charset="-122"/>
              </a:rPr>
              <a:t>Float=float( a)</a:t>
            </a:r>
          </a:p>
          <a:p>
            <a:pPr marL="365760" indent="-283464" fontAlgn="auto">
              <a:spcAft>
                <a:spcPts val="0"/>
              </a:spcAft>
              <a:buFont typeface="Wingdings 2"/>
              <a:buChar char=""/>
              <a:defRPr/>
            </a:pPr>
            <a:r>
              <a:rPr lang="en-US" altLang="zh-CN" dirty="0" smtClean="0">
                <a:ea typeface="宋体" pitchFamily="2" charset="-122"/>
              </a:rPr>
              <a:t>This </a:t>
            </a:r>
            <a:r>
              <a:rPr lang="en-US" altLang="zh-CN" dirty="0">
                <a:ea typeface="宋体" pitchFamily="2" charset="-122"/>
              </a:rPr>
              <a:t>automatic conversion is known as </a:t>
            </a:r>
            <a:r>
              <a:rPr lang="en-US" altLang="zh-CN" dirty="0">
                <a:solidFill>
                  <a:schemeClr val="accent2"/>
                </a:solidFill>
                <a:ea typeface="宋体" pitchFamily="2" charset="-122"/>
              </a:rPr>
              <a:t>implicit type conversion</a:t>
            </a:r>
            <a:r>
              <a:rPr lang="en-US" altLang="zh-CN" dirty="0">
                <a:ea typeface="宋体" pitchFamily="2" charset="-122"/>
              </a:rPr>
              <a:t>.</a:t>
            </a:r>
          </a:p>
          <a:p>
            <a:pPr marL="365760" indent="-283464" fontAlgn="auto">
              <a:spcAft>
                <a:spcPts val="0"/>
              </a:spcAft>
              <a:buFont typeface="Wingdings 2"/>
              <a:buChar char=""/>
              <a:defRPr/>
            </a:pPr>
            <a:r>
              <a:rPr lang="en-US" altLang="zh-CN" dirty="0">
                <a:ea typeface="宋体" pitchFamily="2" charset="-122"/>
              </a:rPr>
              <a:t>The rule of type conversion: the </a:t>
            </a:r>
            <a:r>
              <a:rPr lang="en-US" altLang="zh-CN" dirty="0">
                <a:solidFill>
                  <a:schemeClr val="accent2"/>
                </a:solidFill>
                <a:ea typeface="宋体" pitchFamily="2" charset="-122"/>
              </a:rPr>
              <a:t>lower</a:t>
            </a:r>
            <a:r>
              <a:rPr lang="en-US" altLang="zh-CN" dirty="0">
                <a:ea typeface="宋体" pitchFamily="2" charset="-122"/>
              </a:rPr>
              <a:t> type is automatically converted to the </a:t>
            </a:r>
            <a:r>
              <a:rPr lang="en-US" altLang="zh-CN" dirty="0">
                <a:solidFill>
                  <a:schemeClr val="accent2"/>
                </a:solidFill>
                <a:ea typeface="宋体" pitchFamily="2" charset="-122"/>
              </a:rPr>
              <a:t>higher</a:t>
            </a:r>
            <a:r>
              <a:rPr lang="en-US" altLang="zh-CN" dirty="0">
                <a:ea typeface="宋体" pitchFamily="2" charset="-122"/>
              </a:rPr>
              <a:t> type.</a:t>
            </a:r>
          </a:p>
          <a:p>
            <a:pPr marL="365760" indent="-283464" fontAlgn="auto">
              <a:spcAft>
                <a:spcPts val="0"/>
              </a:spcAft>
              <a:buFont typeface="Wingdings 2"/>
              <a:buChar char=""/>
              <a:defRPr/>
            </a:pPr>
            <a:endParaRPr lang="en-US" altLang="zh-CN" dirty="0">
              <a:ea typeface="宋体" pitchFamily="2" charset="-122"/>
            </a:endParaRPr>
          </a:p>
          <a:p>
            <a:pPr marL="365760" indent="-283464" fontAlgn="auto">
              <a:spcAft>
                <a:spcPts val="0"/>
              </a:spcAft>
              <a:buFont typeface="Wingdings 2"/>
              <a:buChar char=""/>
              <a:defRPr/>
            </a:pPr>
            <a:endParaRPr lang="en-US" altLang="zh-CN" dirty="0">
              <a:ea typeface="宋体" pitchFamily="2" charset="-122"/>
            </a:endParaRPr>
          </a:p>
        </p:txBody>
      </p:sp>
      <p:sp>
        <p:nvSpPr>
          <p:cNvPr id="4" name="Slide Number Placeholder 3"/>
          <p:cNvSpPr>
            <a:spLocks noGrp="1"/>
          </p:cNvSpPr>
          <p:nvPr>
            <p:ph type="sldNum" sz="quarter" idx="12"/>
          </p:nvPr>
        </p:nvSpPr>
        <p:spPr/>
        <p:txBody>
          <a:bodyPr/>
          <a:lstStyle/>
          <a:p>
            <a:pPr>
              <a:defRPr/>
            </a:pPr>
            <a:fld id="{25AF48B6-510B-4D3E-A949-8C9A9993D280}" type="slidenum">
              <a:rPr lang="zh-CN" altLang="en-US"/>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fontAlgn="auto">
              <a:spcAft>
                <a:spcPts val="0"/>
              </a:spcAft>
              <a:defRPr/>
            </a:pPr>
            <a:r>
              <a:rPr lang="en-US" altLang="zh-CN" dirty="0">
                <a:solidFill>
                  <a:schemeClr val="tx2">
                    <a:satMod val="130000"/>
                  </a:schemeClr>
                </a:solidFill>
                <a:ea typeface="宋体" pitchFamily="2" charset="-122"/>
              </a:rPr>
              <a:t>3.15 	Operator precedence and Associativity</a:t>
            </a:r>
            <a:endParaRPr lang="zh-CN" altLang="en-US" dirty="0">
              <a:solidFill>
                <a:schemeClr val="tx2">
                  <a:satMod val="130000"/>
                </a:schemeClr>
              </a:solidFill>
              <a:ea typeface="宋体" pitchFamily="2" charset="-122"/>
            </a:endParaRPr>
          </a:p>
        </p:txBody>
      </p:sp>
      <p:sp>
        <p:nvSpPr>
          <p:cNvPr id="28675" name="Rectangle 3"/>
          <p:cNvSpPr>
            <a:spLocks noGrp="1" noChangeArrowheads="1"/>
          </p:cNvSpPr>
          <p:nvPr>
            <p:ph idx="1"/>
          </p:nvPr>
        </p:nvSpPr>
        <p:spPr/>
        <p:txBody>
          <a:bodyPr/>
          <a:lstStyle/>
          <a:p>
            <a:r>
              <a:rPr lang="en-US" altLang="zh-CN" sz="2400" dirty="0" smtClean="0">
                <a:ea typeface="SimSun" pitchFamily="2" charset="-122"/>
              </a:rPr>
              <a:t>Rules of Precedence and Associativity</a:t>
            </a:r>
          </a:p>
          <a:p>
            <a:pPr lvl="1"/>
            <a:r>
              <a:rPr lang="en-US" altLang="zh-CN" sz="2400" dirty="0" smtClean="0">
                <a:ea typeface="SimSun" pitchFamily="2" charset="-122"/>
              </a:rPr>
              <a:t>(1)Precedence rules decides the order in which different operators are applied.</a:t>
            </a:r>
          </a:p>
          <a:p>
            <a:pPr lvl="1"/>
            <a:r>
              <a:rPr lang="en-US" altLang="zh-CN" sz="2400" dirty="0" smtClean="0">
                <a:ea typeface="SimSun" pitchFamily="2" charset="-122"/>
              </a:rPr>
              <a:t>(2)Associativity rule decide the order in which multiple occurrences of the same level operator are applied.</a:t>
            </a:r>
          </a:p>
          <a:p>
            <a:pPr lvl="1"/>
            <a:endParaRPr lang="en-US" altLang="zh-CN" sz="2400" dirty="0" smtClean="0">
              <a:ea typeface="SimSun" pitchFamily="2" charset="-122"/>
            </a:endParaRPr>
          </a:p>
          <a:p>
            <a:r>
              <a:rPr lang="en-US" altLang="zh-CN" sz="2400" dirty="0" smtClean="0">
                <a:ea typeface="SimSun" pitchFamily="2" charset="-122"/>
              </a:rPr>
              <a:t>Table3.8 on page71 shows the summary of C Operators.</a:t>
            </a:r>
          </a:p>
          <a:p>
            <a:r>
              <a:rPr lang="en-US" altLang="zh-CN" sz="2400" dirty="0" smtClean="0">
                <a:ea typeface="SimSun" pitchFamily="2" charset="-122"/>
              </a:rPr>
              <a:t>for example, </a:t>
            </a:r>
            <a:r>
              <a:rPr kumimoji="1" lang="en-US" altLang="zh-CN" b="1" dirty="0" smtClean="0">
                <a:ea typeface="SimSun" pitchFamily="2" charset="-122"/>
              </a:rPr>
              <a:t>a = i +1== j || k and 3 != x </a:t>
            </a:r>
          </a:p>
          <a:p>
            <a:endParaRPr lang="en-US" altLang="zh-CN" sz="2400" dirty="0" smtClean="0">
              <a:ea typeface="SimSun" pitchFamily="2" charset="-122"/>
            </a:endParaRPr>
          </a:p>
          <a:p>
            <a:endParaRPr lang="en-US" altLang="zh-CN" sz="2400" dirty="0" smtClean="0">
              <a:ea typeface="SimSun" pitchFamily="2" charset="-122"/>
            </a:endParaRPr>
          </a:p>
          <a:p>
            <a:endParaRPr lang="zh-CN" altLang="en-US" sz="2400" dirty="0"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D3913D40-3936-4E5E-988A-6299F0C9C46E}" type="slidenum">
              <a:rPr lang="zh-CN" altLang="en-US"/>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3</a:t>
            </a:fld>
            <a:endParaRPr lang="en-US" altLang="zh-CN"/>
          </a:p>
        </p:txBody>
      </p:sp>
      <p:pic>
        <p:nvPicPr>
          <p:cNvPr id="7" name="Picture 6" descr="2.png"/>
          <p:cNvPicPr/>
          <p:nvPr/>
        </p:nvPicPr>
        <p:blipFill>
          <a:blip r:embed="rId2"/>
          <a:stretch>
            <a:fillRect/>
          </a:stretch>
        </p:blipFill>
        <p:spPr>
          <a:xfrm>
            <a:off x="251520" y="108283"/>
            <a:ext cx="8892480" cy="1736541"/>
          </a:xfrm>
          <a:prstGeom prst="rect">
            <a:avLst/>
          </a:prstGeom>
        </p:spPr>
      </p:pic>
      <p:sp>
        <p:nvSpPr>
          <p:cNvPr id="11" name="Rectangle 10"/>
          <p:cNvSpPr/>
          <p:nvPr/>
        </p:nvSpPr>
        <p:spPr>
          <a:xfrm>
            <a:off x="0" y="2060848"/>
            <a:ext cx="9144000" cy="4770537"/>
          </a:xfrm>
          <a:prstGeom prst="rect">
            <a:avLst/>
          </a:prstGeom>
        </p:spPr>
        <p:txBody>
          <a:bodyPr wrap="square">
            <a:spAutoFit/>
          </a:bodyPr>
          <a:lstStyle/>
          <a:p>
            <a:pPr algn="just"/>
            <a:r>
              <a:rPr lang="en-US" sz="2000" b="1" dirty="0"/>
              <a:t>Integer  </a:t>
            </a:r>
            <a:r>
              <a:rPr lang="en-US" sz="2000" b="1" dirty="0" err="1"/>
              <a:t>Type:</a:t>
            </a:r>
            <a:r>
              <a:rPr lang="en-US" sz="2000" dirty="0" err="1"/>
              <a:t>The</a:t>
            </a:r>
            <a:r>
              <a:rPr lang="en-US" sz="2000" dirty="0"/>
              <a:t> variable of integer type are used to represent the integer type data . Integer type require two bytes of 16 bits of internal storage. Its range is -32768 </a:t>
            </a:r>
            <a:r>
              <a:rPr lang="en-US" sz="2000" dirty="0" err="1"/>
              <a:t>ro</a:t>
            </a:r>
            <a:r>
              <a:rPr lang="en-US" sz="2000" dirty="0"/>
              <a:t> 32767.</a:t>
            </a:r>
          </a:p>
          <a:p>
            <a:pPr algn="just"/>
            <a:r>
              <a:rPr lang="en-US" sz="2000" b="1" u="sng" dirty="0"/>
              <a:t>Character type:</a:t>
            </a:r>
            <a:r>
              <a:rPr lang="en-US" sz="2000" u="sng" dirty="0"/>
              <a:t> </a:t>
            </a:r>
            <a:r>
              <a:rPr lang="en-US" sz="2000" dirty="0"/>
              <a:t>Character set are the set of alphabets, letters and some special characters that are valid in C language. character can be defined as a character are usually stored in 8 bytes of internal storage. Its range is -128 to 127.</a:t>
            </a:r>
          </a:p>
          <a:p>
            <a:pPr algn="just"/>
            <a:r>
              <a:rPr lang="en-US" sz="2000" dirty="0"/>
              <a:t>Example:</a:t>
            </a:r>
          </a:p>
          <a:p>
            <a:pPr algn="just"/>
            <a:r>
              <a:rPr lang="en-US" sz="2000" b="1" dirty="0"/>
              <a:t> Alphabets</a:t>
            </a:r>
            <a:r>
              <a:rPr lang="en-US" sz="2000" dirty="0"/>
              <a:t>: </a:t>
            </a:r>
          </a:p>
          <a:p>
            <a:pPr algn="just"/>
            <a:r>
              <a:rPr lang="en-US" sz="2000" dirty="0"/>
              <a:t>Uppercase: A B C  ....................................  X Y Z </a:t>
            </a:r>
          </a:p>
          <a:p>
            <a:pPr algn="just"/>
            <a:r>
              <a:rPr lang="en-US" sz="2000" dirty="0"/>
              <a:t>Lowercase: a b c  ......................................  x y z</a:t>
            </a:r>
          </a:p>
          <a:p>
            <a:pPr algn="just"/>
            <a:r>
              <a:rPr lang="en-US" b="1" dirty="0"/>
              <a:t>   Digits</a:t>
            </a:r>
            <a:r>
              <a:rPr lang="en-US" dirty="0"/>
              <a:t>:</a:t>
            </a:r>
          </a:p>
          <a:p>
            <a:pPr algn="just"/>
            <a:r>
              <a:rPr lang="en-US" dirty="0"/>
              <a:t>0 1 2 3 4 5 6  8 9</a:t>
            </a:r>
          </a:p>
          <a:p>
            <a:pPr algn="just"/>
            <a:r>
              <a:rPr lang="en-US" b="1" dirty="0"/>
              <a:t>    Special Characters</a:t>
            </a:r>
            <a:endParaRPr lang="en-US" dirty="0"/>
          </a:p>
        </p:txBody>
      </p:sp>
    </p:spTree>
    <p:extLst>
      <p:ext uri="{BB962C8B-B14F-4D97-AF65-F5344CB8AC3E}">
        <p14:creationId xmlns:p14="http://schemas.microsoft.com/office/powerpoint/2010/main" val="980252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3913D40-3936-4E5E-988A-6299F0C9C46E}" type="slidenum">
              <a:rPr lang="zh-CN" altLang="en-US"/>
              <a:pPr>
                <a:defRPr/>
              </a:pPr>
              <a:t>30</a:t>
            </a:fld>
            <a:endParaRPr lang="en-US" altLang="zh-CN"/>
          </a:p>
        </p:txBody>
      </p:sp>
      <p:sp>
        <p:nvSpPr>
          <p:cNvPr id="5" name="Rectangle 4"/>
          <p:cNvSpPr/>
          <p:nvPr/>
        </p:nvSpPr>
        <p:spPr>
          <a:xfrm>
            <a:off x="611560" y="343689"/>
            <a:ext cx="7896842" cy="461665"/>
          </a:xfrm>
          <a:prstGeom prst="rect">
            <a:avLst/>
          </a:prstGeom>
        </p:spPr>
        <p:txBody>
          <a:bodyPr wrap="none">
            <a:spAutoFit/>
          </a:bodyPr>
          <a:lstStyle/>
          <a:p>
            <a:r>
              <a:rPr lang="en-US" sz="2400" b="1" dirty="0"/>
              <a:t>Write a flowchart for find largest number from 2 number?</a:t>
            </a:r>
            <a:endParaRPr lang="en-US" sz="2400" dirty="0"/>
          </a:p>
        </p:txBody>
      </p:sp>
      <p:sp>
        <p:nvSpPr>
          <p:cNvPr id="6" name="Rectangle 2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1"/>
          <p:cNvGrpSpPr>
            <a:grpSpLocks/>
          </p:cNvGrpSpPr>
          <p:nvPr/>
        </p:nvGrpSpPr>
        <p:grpSpPr bwMode="auto">
          <a:xfrm>
            <a:off x="26604" y="1517850"/>
            <a:ext cx="4608513" cy="2768480"/>
            <a:chOff x="2723" y="2401"/>
            <a:chExt cx="3186" cy="4027"/>
          </a:xfrm>
        </p:grpSpPr>
        <p:sp>
          <p:nvSpPr>
            <p:cNvPr id="8" name="AutoShape 20"/>
            <p:cNvSpPr>
              <a:spLocks noChangeShapeType="1"/>
            </p:cNvSpPr>
            <p:nvPr/>
          </p:nvSpPr>
          <p:spPr bwMode="auto">
            <a:xfrm>
              <a:off x="5230" y="5521"/>
              <a:ext cx="0" cy="2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grpSp>
          <p:nvGrpSpPr>
            <p:cNvPr id="9" name="Group 3"/>
            <p:cNvGrpSpPr>
              <a:grpSpLocks/>
            </p:cNvGrpSpPr>
            <p:nvPr/>
          </p:nvGrpSpPr>
          <p:grpSpPr bwMode="auto">
            <a:xfrm>
              <a:off x="2723" y="2401"/>
              <a:ext cx="3186" cy="4027"/>
              <a:chOff x="2459" y="5492"/>
              <a:chExt cx="4358" cy="4524"/>
            </a:xfrm>
          </p:grpSpPr>
          <p:sp>
            <p:nvSpPr>
              <p:cNvPr id="11" name="AutoShape 19"/>
              <p:cNvSpPr>
                <a:spLocks noChangeArrowheads="1"/>
              </p:cNvSpPr>
              <p:nvPr/>
            </p:nvSpPr>
            <p:spPr bwMode="auto">
              <a:xfrm>
                <a:off x="3848" y="6537"/>
                <a:ext cx="2040" cy="727"/>
              </a:xfrm>
              <a:prstGeom prst="parallelogram">
                <a:avLst>
                  <a:gd name="adj" fmla="val 7015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a,b</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8"/>
              <p:cNvSpPr>
                <a:spLocks noChangeArrowheads="1"/>
              </p:cNvSpPr>
              <p:nvPr/>
            </p:nvSpPr>
            <p:spPr bwMode="auto">
              <a:xfrm>
                <a:off x="4473" y="5492"/>
                <a:ext cx="1160" cy="51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start</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AutoShape 17"/>
              <p:cNvSpPr>
                <a:spLocks noChangeArrowheads="1"/>
              </p:cNvSpPr>
              <p:nvPr/>
            </p:nvSpPr>
            <p:spPr bwMode="auto">
              <a:xfrm>
                <a:off x="4205" y="7654"/>
                <a:ext cx="1160" cy="667"/>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a&gt;b</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AutoShape 16"/>
              <p:cNvSpPr>
                <a:spLocks noChangeArrowheads="1"/>
              </p:cNvSpPr>
              <p:nvPr/>
            </p:nvSpPr>
            <p:spPr bwMode="auto">
              <a:xfrm>
                <a:off x="5199" y="8419"/>
                <a:ext cx="1618" cy="578"/>
              </a:xfrm>
              <a:prstGeom prst="parallelogram">
                <a:avLst>
                  <a:gd name="adj" fmla="val 6998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,b</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15"/>
              <p:cNvSpPr>
                <a:spLocks noChangeArrowheads="1"/>
              </p:cNvSpPr>
              <p:nvPr/>
            </p:nvSpPr>
            <p:spPr bwMode="auto">
              <a:xfrm>
                <a:off x="2459" y="8419"/>
                <a:ext cx="1618" cy="514"/>
              </a:xfrm>
              <a:prstGeom prst="parallelogram">
                <a:avLst>
                  <a:gd name="adj" fmla="val 7869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16" name="AutoShape 14"/>
              <p:cNvSpPr>
                <a:spLocks noChangeShapeType="1"/>
              </p:cNvSpPr>
              <p:nvPr/>
            </p:nvSpPr>
            <p:spPr bwMode="auto">
              <a:xfrm>
                <a:off x="5008" y="6002"/>
                <a:ext cx="0" cy="5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17" name="AutoShape 13"/>
              <p:cNvSpPr>
                <a:spLocks noChangeShapeType="1"/>
              </p:cNvSpPr>
              <p:nvPr/>
            </p:nvSpPr>
            <p:spPr bwMode="auto">
              <a:xfrm flipH="1">
                <a:off x="4792" y="7264"/>
                <a:ext cx="76" cy="3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18" name="AutoShape 12"/>
              <p:cNvSpPr>
                <a:spLocks noChangeShapeType="1"/>
              </p:cNvSpPr>
              <p:nvPr/>
            </p:nvSpPr>
            <p:spPr bwMode="auto">
              <a:xfrm flipV="1">
                <a:off x="5365" y="7952"/>
                <a:ext cx="752" cy="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19" name="AutoShape 11"/>
              <p:cNvSpPr>
                <a:spLocks noChangeShapeType="1"/>
              </p:cNvSpPr>
              <p:nvPr/>
            </p:nvSpPr>
            <p:spPr bwMode="auto">
              <a:xfrm>
                <a:off x="6053" y="7952"/>
                <a:ext cx="0" cy="4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0" name="AutoShape 10"/>
              <p:cNvSpPr>
                <a:spLocks noChangeShapeType="1"/>
              </p:cNvSpPr>
              <p:nvPr/>
            </p:nvSpPr>
            <p:spPr bwMode="auto">
              <a:xfrm flipH="1">
                <a:off x="3428" y="7990"/>
                <a:ext cx="77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1" name="AutoShape 9"/>
              <p:cNvSpPr>
                <a:spLocks noChangeShapeType="1"/>
              </p:cNvSpPr>
              <p:nvPr/>
            </p:nvSpPr>
            <p:spPr bwMode="auto">
              <a:xfrm flipH="1">
                <a:off x="3326" y="7990"/>
                <a:ext cx="102" cy="4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2" name="Oval 8"/>
              <p:cNvSpPr>
                <a:spLocks noChangeArrowheads="1"/>
              </p:cNvSpPr>
              <p:nvPr/>
            </p:nvSpPr>
            <p:spPr bwMode="auto">
              <a:xfrm>
                <a:off x="3848" y="9558"/>
                <a:ext cx="1351" cy="45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End</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23" name="AutoShape 7"/>
              <p:cNvSpPr>
                <a:spLocks noChangeArrowheads="1"/>
              </p:cNvSpPr>
              <p:nvPr/>
            </p:nvSpPr>
            <p:spPr bwMode="auto">
              <a:xfrm>
                <a:off x="4383" y="9112"/>
                <a:ext cx="306" cy="28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
            <p:nvSpPr>
              <p:cNvPr id="24" name="AutoShape 6"/>
              <p:cNvSpPr>
                <a:spLocks noChangeShapeType="1"/>
              </p:cNvSpPr>
              <p:nvPr/>
            </p:nvSpPr>
            <p:spPr bwMode="auto">
              <a:xfrm flipH="1">
                <a:off x="3071" y="8933"/>
                <a:ext cx="13" cy="2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5" name="AutoShape 5"/>
              <p:cNvSpPr>
                <a:spLocks noChangeShapeType="1"/>
              </p:cNvSpPr>
              <p:nvPr/>
            </p:nvSpPr>
            <p:spPr bwMode="auto">
              <a:xfrm>
                <a:off x="3071" y="9226"/>
                <a:ext cx="1312" cy="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sp>
            <p:nvSpPr>
              <p:cNvPr id="26" name="AutoShape 4"/>
              <p:cNvSpPr>
                <a:spLocks noChangeShapeType="1"/>
              </p:cNvSpPr>
              <p:nvPr/>
            </p:nvSpPr>
            <p:spPr bwMode="auto">
              <a:xfrm flipH="1">
                <a:off x="4689" y="9290"/>
                <a:ext cx="109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grpSp>
        <p:sp>
          <p:nvSpPr>
            <p:cNvPr id="10" name="AutoShape 2"/>
            <p:cNvSpPr>
              <a:spLocks noChangeShapeType="1"/>
            </p:cNvSpPr>
            <p:nvPr/>
          </p:nvSpPr>
          <p:spPr bwMode="auto">
            <a:xfrm flipH="1">
              <a:off x="4182" y="5873"/>
              <a:ext cx="13" cy="1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a:p>
          </p:txBody>
        </p:sp>
      </p:grpSp>
      <p:sp>
        <p:nvSpPr>
          <p:cNvPr id="28" name="Rectangle 27"/>
          <p:cNvSpPr/>
          <p:nvPr/>
        </p:nvSpPr>
        <p:spPr>
          <a:xfrm>
            <a:off x="4635117" y="1100283"/>
            <a:ext cx="4572000" cy="5509200"/>
          </a:xfrm>
          <a:prstGeom prst="rect">
            <a:avLst/>
          </a:prstGeom>
        </p:spPr>
        <p:txBody>
          <a:bodyPr>
            <a:spAutoFit/>
          </a:bodyPr>
          <a:lstStyle/>
          <a:p>
            <a:r>
              <a:rPr lang="en-US" sz="1600" b="1" dirty="0"/>
              <a:t>#include &lt;stdio.h&gt;</a:t>
            </a:r>
            <a:endParaRPr lang="en-US" sz="1600" dirty="0"/>
          </a:p>
          <a:p>
            <a:r>
              <a:rPr lang="en-US" sz="1600" dirty="0"/>
              <a:t>main()</a:t>
            </a:r>
          </a:p>
          <a:p>
            <a:r>
              <a:rPr lang="en-US" sz="1600" dirty="0"/>
              <a:t>{</a:t>
            </a:r>
          </a:p>
          <a:p>
            <a:r>
              <a:rPr lang="en-US" sz="1600" dirty="0"/>
              <a:t>int </a:t>
            </a:r>
            <a:r>
              <a:rPr lang="en-US" sz="1600" dirty="0" err="1"/>
              <a:t>i,j,big</a:t>
            </a:r>
            <a:r>
              <a:rPr lang="en-US" sz="1600" dirty="0"/>
              <a:t>;  </a:t>
            </a:r>
          </a:p>
          <a:p>
            <a:r>
              <a:rPr lang="en-US" sz="1600" dirty="0"/>
              <a:t>scanf("%</a:t>
            </a:r>
            <a:r>
              <a:rPr lang="en-US" sz="1600" dirty="0" err="1"/>
              <a:t>d%d</a:t>
            </a:r>
            <a:r>
              <a:rPr lang="en-US" sz="1600" dirty="0"/>
              <a:t>",&amp;</a:t>
            </a:r>
            <a:r>
              <a:rPr lang="en-US" sz="1600" dirty="0" err="1"/>
              <a:t>i,&amp;j</a:t>
            </a:r>
            <a:r>
              <a:rPr lang="en-US" sz="1600" dirty="0"/>
              <a:t>); </a:t>
            </a:r>
          </a:p>
          <a:p>
            <a:r>
              <a:rPr lang="en-US" sz="1600" dirty="0"/>
              <a:t>);</a:t>
            </a:r>
          </a:p>
          <a:p>
            <a:r>
              <a:rPr lang="en-US" sz="1600" dirty="0"/>
              <a:t>if(i &gt; j)  </a:t>
            </a:r>
          </a:p>
          <a:p>
            <a:r>
              <a:rPr lang="en-US" sz="1600" dirty="0"/>
              <a:t>    {</a:t>
            </a:r>
          </a:p>
          <a:p>
            <a:r>
              <a:rPr lang="en-US" sz="1600" dirty="0"/>
              <a:t>    printf("biggest of two numbers is %d \</a:t>
            </a:r>
            <a:r>
              <a:rPr lang="en-US" sz="1600" dirty="0" err="1"/>
              <a:t>n",i</a:t>
            </a:r>
            <a:r>
              <a:rPr lang="en-US" sz="1600" dirty="0"/>
              <a:t>);</a:t>
            </a:r>
          </a:p>
          <a:p>
            <a:r>
              <a:rPr lang="en-US" sz="1600" dirty="0"/>
              <a:t>    }</a:t>
            </a:r>
          </a:p>
          <a:p>
            <a:r>
              <a:rPr lang="en-US" sz="1600" dirty="0"/>
              <a:t>  else</a:t>
            </a:r>
          </a:p>
          <a:p>
            <a:r>
              <a:rPr lang="en-US" sz="1600" dirty="0"/>
              <a:t>    {</a:t>
            </a:r>
          </a:p>
          <a:p>
            <a:r>
              <a:rPr lang="en-US" sz="1600" dirty="0"/>
              <a:t>        printf("biggest of two numbers is %d \</a:t>
            </a:r>
            <a:r>
              <a:rPr lang="en-US" sz="1600" dirty="0" err="1"/>
              <a:t>n",j</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625586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755576" y="908720"/>
            <a:ext cx="7499350" cy="4800600"/>
          </a:xfrm>
        </p:spPr>
        <p:txBody>
          <a:bodyPr/>
          <a:lstStyle/>
          <a:p>
            <a:endParaRPr lang="en-US" dirty="0" smtClean="0"/>
          </a:p>
          <a:p>
            <a:endParaRPr lang="en-US" dirty="0" smtClean="0"/>
          </a:p>
          <a:p>
            <a:pPr marL="82550" indent="0">
              <a:buNone/>
            </a:pPr>
            <a:r>
              <a:rPr lang="en-US" dirty="0" smtClean="0"/>
              <a:t>   </a:t>
            </a:r>
            <a:r>
              <a:rPr lang="en-US" sz="8800" dirty="0" smtClean="0">
                <a:latin typeface="Algerian" pitchFamily="82" charset="0"/>
              </a:rPr>
              <a:t>THANKS</a:t>
            </a:r>
          </a:p>
        </p:txBody>
      </p:sp>
      <p:sp>
        <p:nvSpPr>
          <p:cNvPr id="4" name="Slide Number Placeholder 3"/>
          <p:cNvSpPr>
            <a:spLocks noGrp="1"/>
          </p:cNvSpPr>
          <p:nvPr>
            <p:ph type="sldNum" sz="quarter" idx="12"/>
          </p:nvPr>
        </p:nvSpPr>
        <p:spPr/>
        <p:txBody>
          <a:bodyPr/>
          <a:lstStyle/>
          <a:p>
            <a:pPr>
              <a:defRPr/>
            </a:pPr>
            <a:fld id="{AC166EE8-6E5B-4134-9D26-55BAB414B0C1}" type="slidenum">
              <a:rPr lang="zh-CN" altLang="en-US"/>
              <a:pPr>
                <a:defRPr/>
              </a:pPr>
              <a:t>31</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4</a:t>
            </a:fld>
            <a:endParaRPr lang="en-US" altLang="zh-CN"/>
          </a:p>
        </p:txBody>
      </p:sp>
      <p:graphicFrame>
        <p:nvGraphicFramePr>
          <p:cNvPr id="2" name="Table 1"/>
          <p:cNvGraphicFramePr>
            <a:graphicFrameLocks noGrp="1"/>
          </p:cNvGraphicFramePr>
          <p:nvPr>
            <p:extLst>
              <p:ext uri="{D42A27DB-BD31-4B8C-83A1-F6EECF244321}">
                <p14:modId xmlns:p14="http://schemas.microsoft.com/office/powerpoint/2010/main" val="2938829271"/>
              </p:ext>
            </p:extLst>
          </p:nvPr>
        </p:nvGraphicFramePr>
        <p:xfrm>
          <a:off x="755576" y="188641"/>
          <a:ext cx="7488837" cy="864096"/>
        </p:xfrm>
        <a:graphic>
          <a:graphicData uri="http://schemas.openxmlformats.org/drawingml/2006/table">
            <a:tbl>
              <a:tblPr firstRow="1" firstCol="1" bandRow="1">
                <a:tableStyleId>{5C22544A-7EE6-4342-B048-85BDC9FD1C3A}</a:tableStyleId>
              </a:tblPr>
              <a:tblGrid>
                <a:gridCol w="244327"/>
                <a:gridCol w="517465"/>
                <a:gridCol w="517465"/>
                <a:gridCol w="517465"/>
                <a:gridCol w="517465"/>
                <a:gridCol w="517465"/>
                <a:gridCol w="517465"/>
                <a:gridCol w="517465"/>
                <a:gridCol w="517465"/>
                <a:gridCol w="517465"/>
                <a:gridCol w="517465"/>
                <a:gridCol w="517465"/>
                <a:gridCol w="517465"/>
                <a:gridCol w="517465"/>
                <a:gridCol w="517465"/>
              </a:tblGrid>
              <a:tr h="288032">
                <a:tc gridSpan="15">
                  <a:txBody>
                    <a:bodyPr/>
                    <a:lstStyle/>
                    <a:p>
                      <a:pPr marL="0" marR="0" algn="ctr">
                        <a:lnSpc>
                          <a:spcPct val="115000"/>
                        </a:lnSpc>
                        <a:spcBef>
                          <a:spcPts val="0"/>
                        </a:spcBef>
                        <a:spcAft>
                          <a:spcPts val="0"/>
                        </a:spcAft>
                      </a:pPr>
                      <a:r>
                        <a:rPr lang="en-US" sz="1100">
                          <a:effectLst/>
                        </a:rPr>
                        <a:t>Special Characters in C language</a:t>
                      </a:r>
                      <a:endParaRPr lang="en-US" sz="1100">
                        <a:effectLst/>
                        <a:latin typeface="Calibri"/>
                        <a:ea typeface="Calibri"/>
                        <a:cs typeface="Times New Roman"/>
                      </a:endParaRPr>
                    </a:p>
                  </a:txBody>
                  <a:tcPr marL="9525" marR="9525" marT="9525" marB="95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8032">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&lt;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&gt;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_</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r>
              <a:tr h="288032">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&amp;</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9525" marR="9525" marT="9525" marB="9525" anchor="ctr"/>
                </a:tc>
              </a:tr>
            </a:tbl>
          </a:graphicData>
        </a:graphic>
      </p:graphicFrame>
      <p:sp>
        <p:nvSpPr>
          <p:cNvPr id="3" name="Rectangle 2"/>
          <p:cNvSpPr/>
          <p:nvPr/>
        </p:nvSpPr>
        <p:spPr>
          <a:xfrm>
            <a:off x="179512" y="1484784"/>
            <a:ext cx="8784976" cy="2492990"/>
          </a:xfrm>
          <a:prstGeom prst="rect">
            <a:avLst/>
          </a:prstGeom>
        </p:spPr>
        <p:txBody>
          <a:bodyPr wrap="square">
            <a:spAutoFit/>
          </a:bodyPr>
          <a:lstStyle/>
          <a:p>
            <a:r>
              <a:rPr lang="en-US" b="1" dirty="0"/>
              <a:t>White space Characters</a:t>
            </a:r>
            <a:r>
              <a:rPr lang="en-US" dirty="0"/>
              <a:t>:</a:t>
            </a:r>
          </a:p>
          <a:p>
            <a:r>
              <a:rPr lang="en-US" dirty="0"/>
              <a:t>             blank space, new line, horizontal tab, carriage return and form feed</a:t>
            </a:r>
          </a:p>
          <a:p>
            <a:r>
              <a:rPr lang="en-US" dirty="0"/>
              <a:t> </a:t>
            </a:r>
          </a:p>
          <a:p>
            <a:r>
              <a:rPr lang="en-US" b="1" u="sng" dirty="0"/>
              <a:t>Floating Type: </a:t>
            </a:r>
            <a:r>
              <a:rPr lang="en-US" dirty="0"/>
              <a:t>The variable of Floating type are used to represent the floating point type </a:t>
            </a:r>
            <a:r>
              <a:rPr lang="en-US" dirty="0" err="1"/>
              <a:t>numbers.Integer</a:t>
            </a:r>
            <a:r>
              <a:rPr lang="en-US" dirty="0"/>
              <a:t> type require 4  bytes of 32 bits of internal storage. Its range is -3.4 E+38 to 3.4</a:t>
            </a:r>
          </a:p>
          <a:p>
            <a:r>
              <a:rPr lang="en-US" b="1" dirty="0"/>
              <a:t>E-</a:t>
            </a:r>
            <a:r>
              <a:rPr lang="en-US" dirty="0"/>
              <a:t>38.</a:t>
            </a:r>
          </a:p>
          <a:p>
            <a:r>
              <a:rPr lang="en-US" b="1" u="sng" dirty="0"/>
              <a:t>Double  Type</a:t>
            </a:r>
            <a:r>
              <a:rPr lang="en-US" b="1" dirty="0"/>
              <a:t>:</a:t>
            </a:r>
            <a:r>
              <a:rPr lang="en-US" dirty="0"/>
              <a:t> The variable of double types are also used to represent  the real numbers. But its requirement is double to the floating type that is 8 bytes or 64bits its range is 1.7 E-308 to 1.7 E+308</a:t>
            </a:r>
          </a:p>
          <a:p>
            <a:r>
              <a:rPr lang="en-US" b="1" u="sng" dirty="0"/>
              <a:t>Void  type</a:t>
            </a:r>
            <a:r>
              <a:rPr lang="en-US" b="1" dirty="0"/>
              <a:t>: </a:t>
            </a:r>
            <a:r>
              <a:rPr lang="en-US" dirty="0"/>
              <a:t>The void types has no values . this is usually  used to specify the type of functions. The type of a function is said to be void when it does not return any value to calling  functions</a:t>
            </a:r>
            <a:r>
              <a:rPr lang="en-US" b="1" dirty="0"/>
              <a:t>. </a:t>
            </a:r>
            <a:r>
              <a:rPr lang="en-US" dirty="0"/>
              <a:t> </a:t>
            </a:r>
          </a:p>
        </p:txBody>
      </p:sp>
      <p:sp>
        <p:nvSpPr>
          <p:cNvPr id="5" name="Rectangle 4"/>
          <p:cNvSpPr/>
          <p:nvPr/>
        </p:nvSpPr>
        <p:spPr>
          <a:xfrm>
            <a:off x="179512" y="4509120"/>
            <a:ext cx="8424936" cy="738664"/>
          </a:xfrm>
          <a:prstGeom prst="rect">
            <a:avLst/>
          </a:prstGeom>
        </p:spPr>
        <p:txBody>
          <a:bodyPr wrap="square">
            <a:spAutoFit/>
          </a:bodyPr>
          <a:lstStyle/>
          <a:p>
            <a:r>
              <a:rPr lang="en-US" b="1" u="sng" dirty="0"/>
              <a:t> Difference between float and double:</a:t>
            </a:r>
          </a:p>
          <a:p>
            <a:r>
              <a:rPr lang="en-US" dirty="0"/>
              <a:t>Generally the size of float(Single precision float data type) is 4 bytes and that of double(Double precision float data type) is 8 bytes. Floating point variables has a precision of 6 digits whereas the </a:t>
            </a:r>
            <a:r>
              <a:rPr lang="en-US" dirty="0" err="1"/>
              <a:t>the</a:t>
            </a:r>
            <a:r>
              <a:rPr lang="en-US" dirty="0"/>
              <a:t> precision of double is 14 digits</a:t>
            </a:r>
          </a:p>
        </p:txBody>
      </p:sp>
    </p:spTree>
    <p:extLst>
      <p:ext uri="{BB962C8B-B14F-4D97-AF65-F5344CB8AC3E}">
        <p14:creationId xmlns:p14="http://schemas.microsoft.com/office/powerpoint/2010/main" val="33359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5</a:t>
            </a:fld>
            <a:endParaRPr lang="en-US" altLang="zh-CN"/>
          </a:p>
        </p:txBody>
      </p:sp>
      <p:sp>
        <p:nvSpPr>
          <p:cNvPr id="5" name="Rectangle 4"/>
          <p:cNvSpPr/>
          <p:nvPr/>
        </p:nvSpPr>
        <p:spPr>
          <a:xfrm>
            <a:off x="179512" y="474345"/>
            <a:ext cx="8856984" cy="4985980"/>
          </a:xfrm>
          <a:prstGeom prst="rect">
            <a:avLst/>
          </a:prstGeom>
        </p:spPr>
        <p:txBody>
          <a:bodyPr wrap="square">
            <a:spAutoFit/>
          </a:bodyPr>
          <a:lstStyle/>
          <a:p>
            <a:r>
              <a:rPr lang="en-US" b="1" dirty="0"/>
              <a:t>Example-</a:t>
            </a:r>
            <a:r>
              <a:rPr lang="en-US" dirty="0"/>
              <a:t> # include&lt;stdio.h&gt; </a:t>
            </a:r>
          </a:p>
          <a:p>
            <a:r>
              <a:rPr lang="en-US" dirty="0"/>
              <a:t>			# include&lt; </a:t>
            </a:r>
            <a:r>
              <a:rPr lang="en-US" dirty="0" err="1"/>
              <a:t>conio.h</a:t>
            </a:r>
            <a:r>
              <a:rPr lang="en-US" dirty="0"/>
              <a:t>&gt; </a:t>
            </a:r>
          </a:p>
          <a:p>
            <a:r>
              <a:rPr lang="en-US" dirty="0"/>
              <a:t>			Void main ( ) </a:t>
            </a:r>
          </a:p>
          <a:p>
            <a:r>
              <a:rPr lang="en-US" dirty="0"/>
              <a:t>			{</a:t>
            </a:r>
          </a:p>
          <a:p>
            <a:r>
              <a:rPr lang="en-US" dirty="0"/>
              <a:t>			</a:t>
            </a:r>
            <a:r>
              <a:rPr lang="en-US" dirty="0" err="1"/>
              <a:t>clrscr</a:t>
            </a:r>
            <a:r>
              <a:rPr lang="en-US" dirty="0"/>
              <a:t> ( ); </a:t>
            </a:r>
          </a:p>
          <a:p>
            <a:r>
              <a:rPr lang="en-US" dirty="0"/>
              <a:t> 			int i;                 //integer type size of I is 2 byte</a:t>
            </a:r>
          </a:p>
          <a:p>
            <a:r>
              <a:rPr lang="en-US" dirty="0"/>
              <a:t>			char c;            //character type  size of c is 1 byte</a:t>
            </a:r>
          </a:p>
          <a:p>
            <a:r>
              <a:rPr lang="en-US" dirty="0"/>
              <a:t>			float d;           //Floating type  size of d is 8 byte</a:t>
            </a:r>
          </a:p>
          <a:p>
            <a:r>
              <a:rPr lang="en-US" dirty="0"/>
              <a:t> </a:t>
            </a:r>
          </a:p>
          <a:p>
            <a:r>
              <a:rPr lang="en-US" dirty="0"/>
              <a:t>			printf ("Enter your number :'); </a:t>
            </a:r>
          </a:p>
          <a:p>
            <a:r>
              <a:rPr lang="en-US" dirty="0"/>
              <a:t>			scanf ("%d", &amp; i) ; </a:t>
            </a:r>
          </a:p>
          <a:p>
            <a:r>
              <a:rPr lang="en-US" dirty="0"/>
              <a:t>			printf ("Enter our character :"); </a:t>
            </a:r>
          </a:p>
          <a:p>
            <a:r>
              <a:rPr lang="en-US" dirty="0"/>
              <a:t>			scanf ("%</a:t>
            </a:r>
            <a:r>
              <a:rPr lang="en-US" dirty="0" err="1"/>
              <a:t>c",&amp;c</a:t>
            </a:r>
            <a:r>
              <a:rPr lang="en-US" dirty="0"/>
              <a:t>); </a:t>
            </a:r>
          </a:p>
          <a:p>
            <a:r>
              <a:rPr lang="en-US" dirty="0"/>
              <a:t>		printf ("Enter your floating number :"); </a:t>
            </a:r>
          </a:p>
          <a:p>
            <a:r>
              <a:rPr lang="en-US" dirty="0"/>
              <a:t>			Scanf ("%f"; &amp; d); </a:t>
            </a:r>
          </a:p>
          <a:p>
            <a:r>
              <a:rPr lang="en-US" dirty="0"/>
              <a:t>		printf ("you Entered %d %c %</a:t>
            </a:r>
            <a:r>
              <a:rPr lang="en-US" dirty="0" err="1"/>
              <a:t>f",I</a:t>
            </a:r>
            <a:r>
              <a:rPr lang="en-US" dirty="0"/>
              <a:t>, </a:t>
            </a:r>
            <a:r>
              <a:rPr lang="en-US" dirty="0" err="1"/>
              <a:t>c,d</a:t>
            </a:r>
            <a:r>
              <a:rPr lang="en-US" dirty="0"/>
              <a:t>);</a:t>
            </a:r>
          </a:p>
          <a:p>
            <a:r>
              <a:rPr lang="en-US" dirty="0"/>
              <a:t>			</a:t>
            </a:r>
            <a:r>
              <a:rPr lang="en-US" dirty="0" err="1"/>
              <a:t>getch</a:t>
            </a:r>
            <a:r>
              <a:rPr lang="en-US" dirty="0"/>
              <a:t> ( ); </a:t>
            </a:r>
          </a:p>
          <a:p>
            <a:r>
              <a:rPr lang="en-US" dirty="0"/>
              <a:t>			}</a:t>
            </a:r>
          </a:p>
        </p:txBody>
      </p:sp>
    </p:spTree>
    <p:extLst>
      <p:ext uri="{BB962C8B-B14F-4D97-AF65-F5344CB8AC3E}">
        <p14:creationId xmlns:p14="http://schemas.microsoft.com/office/powerpoint/2010/main" val="422149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6</a:t>
            </a:fld>
            <a:endParaRPr lang="en-US" altLang="zh-CN"/>
          </a:p>
        </p:txBody>
      </p:sp>
      <p:sp>
        <p:nvSpPr>
          <p:cNvPr id="2" name="Rectangle 1"/>
          <p:cNvSpPr/>
          <p:nvPr/>
        </p:nvSpPr>
        <p:spPr>
          <a:xfrm>
            <a:off x="1115616" y="471155"/>
            <a:ext cx="6480720" cy="523220"/>
          </a:xfrm>
          <a:prstGeom prst="rect">
            <a:avLst/>
          </a:prstGeom>
        </p:spPr>
        <p:txBody>
          <a:bodyPr wrap="square">
            <a:spAutoFit/>
          </a:bodyPr>
          <a:lstStyle/>
          <a:p>
            <a:pPr algn="ctr"/>
            <a:r>
              <a:rPr lang="en-US" sz="2800" b="1" dirty="0"/>
              <a:t>ASCII code</a:t>
            </a:r>
          </a:p>
        </p:txBody>
      </p:sp>
      <p:sp>
        <p:nvSpPr>
          <p:cNvPr id="3" name="Rectangle 2"/>
          <p:cNvSpPr/>
          <p:nvPr/>
        </p:nvSpPr>
        <p:spPr>
          <a:xfrm>
            <a:off x="107504" y="994375"/>
            <a:ext cx="8856984" cy="2169825"/>
          </a:xfrm>
          <a:prstGeom prst="rect">
            <a:avLst/>
          </a:prstGeom>
        </p:spPr>
        <p:txBody>
          <a:bodyPr wrap="square">
            <a:spAutoFit/>
          </a:bodyPr>
          <a:lstStyle/>
          <a:p>
            <a:pPr algn="just"/>
            <a:r>
              <a:rPr lang="en-US" sz="1800" dirty="0">
                <a:solidFill>
                  <a:schemeClr val="tx1"/>
                </a:solidFill>
              </a:rPr>
              <a:t> </a:t>
            </a:r>
            <a:r>
              <a:rPr lang="en-US" sz="1800" dirty="0" smtClean="0">
                <a:solidFill>
                  <a:schemeClr val="tx1"/>
                </a:solidFill>
              </a:rPr>
              <a:t>Abbreviated from </a:t>
            </a:r>
            <a:r>
              <a:rPr lang="en-US" sz="1800" dirty="0" err="1" smtClean="0">
                <a:solidFill>
                  <a:schemeClr val="tx1"/>
                </a:solidFill>
              </a:rPr>
              <a:t>american</a:t>
            </a:r>
            <a:r>
              <a:rPr lang="en-US" sz="1800" dirty="0" smtClean="0">
                <a:solidFill>
                  <a:schemeClr val="tx1"/>
                </a:solidFill>
              </a:rPr>
              <a:t> standard code for information interchange is a </a:t>
            </a:r>
            <a:r>
              <a:rPr lang="en-US" sz="1800" u="sng" dirty="0" smtClean="0">
                <a:solidFill>
                  <a:schemeClr val="tx1"/>
                </a:solidFill>
              </a:rPr>
              <a:t>character-encoding scheme</a:t>
            </a:r>
            <a:r>
              <a:rPr lang="en-US" sz="1800" dirty="0" smtClean="0">
                <a:solidFill>
                  <a:schemeClr val="tx1"/>
                </a:solidFill>
              </a:rPr>
              <a:t>. ASCII codes represent text in computers, </a:t>
            </a:r>
            <a:r>
              <a:rPr lang="en-US" sz="1800" u="sng" dirty="0" smtClean="0">
                <a:solidFill>
                  <a:schemeClr val="tx1"/>
                </a:solidFill>
              </a:rPr>
              <a:t>communications equipment</a:t>
            </a:r>
            <a:r>
              <a:rPr lang="en-US" sz="1800" dirty="0" smtClean="0">
                <a:solidFill>
                  <a:schemeClr val="tx1"/>
                </a:solidFill>
              </a:rPr>
              <a:t> and other devices that use text. </a:t>
            </a:r>
          </a:p>
          <a:p>
            <a:pPr algn="just"/>
            <a:r>
              <a:rPr lang="en-US" sz="1800" dirty="0" smtClean="0">
                <a:solidFill>
                  <a:schemeClr val="tx1"/>
                </a:solidFill>
              </a:rPr>
              <a:t>Text information is made of lots of individual units of information called </a:t>
            </a:r>
            <a:r>
              <a:rPr lang="en-US" sz="1800" u="sng" dirty="0" err="1" smtClean="0">
                <a:solidFill>
                  <a:schemeClr val="tx1"/>
                </a:solidFill>
              </a:rPr>
              <a:t>ascii</a:t>
            </a:r>
            <a:r>
              <a:rPr lang="en-US" sz="1800" u="sng" dirty="0" smtClean="0">
                <a:solidFill>
                  <a:schemeClr val="tx1"/>
                </a:solidFill>
              </a:rPr>
              <a:t> characters</a:t>
            </a:r>
            <a:endParaRPr lang="en-US" sz="1800" dirty="0" smtClean="0">
              <a:solidFill>
                <a:schemeClr val="tx1"/>
              </a:solidFill>
            </a:endParaRPr>
          </a:p>
          <a:p>
            <a:pPr algn="just"/>
            <a:r>
              <a:rPr lang="en-US" sz="1800" dirty="0" smtClean="0">
                <a:solidFill>
                  <a:schemeClr val="tx1"/>
                </a:solidFill>
              </a:rPr>
              <a:t>An ASCII character is often just a key stroke on the computer keyboard.</a:t>
            </a:r>
          </a:p>
          <a:p>
            <a:pPr algn="just"/>
            <a:endParaRPr lang="en-US" sz="1800" dirty="0">
              <a:solidFill>
                <a:schemeClr val="tx1"/>
              </a:solidFill>
            </a:endParaRPr>
          </a:p>
        </p:txBody>
      </p:sp>
      <p:sp>
        <p:nvSpPr>
          <p:cNvPr id="6" name="Rectangle 5"/>
          <p:cNvSpPr/>
          <p:nvPr/>
        </p:nvSpPr>
        <p:spPr>
          <a:xfrm>
            <a:off x="899592" y="3164200"/>
            <a:ext cx="7056784" cy="3277820"/>
          </a:xfrm>
          <a:prstGeom prst="rect">
            <a:avLst/>
          </a:prstGeom>
        </p:spPr>
        <p:txBody>
          <a:bodyPr wrap="square">
            <a:spAutoFit/>
          </a:bodyPr>
          <a:lstStyle/>
          <a:p>
            <a:r>
              <a:rPr lang="en-US" sz="1800" b="1" dirty="0"/>
              <a:t>An ASCII character can be: </a:t>
            </a:r>
          </a:p>
          <a:p>
            <a:pPr marL="285750" lvl="0" indent="-285750">
              <a:buFont typeface="Wingdings" pitchFamily="2" charset="2"/>
              <a:buChar char="v"/>
            </a:pPr>
            <a:r>
              <a:rPr lang="en-US" sz="1800" dirty="0"/>
              <a:t>A lower case letter of the English alphabet. </a:t>
            </a:r>
            <a:endParaRPr lang="en-US" sz="1800" b="1" dirty="0"/>
          </a:p>
          <a:p>
            <a:pPr marL="285750" lvl="0" indent="-285750">
              <a:buFont typeface="Wingdings" pitchFamily="2" charset="2"/>
              <a:buChar char="v"/>
            </a:pPr>
            <a:r>
              <a:rPr lang="en-US" sz="1800" dirty="0"/>
              <a:t>An upper case letter of the English alphabet. </a:t>
            </a:r>
          </a:p>
          <a:p>
            <a:pPr marL="285750" lvl="0" indent="-285750">
              <a:buFont typeface="Wingdings" pitchFamily="2" charset="2"/>
              <a:buChar char="v"/>
            </a:pPr>
            <a:r>
              <a:rPr lang="en-US" sz="1800" dirty="0"/>
              <a:t>A single digit from zero to nine. </a:t>
            </a:r>
          </a:p>
          <a:p>
            <a:pPr marL="285750" lvl="0" indent="-285750">
              <a:buFont typeface="Wingdings" pitchFamily="2" charset="2"/>
              <a:buChar char="v"/>
            </a:pPr>
            <a:r>
              <a:rPr lang="en-US" sz="1800" dirty="0"/>
              <a:t>A single space. </a:t>
            </a:r>
          </a:p>
          <a:p>
            <a:pPr marL="285750" lvl="0" indent="-285750">
              <a:buFont typeface="Wingdings" pitchFamily="2" charset="2"/>
              <a:buChar char="v"/>
            </a:pPr>
            <a:r>
              <a:rPr lang="en-US" sz="1800" dirty="0"/>
              <a:t>A punctuation mark such as </a:t>
            </a:r>
            <a:r>
              <a:rPr lang="en-US" sz="1800" b="1" dirty="0"/>
              <a:t>.</a:t>
            </a:r>
            <a:r>
              <a:rPr lang="en-US" sz="1800" dirty="0"/>
              <a:t> or </a:t>
            </a:r>
            <a:r>
              <a:rPr lang="en-US" sz="1800" b="1" dirty="0"/>
              <a:t>,</a:t>
            </a:r>
            <a:r>
              <a:rPr lang="en-US" sz="1800" dirty="0"/>
              <a:t> or </a:t>
            </a:r>
            <a:r>
              <a:rPr lang="en-US" sz="1800" b="1" dirty="0"/>
              <a:t>:</a:t>
            </a:r>
            <a:r>
              <a:rPr lang="en-US" sz="1800" dirty="0"/>
              <a:t> or </a:t>
            </a:r>
            <a:r>
              <a:rPr lang="en-US" sz="1800" b="1" dirty="0"/>
              <a:t>;</a:t>
            </a:r>
            <a:r>
              <a:rPr lang="en-US" sz="1800" dirty="0"/>
              <a:t> </a:t>
            </a:r>
            <a:r>
              <a:rPr lang="en-US" sz="1800" dirty="0" err="1"/>
              <a:t>etc</a:t>
            </a:r>
            <a:r>
              <a:rPr lang="en-US" sz="1800" dirty="0"/>
              <a:t> </a:t>
            </a:r>
          </a:p>
          <a:p>
            <a:pPr marL="285750" lvl="0" indent="-285750">
              <a:buFont typeface="Wingdings" pitchFamily="2" charset="2"/>
              <a:buChar char="v"/>
            </a:pPr>
            <a:r>
              <a:rPr lang="en-US" sz="1800" dirty="0"/>
              <a:t>A math symbol such as </a:t>
            </a:r>
            <a:r>
              <a:rPr lang="en-US" sz="1800" b="1" dirty="0"/>
              <a:t>+</a:t>
            </a:r>
            <a:r>
              <a:rPr lang="en-US" sz="1800" dirty="0"/>
              <a:t> or </a:t>
            </a:r>
            <a:r>
              <a:rPr lang="en-US" sz="1800" b="1" dirty="0"/>
              <a:t>-</a:t>
            </a:r>
            <a:r>
              <a:rPr lang="en-US" sz="1800" dirty="0"/>
              <a:t> or </a:t>
            </a:r>
            <a:r>
              <a:rPr lang="en-US" sz="1800" b="1" dirty="0"/>
              <a:t>/</a:t>
            </a:r>
            <a:r>
              <a:rPr lang="en-US" sz="1800" dirty="0"/>
              <a:t> or </a:t>
            </a:r>
            <a:r>
              <a:rPr lang="en-US" sz="1800" b="1" dirty="0"/>
              <a:t>(</a:t>
            </a:r>
            <a:r>
              <a:rPr lang="en-US" sz="1800" dirty="0"/>
              <a:t> or </a:t>
            </a:r>
            <a:r>
              <a:rPr lang="en-US" sz="1800" b="1" dirty="0"/>
              <a:t>)</a:t>
            </a:r>
            <a:r>
              <a:rPr lang="en-US" sz="1800" dirty="0"/>
              <a:t> or </a:t>
            </a:r>
            <a:r>
              <a:rPr lang="en-US" sz="1800" b="1" dirty="0"/>
              <a:t>=</a:t>
            </a:r>
            <a:r>
              <a:rPr lang="en-US" sz="1800" dirty="0"/>
              <a:t> </a:t>
            </a:r>
            <a:r>
              <a:rPr lang="en-US" sz="1800" dirty="0" err="1"/>
              <a:t>etc</a:t>
            </a:r>
            <a:r>
              <a:rPr lang="en-US" sz="1800" dirty="0"/>
              <a:t> </a:t>
            </a:r>
          </a:p>
          <a:p>
            <a:pPr marL="285750" lvl="0" indent="-285750">
              <a:buFont typeface="Wingdings" pitchFamily="2" charset="2"/>
              <a:buChar char="v"/>
            </a:pPr>
            <a:r>
              <a:rPr lang="en-US" sz="1800" dirty="0"/>
              <a:t>A special character such as </a:t>
            </a:r>
            <a:r>
              <a:rPr lang="en-US" sz="1800" b="1" dirty="0"/>
              <a:t>#</a:t>
            </a:r>
            <a:r>
              <a:rPr lang="en-US" sz="1800" dirty="0"/>
              <a:t> or </a:t>
            </a:r>
            <a:r>
              <a:rPr lang="en-US" sz="1800" b="1" dirty="0"/>
              <a:t>$</a:t>
            </a:r>
            <a:r>
              <a:rPr lang="en-US" sz="1800" dirty="0"/>
              <a:t> or </a:t>
            </a:r>
            <a:r>
              <a:rPr lang="en-US" sz="1800" b="1" dirty="0"/>
              <a:t>^</a:t>
            </a:r>
            <a:r>
              <a:rPr lang="en-US" sz="1800" dirty="0"/>
              <a:t> or </a:t>
            </a:r>
            <a:r>
              <a:rPr lang="en-US" sz="1800" b="1" dirty="0"/>
              <a:t>|</a:t>
            </a:r>
            <a:r>
              <a:rPr lang="en-US" sz="1800" dirty="0"/>
              <a:t> </a:t>
            </a:r>
            <a:r>
              <a:rPr lang="en-US" sz="1800" dirty="0" err="1"/>
              <a:t>etc</a:t>
            </a:r>
            <a:r>
              <a:rPr lang="en-US" sz="1800" dirty="0"/>
              <a:t> </a:t>
            </a:r>
          </a:p>
        </p:txBody>
      </p:sp>
    </p:spTree>
    <p:extLst>
      <p:ext uri="{BB962C8B-B14F-4D97-AF65-F5344CB8AC3E}">
        <p14:creationId xmlns:p14="http://schemas.microsoft.com/office/powerpoint/2010/main" val="284121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7</a:t>
            </a:fld>
            <a:endParaRPr lang="en-US" altLang="zh-CN"/>
          </a:p>
        </p:txBody>
      </p:sp>
      <p:sp>
        <p:nvSpPr>
          <p:cNvPr id="2" name="Rectangle 1"/>
          <p:cNvSpPr/>
          <p:nvPr/>
        </p:nvSpPr>
        <p:spPr>
          <a:xfrm>
            <a:off x="1115616" y="471155"/>
            <a:ext cx="6480720" cy="523220"/>
          </a:xfrm>
          <a:prstGeom prst="rect">
            <a:avLst/>
          </a:prstGeom>
        </p:spPr>
        <p:txBody>
          <a:bodyPr wrap="square">
            <a:spAutoFit/>
          </a:bodyPr>
          <a:lstStyle/>
          <a:p>
            <a:pPr algn="ctr"/>
            <a:r>
              <a:rPr lang="en-US" sz="2800" b="1" dirty="0"/>
              <a:t>ASCII code</a:t>
            </a:r>
          </a:p>
        </p:txBody>
      </p:sp>
      <p:sp>
        <p:nvSpPr>
          <p:cNvPr id="5" name="Rectangle 4"/>
          <p:cNvSpPr/>
          <p:nvPr/>
        </p:nvSpPr>
        <p:spPr>
          <a:xfrm>
            <a:off x="165873" y="1124744"/>
            <a:ext cx="8784976" cy="4431983"/>
          </a:xfrm>
          <a:prstGeom prst="rect">
            <a:avLst/>
          </a:prstGeom>
        </p:spPr>
        <p:txBody>
          <a:bodyPr wrap="square">
            <a:spAutoFit/>
          </a:bodyPr>
          <a:lstStyle/>
          <a:p>
            <a:r>
              <a:rPr lang="en-US" b="1" dirty="0"/>
              <a:t>; write a program which reads your name from the keyboard and outputs a </a:t>
            </a:r>
            <a:r>
              <a:rPr lang="en-US" b="1" dirty="0" err="1"/>
              <a:t>listh</a:t>
            </a:r>
            <a:r>
              <a:rPr lang="en-US" b="1" dirty="0"/>
              <a:t> of ASCII code, which represent your name. Exam:ACCE-2012,11,CSE,APPE</a:t>
            </a:r>
            <a:endParaRPr lang="en-US" dirty="0"/>
          </a:p>
          <a:p>
            <a:r>
              <a:rPr lang="en-US" b="1" dirty="0"/>
              <a:t>Ans:</a:t>
            </a:r>
            <a:endParaRPr lang="en-US" dirty="0"/>
          </a:p>
          <a:p>
            <a:pPr lvl="6"/>
            <a:r>
              <a:rPr lang="en-US" sz="2000" dirty="0"/>
              <a:t>#include&lt;stdio.h&gt;</a:t>
            </a:r>
          </a:p>
          <a:p>
            <a:pPr lvl="6"/>
            <a:r>
              <a:rPr lang="en-US" sz="2000" dirty="0"/>
              <a:t>int main()</a:t>
            </a:r>
            <a:br>
              <a:rPr lang="en-US" sz="2000" dirty="0"/>
            </a:br>
            <a:r>
              <a:rPr lang="en-US" sz="2000" dirty="0"/>
              <a:t>{</a:t>
            </a:r>
            <a:br>
              <a:rPr lang="en-US" sz="2000" dirty="0"/>
            </a:br>
            <a:r>
              <a:rPr lang="en-US" sz="2000" dirty="0"/>
              <a:t>int i;</a:t>
            </a:r>
            <a:br>
              <a:rPr lang="en-US" sz="2000" dirty="0"/>
            </a:br>
            <a:r>
              <a:rPr lang="en-US" sz="2000" dirty="0"/>
              <a:t>char name[50];</a:t>
            </a:r>
            <a:br>
              <a:rPr lang="en-US" sz="2000" dirty="0"/>
            </a:br>
            <a:r>
              <a:rPr lang="en-US" sz="2000" dirty="0"/>
              <a:t>printf(“Enter your </a:t>
            </a:r>
            <a:r>
              <a:rPr lang="en-US" sz="2000" u="sng" dirty="0">
                <a:hlinkClick r:id="rId2"/>
              </a:rPr>
              <a:t>name</a:t>
            </a:r>
            <a:r>
              <a:rPr lang="en-US" sz="2000" dirty="0"/>
              <a:t>: “);</a:t>
            </a:r>
            <a:br>
              <a:rPr lang="en-US" sz="2000" dirty="0"/>
            </a:br>
            <a:r>
              <a:rPr lang="en-US" sz="2000" dirty="0"/>
              <a:t>gets(name);</a:t>
            </a:r>
            <a:br>
              <a:rPr lang="en-US" sz="2000" dirty="0"/>
            </a:br>
            <a:r>
              <a:rPr lang="en-US" sz="2000" dirty="0"/>
              <a:t>printf(“</a:t>
            </a:r>
            <a:r>
              <a:rPr lang="en-US" sz="2000" dirty="0" err="1"/>
              <a:t>nCharactert</a:t>
            </a:r>
            <a:r>
              <a:rPr lang="en-US" sz="2000" u="sng" dirty="0" err="1">
                <a:hlinkClick r:id="rId3"/>
              </a:rPr>
              <a:t>ASCII</a:t>
            </a:r>
            <a:r>
              <a:rPr lang="en-US" sz="2000" u="sng" dirty="0">
                <a:hlinkClick r:id="rId3"/>
              </a:rPr>
              <a:t> Code</a:t>
            </a:r>
            <a:r>
              <a:rPr lang="en-US" sz="2000" dirty="0"/>
              <a:t>“);</a:t>
            </a:r>
          </a:p>
          <a:p>
            <a:pPr lvl="6"/>
            <a:r>
              <a:rPr lang="en-US" sz="2000" dirty="0"/>
              <a:t>for(i=0;name[i]!=”;i++)</a:t>
            </a:r>
            <a:br>
              <a:rPr lang="en-US" sz="2000" dirty="0"/>
            </a:br>
            <a:r>
              <a:rPr lang="en-US" sz="2000" dirty="0"/>
              <a:t>printf(“</a:t>
            </a:r>
            <a:r>
              <a:rPr lang="en-US" sz="2000" dirty="0" err="1"/>
              <a:t>n%ctt%d</a:t>
            </a:r>
            <a:r>
              <a:rPr lang="en-US" sz="2000" dirty="0"/>
              <a:t>”,name[i],name[i]);</a:t>
            </a:r>
          </a:p>
          <a:p>
            <a:pPr lvl="6"/>
            <a:r>
              <a:rPr lang="en-US" sz="2000" dirty="0"/>
              <a:t>return 0;</a:t>
            </a:r>
            <a:br>
              <a:rPr lang="en-US" sz="2000" dirty="0"/>
            </a:br>
            <a:r>
              <a:rPr lang="en-US" sz="2000" dirty="0"/>
              <a:t>}</a:t>
            </a:r>
          </a:p>
        </p:txBody>
      </p:sp>
    </p:spTree>
    <p:extLst>
      <p:ext uri="{BB962C8B-B14F-4D97-AF65-F5344CB8AC3E}">
        <p14:creationId xmlns:p14="http://schemas.microsoft.com/office/powerpoint/2010/main" val="195235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8</a:t>
            </a:fld>
            <a:endParaRPr lang="en-US" altLang="zh-CN"/>
          </a:p>
        </p:txBody>
      </p:sp>
      <p:sp>
        <p:nvSpPr>
          <p:cNvPr id="2" name="Rectangle 1"/>
          <p:cNvSpPr/>
          <p:nvPr/>
        </p:nvSpPr>
        <p:spPr>
          <a:xfrm>
            <a:off x="1187327" y="209545"/>
            <a:ext cx="6480720" cy="523220"/>
          </a:xfrm>
          <a:prstGeom prst="rect">
            <a:avLst/>
          </a:prstGeom>
        </p:spPr>
        <p:txBody>
          <a:bodyPr wrap="square">
            <a:spAutoFit/>
          </a:bodyPr>
          <a:lstStyle/>
          <a:p>
            <a:pPr algn="ctr"/>
            <a:r>
              <a:rPr lang="en-US" sz="2800" b="1" dirty="0"/>
              <a:t>What is constants</a:t>
            </a:r>
          </a:p>
        </p:txBody>
      </p:sp>
      <p:sp>
        <p:nvSpPr>
          <p:cNvPr id="3" name="Rectangle 2"/>
          <p:cNvSpPr/>
          <p:nvPr/>
        </p:nvSpPr>
        <p:spPr>
          <a:xfrm>
            <a:off x="134418" y="803782"/>
            <a:ext cx="9013030" cy="738664"/>
          </a:xfrm>
          <a:prstGeom prst="rect">
            <a:avLst/>
          </a:prstGeom>
        </p:spPr>
        <p:txBody>
          <a:bodyPr wrap="square">
            <a:spAutoFit/>
          </a:bodyPr>
          <a:lstStyle/>
          <a:p>
            <a:r>
              <a:rPr lang="en-US" dirty="0"/>
              <a:t>Constants in C refers to fixed value that do no t change during the execution of a program. the constant definitions come before the variable </a:t>
            </a:r>
            <a:r>
              <a:rPr lang="en-US" dirty="0" smtClean="0"/>
              <a:t>       declarations</a:t>
            </a:r>
            <a:r>
              <a:rPr lang="en-US" dirty="0"/>
              <a:t>.</a:t>
            </a:r>
          </a:p>
          <a:p>
            <a:r>
              <a:rPr lang="en-US" dirty="0"/>
              <a:t>-constant –identifier –constant</a:t>
            </a:r>
            <a:r>
              <a:rPr lang="en-US" dirty="0" smtClean="0"/>
              <a:t>.</a:t>
            </a:r>
            <a:r>
              <a:rPr lang="en-US" b="1" dirty="0"/>
              <a:t> </a:t>
            </a:r>
            <a:endParaRPr lang="en-US" dirty="0"/>
          </a:p>
        </p:txBody>
      </p:sp>
      <p:sp>
        <p:nvSpPr>
          <p:cNvPr id="8" name="Rectangle 7"/>
          <p:cNvSpPr/>
          <p:nvPr/>
        </p:nvSpPr>
        <p:spPr>
          <a:xfrm>
            <a:off x="49135" y="1772816"/>
            <a:ext cx="8136904" cy="2031325"/>
          </a:xfrm>
          <a:prstGeom prst="rect">
            <a:avLst/>
          </a:prstGeom>
        </p:spPr>
        <p:txBody>
          <a:bodyPr wrap="square">
            <a:spAutoFit/>
          </a:bodyPr>
          <a:lstStyle/>
          <a:p>
            <a:r>
              <a:rPr lang="en-US" sz="2800" dirty="0" smtClean="0"/>
              <a:t>There are </a:t>
            </a:r>
            <a:r>
              <a:rPr lang="en-US" sz="2800" dirty="0"/>
              <a:t>4 type of  constant in C . they are </a:t>
            </a:r>
          </a:p>
          <a:p>
            <a:pPr marL="3829050" lvl="8" indent="-171450">
              <a:buFont typeface="Wingdings" pitchFamily="2" charset="2"/>
              <a:buChar char="q"/>
            </a:pPr>
            <a:r>
              <a:rPr lang="en-US" sz="2000" b="1" dirty="0"/>
              <a:t>Integer constant</a:t>
            </a:r>
            <a:endParaRPr lang="en-US" sz="2000" dirty="0"/>
          </a:p>
          <a:p>
            <a:pPr marL="3829050" lvl="8" indent="-171450">
              <a:buFont typeface="Wingdings" pitchFamily="2" charset="2"/>
              <a:buChar char="q"/>
            </a:pPr>
            <a:r>
              <a:rPr lang="en-US" sz="2000" b="1" dirty="0"/>
              <a:t>Floating constant </a:t>
            </a:r>
            <a:endParaRPr lang="en-US" sz="2000" dirty="0"/>
          </a:p>
          <a:p>
            <a:pPr marL="3829050" lvl="8" indent="-171450">
              <a:buFont typeface="Wingdings" pitchFamily="2" charset="2"/>
              <a:buChar char="q"/>
            </a:pPr>
            <a:r>
              <a:rPr lang="en-US" sz="2000" b="1" dirty="0"/>
              <a:t>Character constant</a:t>
            </a:r>
            <a:endParaRPr lang="en-US" sz="2000" dirty="0"/>
          </a:p>
          <a:p>
            <a:pPr marL="3829050" lvl="8" indent="-171450">
              <a:buFont typeface="Wingdings" pitchFamily="2" charset="2"/>
              <a:buChar char="q"/>
            </a:pPr>
            <a:r>
              <a:rPr lang="en-US" sz="2000" b="1" dirty="0"/>
              <a:t>String constant</a:t>
            </a:r>
            <a:endParaRPr lang="en-US" sz="2000" dirty="0"/>
          </a:p>
          <a:p>
            <a:r>
              <a:rPr lang="en-US" dirty="0"/>
              <a:t>Constants are data values that cannot be changed during the execution of a program. </a:t>
            </a:r>
          </a:p>
        </p:txBody>
      </p:sp>
      <p:sp>
        <p:nvSpPr>
          <p:cNvPr id="9" name="Rectangle 8"/>
          <p:cNvSpPr/>
          <p:nvPr/>
        </p:nvSpPr>
        <p:spPr>
          <a:xfrm>
            <a:off x="251520" y="4293096"/>
            <a:ext cx="6984776" cy="830997"/>
          </a:xfrm>
          <a:prstGeom prst="rect">
            <a:avLst/>
          </a:prstGeom>
        </p:spPr>
        <p:txBody>
          <a:bodyPr wrap="square">
            <a:spAutoFit/>
          </a:bodyPr>
          <a:lstStyle/>
          <a:p>
            <a:r>
              <a:rPr lang="en-US" b="1" u="sng" dirty="0"/>
              <a:t>There are two technique in C to define constants: </a:t>
            </a:r>
          </a:p>
          <a:p>
            <a:pPr lvl="4"/>
            <a:r>
              <a:rPr lang="en-US" b="1" dirty="0"/>
              <a:t>1. Using #define preprocessor. </a:t>
            </a:r>
            <a:endParaRPr lang="en-US" dirty="0"/>
          </a:p>
          <a:p>
            <a:pPr lvl="4"/>
            <a:r>
              <a:rPr lang="en-US" b="1" dirty="0"/>
              <a:t>2. Using </a:t>
            </a:r>
            <a:r>
              <a:rPr lang="en-US" b="1" dirty="0" err="1"/>
              <a:t>const</a:t>
            </a:r>
            <a:r>
              <a:rPr lang="en-US" b="1" dirty="0"/>
              <a:t> keyword </a:t>
            </a:r>
            <a:endParaRPr lang="en-US" dirty="0"/>
          </a:p>
        </p:txBody>
      </p:sp>
    </p:spTree>
    <p:extLst>
      <p:ext uri="{BB962C8B-B14F-4D97-AF65-F5344CB8AC3E}">
        <p14:creationId xmlns:p14="http://schemas.microsoft.com/office/powerpoint/2010/main" val="5317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9</a:t>
            </a:fld>
            <a:endParaRPr lang="en-US" altLang="zh-CN"/>
          </a:p>
        </p:txBody>
      </p:sp>
      <p:sp>
        <p:nvSpPr>
          <p:cNvPr id="2" name="Rectangle 1"/>
          <p:cNvSpPr/>
          <p:nvPr/>
        </p:nvSpPr>
        <p:spPr>
          <a:xfrm>
            <a:off x="1187327" y="209545"/>
            <a:ext cx="6480720" cy="523220"/>
          </a:xfrm>
          <a:prstGeom prst="rect">
            <a:avLst/>
          </a:prstGeom>
        </p:spPr>
        <p:txBody>
          <a:bodyPr wrap="square">
            <a:spAutoFit/>
          </a:bodyPr>
          <a:lstStyle/>
          <a:p>
            <a:pPr algn="ctr"/>
            <a:r>
              <a:rPr lang="en-US" sz="2800" b="1" dirty="0"/>
              <a:t>The </a:t>
            </a:r>
            <a:r>
              <a:rPr lang="en-US" sz="2800" b="1" dirty="0" smtClean="0"/>
              <a:t>Define Keyword</a:t>
            </a:r>
            <a:endParaRPr lang="en-US" sz="2800" b="1" dirty="0"/>
          </a:p>
        </p:txBody>
      </p:sp>
      <p:sp>
        <p:nvSpPr>
          <p:cNvPr id="5" name="Rectangle 4"/>
          <p:cNvSpPr/>
          <p:nvPr/>
        </p:nvSpPr>
        <p:spPr>
          <a:xfrm>
            <a:off x="2141687" y="1124744"/>
            <a:ext cx="4572000" cy="5170646"/>
          </a:xfrm>
          <a:prstGeom prst="rect">
            <a:avLst/>
          </a:prstGeom>
        </p:spPr>
        <p:txBody>
          <a:bodyPr>
            <a:spAutoFit/>
          </a:bodyPr>
          <a:lstStyle/>
          <a:p>
            <a:r>
              <a:rPr lang="en-US" dirty="0"/>
              <a:t>#define identifier value</a:t>
            </a:r>
          </a:p>
          <a:p>
            <a:r>
              <a:rPr lang="en-US" dirty="0"/>
              <a:t> </a:t>
            </a:r>
            <a:r>
              <a:rPr lang="en-US" dirty="0" smtClean="0"/>
              <a:t>Here </a:t>
            </a:r>
            <a:r>
              <a:rPr lang="en-US" dirty="0"/>
              <a:t>The #define is a Preprocessor Following is the form to use </a:t>
            </a:r>
          </a:p>
          <a:p>
            <a:r>
              <a:rPr lang="en-US" dirty="0"/>
              <a:t>#define preprocessor used to define a constant:</a:t>
            </a:r>
          </a:p>
          <a:p>
            <a:r>
              <a:rPr lang="en-US" dirty="0"/>
              <a:t> </a:t>
            </a:r>
            <a:r>
              <a:rPr lang="en-US" dirty="0" smtClean="0"/>
              <a:t>Example</a:t>
            </a:r>
            <a:r>
              <a:rPr lang="en-US" dirty="0"/>
              <a:t>:</a:t>
            </a:r>
          </a:p>
          <a:p>
            <a:r>
              <a:rPr lang="en-US" dirty="0"/>
              <a:t>Here  LENGTH, WIDTH   are identifier name or </a:t>
            </a:r>
            <a:r>
              <a:rPr lang="en-US" dirty="0" err="1"/>
              <a:t>vaiable</a:t>
            </a:r>
            <a:r>
              <a:rPr lang="en-US" dirty="0"/>
              <a:t> name. we can these variable as a constant by defining with #define keyword.</a:t>
            </a:r>
          </a:p>
          <a:p>
            <a:r>
              <a:rPr lang="en-US" dirty="0"/>
              <a:t> </a:t>
            </a:r>
            <a:endParaRPr lang="en-US" dirty="0" smtClean="0"/>
          </a:p>
          <a:p>
            <a:r>
              <a:rPr lang="en-US" dirty="0" smtClean="0"/>
              <a:t>#</a:t>
            </a:r>
            <a:r>
              <a:rPr lang="en-US" dirty="0"/>
              <a:t>include &lt;stdio.h&gt; </a:t>
            </a:r>
          </a:p>
          <a:p>
            <a:r>
              <a:rPr lang="en-US" dirty="0"/>
              <a:t>#define LENGTH 10 </a:t>
            </a:r>
          </a:p>
          <a:p>
            <a:r>
              <a:rPr lang="en-US" dirty="0"/>
              <a:t>#define WIDTH 5 </a:t>
            </a:r>
          </a:p>
          <a:p>
            <a:r>
              <a:rPr lang="en-US" dirty="0"/>
              <a:t>#define NEWLINE '\n' </a:t>
            </a:r>
          </a:p>
          <a:p>
            <a:r>
              <a:rPr lang="en-US" dirty="0"/>
              <a:t>int main() </a:t>
            </a:r>
          </a:p>
          <a:p>
            <a:r>
              <a:rPr lang="en-US" dirty="0"/>
              <a:t>{ </a:t>
            </a:r>
          </a:p>
          <a:p>
            <a:r>
              <a:rPr lang="en-US" dirty="0"/>
              <a:t>int area; </a:t>
            </a:r>
          </a:p>
          <a:p>
            <a:r>
              <a:rPr lang="en-US" dirty="0"/>
              <a:t>area = LENGTH * WIDTH; </a:t>
            </a:r>
          </a:p>
          <a:p>
            <a:r>
              <a:rPr lang="en-US" dirty="0"/>
              <a:t>printf("value of area : %d", area); </a:t>
            </a:r>
          </a:p>
          <a:p>
            <a:r>
              <a:rPr lang="en-US" dirty="0"/>
              <a:t>printf("%c", NEWLINE); </a:t>
            </a:r>
          </a:p>
          <a:p>
            <a:r>
              <a:rPr lang="en-US" dirty="0"/>
              <a:t>return 0; </a:t>
            </a:r>
          </a:p>
          <a:p>
            <a:r>
              <a:rPr lang="en-US" dirty="0" smtClean="0"/>
              <a:t>}</a:t>
            </a:r>
            <a:r>
              <a:rPr lang="en-US" dirty="0"/>
              <a:t> </a:t>
            </a:r>
          </a:p>
        </p:txBody>
      </p:sp>
    </p:spTree>
    <p:extLst>
      <p:ext uri="{BB962C8B-B14F-4D97-AF65-F5344CB8AC3E}">
        <p14:creationId xmlns:p14="http://schemas.microsoft.com/office/powerpoint/2010/main" val="2627672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947</TotalTime>
  <Words>2078</Words>
  <Application>Microsoft Office PowerPoint</Application>
  <PresentationFormat>On-screen Show (4:3)</PresentationFormat>
  <Paragraphs>424</Paragraphs>
  <Slides>31</Slides>
  <Notes>14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Operators and Expressions</vt:lpstr>
      <vt:lpstr>Datatype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 </vt:lpstr>
      <vt:lpstr>3.1 Introduction</vt:lpstr>
      <vt:lpstr>3.2     Arithmetic operators</vt:lpstr>
      <vt:lpstr>3.2     Arithmetic operators</vt:lpstr>
      <vt:lpstr>3.10      Arithmetic expressions</vt:lpstr>
      <vt:lpstr>3.3 Relational Operators</vt:lpstr>
      <vt:lpstr>Relational Operators</vt:lpstr>
      <vt:lpstr>3.4 Logical operators</vt:lpstr>
      <vt:lpstr>3.5  Assignment operators</vt:lpstr>
      <vt:lpstr>3.5  Assignment operators</vt:lpstr>
      <vt:lpstr>3.6  Increment and decrement operators</vt:lpstr>
      <vt:lpstr>PowerPoint Presentation</vt:lpstr>
      <vt:lpstr>PowerPoint Presentation</vt:lpstr>
      <vt:lpstr>PowerPoint Presentation</vt:lpstr>
      <vt:lpstr>3.7  Conditional operator</vt:lpstr>
      <vt:lpstr>PowerPoint Presentation</vt:lpstr>
      <vt:lpstr>Type conversions in expressions</vt:lpstr>
      <vt:lpstr>3.15  Operator precedence and Associativity</vt:lpstr>
      <vt:lpstr>PowerPoint Presentation</vt:lpstr>
      <vt:lpstr>PowerPoint Presentation</vt:lpstr>
    </vt:vector>
  </TitlesOfParts>
  <Company>Deitel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abid</cp:lastModifiedBy>
  <cp:revision>256</cp:revision>
  <dcterms:created xsi:type="dcterms:W3CDTF">2000-07-06T15:05:59Z</dcterms:created>
  <dcterms:modified xsi:type="dcterms:W3CDTF">2017-02-18T15:35:02Z</dcterms:modified>
</cp:coreProperties>
</file>