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57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305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97" r:id="rId21"/>
    <p:sldId id="298" r:id="rId22"/>
    <p:sldId id="299" r:id="rId23"/>
    <p:sldId id="296" r:id="rId24"/>
    <p:sldId id="277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02" r:id="rId38"/>
    <p:sldId id="303" r:id="rId39"/>
    <p:sldId id="304" r:id="rId40"/>
    <p:sldId id="301" r:id="rId41"/>
    <p:sldId id="291" r:id="rId42"/>
    <p:sldId id="292" r:id="rId43"/>
    <p:sldId id="293" r:id="rId44"/>
    <p:sldId id="294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8305800" cy="1981200"/>
          </a:xfrm>
        </p:spPr>
        <p:txBody>
          <a:bodyPr>
            <a:normAutofit/>
          </a:bodyPr>
          <a:lstStyle/>
          <a:p>
            <a:endParaRPr lang="en-US" sz="1400" cap="none" dirty="0" smtClean="0">
              <a:solidFill>
                <a:schemeClr val="tx1"/>
              </a:solidFill>
              <a:latin typeface="Algerian" pitchFamily="82" charset="0"/>
            </a:endParaRP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Abu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saleh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musa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miah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(abid)</a:t>
            </a: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Research student,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centre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for research &amp; innovation (CRI unit-1)</a:t>
            </a: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Signal processing &amp; computational neuroscience laboratory.</a:t>
            </a:r>
          </a:p>
          <a:p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Dept. Of computer science and engineering (CSE).</a:t>
            </a:r>
          </a:p>
          <a:p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Universtiy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 of </a:t>
            </a:r>
            <a:r>
              <a:rPr lang="en-US" sz="1400" cap="none" dirty="0" err="1" smtClean="0">
                <a:solidFill>
                  <a:schemeClr val="tx1"/>
                </a:solidFill>
                <a:latin typeface="Algerian" pitchFamily="82" charset="0"/>
              </a:rPr>
              <a:t>rajshahi</a:t>
            </a:r>
            <a:r>
              <a:rPr lang="en-US" sz="1400" cap="none" dirty="0" smtClean="0">
                <a:solidFill>
                  <a:schemeClr val="tx1"/>
                </a:solidFill>
                <a:latin typeface="Algerian" pitchFamily="82" charset="0"/>
              </a:rPr>
              <a:t>. </a:t>
            </a:r>
            <a:endParaRPr lang="en-US" sz="1400" cap="none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Loops</a:t>
            </a:r>
            <a:endParaRPr lang="en-US" sz="1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Do…Whil</a:t>
            </a:r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993646"/>
            <a:ext cx="8001000" cy="363905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For Loop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43281"/>
              </p:ext>
            </p:extLst>
          </p:nvPr>
        </p:nvGraphicFramePr>
        <p:xfrm>
          <a:off x="152400" y="990601"/>
          <a:ext cx="8839199" cy="5813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751"/>
                <a:gridCol w="4378448"/>
              </a:tblGrid>
              <a:tr h="216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loop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 While loop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  <a:tr h="1951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 While loop the condition is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tested first and then the statements are executed if the condition turns out </a:t>
                      </a:r>
                      <a:r>
                        <a:rPr lang="en-US" sz="2000" dirty="0" smtClean="0">
                          <a:effectLst/>
                        </a:rPr>
                        <a:t>to be </a:t>
                      </a:r>
                      <a:r>
                        <a:rPr lang="en-US" sz="2000" dirty="0">
                          <a:effectLst/>
                        </a:rPr>
                        <a:t>true.</a:t>
                      </a: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 do while is used for a block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of code that must be executed at least once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These situations tend to be relatively rare, thus the simple while is more commonly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used.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  <a:tr h="650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loop do not run in case the condition given is false.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do while loop runs at least once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even though the the condition given is false</a:t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  <a:tr h="650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 a while loop the condition is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first tested and if it returns true then it goes in the loop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 a do-while loop the condition is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tested at the last.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  <a:tr h="433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loop is entry control loop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where as do while is exit control loop.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  <a:tr h="10843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loop  :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 while (condition)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{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  Statements;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}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 while loop  :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Do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{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  Statements;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}while(condition);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  <a:tr h="650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while ( choice != 0 ) {     System.out.println( "Inside the WHILE loop." ); } 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 {     </a:t>
                      </a:r>
                      <a:r>
                        <a:rPr lang="en-US" sz="1000" dirty="0" err="1">
                          <a:effectLst/>
                        </a:rPr>
                        <a:t>System.out.println</a:t>
                      </a:r>
                      <a:r>
                        <a:rPr lang="en-US" sz="1000" dirty="0">
                          <a:effectLst/>
                        </a:rPr>
                        <a:t>( "Inside the DO-WHILE loop." ); } while ( choice != 0 );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923" marR="629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For Loop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f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057400"/>
            <a:ext cx="8504238" cy="3124200"/>
          </a:xfrm>
        </p:spPr>
      </p:pic>
    </p:spTree>
    <p:extLst>
      <p:ext uri="{BB962C8B-B14F-4D97-AF65-F5344CB8AC3E}">
        <p14:creationId xmlns:p14="http://schemas.microsoft.com/office/powerpoint/2010/main" val="205810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For Loop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For Loop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327" y="19812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1:</a:t>
            </a:r>
            <a:r>
              <a:rPr lang="en-US" dirty="0"/>
              <a:t> first initialization happens and the counter variable gets initialized, here variable is I, which has been assigned by value 1.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Step 2:</a:t>
            </a:r>
            <a:r>
              <a:rPr lang="en-US" dirty="0"/>
              <a:t> then condition checks happen, where variable has been tested for a given condition, if the condition results in true then C statements enclosed in loop body gets executed by compiler, otherwise control skips the loop and continue with the next statement following loop.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After successful execution of loop’s body, the counter variable is incremented or decremented, depending on the operation (++ or –).</a:t>
            </a:r>
          </a:p>
          <a:p>
            <a:r>
              <a:rPr lang="en-US" dirty="0"/>
              <a:t>4. The condition is now evaluated again. </a:t>
            </a:r>
          </a:p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 descr="for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905000"/>
            <a:ext cx="8504238" cy="3352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6" name="Content Placeholder 5" descr="fortyp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527175"/>
            <a:ext cx="7848600" cy="457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 descr="for34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8458200" cy="457199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772400" cy="4343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 of series 1 + 2 + …. + 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    int </a:t>
            </a:r>
            <a:r>
              <a:rPr lang="en-US" dirty="0" err="1"/>
              <a:t>n,i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 int sum=0;</a:t>
            </a:r>
          </a:p>
          <a:p>
            <a:pPr marL="0" indent="0">
              <a:buNone/>
            </a:pPr>
            <a:r>
              <a:rPr lang="en-US" dirty="0"/>
              <a:t>    printf("Enter the n i.e. max values of series: ");</a:t>
            </a:r>
          </a:p>
          <a:p>
            <a:pPr marL="0" indent="0">
              <a:buNone/>
            </a:pPr>
            <a:r>
              <a:rPr lang="en-US" dirty="0"/>
              <a:t>    scanf("%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 sum = (n * (n + 1)) / 2;</a:t>
            </a:r>
          </a:p>
          <a:p>
            <a:pPr marL="0" indent="0">
              <a:buNone/>
            </a:pPr>
            <a:r>
              <a:rPr lang="en-US" dirty="0"/>
              <a:t>    printf("Sum of the series: ");</a:t>
            </a:r>
          </a:p>
          <a:p>
            <a:pPr marL="0" indent="0">
              <a:buNone/>
            </a:pPr>
            <a:r>
              <a:rPr lang="en-US" dirty="0"/>
              <a:t>    for(i =1;i &lt;= 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         sum=</a:t>
            </a:r>
            <a:r>
              <a:rPr lang="en-US" dirty="0" err="1"/>
              <a:t>sum+i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             printf("%</a:t>
            </a:r>
            <a:r>
              <a:rPr lang="en-US" dirty="0" err="1"/>
              <a:t>d,",sum</a:t>
            </a:r>
            <a:r>
              <a:rPr lang="en-US" dirty="0"/>
              <a:t>);           </a:t>
            </a:r>
          </a:p>
          <a:p>
            <a:pPr marL="0" indent="0">
              <a:buNone/>
            </a:pPr>
            <a:r>
              <a:rPr lang="en-US" dirty="0"/>
              <a:t>   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8305800" cy="2895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While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Do..while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For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Exiting from a loop     	   (</a:t>
            </a:r>
            <a:r>
              <a:rPr lang="en-US" sz="2800" dirty="0" err="1" smtClean="0">
                <a:solidFill>
                  <a:schemeClr val="tx1"/>
                </a:solidFill>
              </a:rPr>
              <a:t>break,continue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goto</a:t>
            </a:r>
            <a:r>
              <a:rPr lang="en-US" sz="2800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tx1"/>
                </a:solidFill>
              </a:rPr>
              <a:t>Loops</a:t>
            </a:r>
            <a:endParaRPr lang="en-US" sz="1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Factorial Of A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  int </a:t>
            </a:r>
            <a:r>
              <a:rPr lang="en-US" dirty="0" err="1"/>
              <a:t>i,f</a:t>
            </a:r>
            <a:r>
              <a:rPr lang="en-US" dirty="0"/>
              <a:t>=1,num;</a:t>
            </a:r>
          </a:p>
          <a:p>
            <a:pPr marL="0" indent="0">
              <a:buNone/>
            </a:pPr>
            <a:r>
              <a:rPr lang="en-US" dirty="0"/>
              <a:t>  printf("Enter a number: ");</a:t>
            </a:r>
          </a:p>
          <a:p>
            <a:pPr marL="0" indent="0">
              <a:buNone/>
            </a:pPr>
            <a:r>
              <a:rPr lang="en-US" dirty="0"/>
              <a:t>  scanf("%d",&amp;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 for(i=1;i&lt;=</a:t>
            </a:r>
            <a:r>
              <a:rPr lang="en-US" dirty="0" err="1"/>
              <a:t>num;i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      f=f*i;</a:t>
            </a:r>
          </a:p>
          <a:p>
            <a:pPr marL="0" indent="0">
              <a:buNone/>
            </a:pPr>
            <a:r>
              <a:rPr lang="en-US" dirty="0"/>
              <a:t>  printf("Factorial of %d is: %d",</a:t>
            </a:r>
            <a:r>
              <a:rPr lang="en-US" dirty="0" err="1"/>
              <a:t>num,f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676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 + 1/2 + 1/3 + 1/4 + ... + 1/N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void main()    {</a:t>
            </a:r>
          </a:p>
          <a:p>
            <a:pPr marL="0" indent="0">
              <a:buNone/>
            </a:pPr>
            <a:r>
              <a:rPr lang="en-US" dirty="0"/>
              <a:t>        float </a:t>
            </a:r>
            <a:r>
              <a:rPr lang="en-US" dirty="0" err="1"/>
              <a:t>n,sum</a:t>
            </a:r>
            <a:r>
              <a:rPr lang="en-US" dirty="0"/>
              <a:t>=0,i;  </a:t>
            </a:r>
          </a:p>
          <a:p>
            <a:pPr marL="0" indent="0">
              <a:buNone/>
            </a:pPr>
            <a:r>
              <a:rPr lang="en-US" dirty="0"/>
              <a:t>        printf("\n Please Give The Value of N:  ");</a:t>
            </a:r>
          </a:p>
          <a:p>
            <a:pPr marL="0" indent="0">
              <a:buNone/>
            </a:pPr>
            <a:r>
              <a:rPr lang="en-US" dirty="0"/>
              <a:t>        scanf("%</a:t>
            </a:r>
            <a:r>
              <a:rPr lang="en-US" dirty="0" err="1"/>
              <a:t>f",&amp;n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for(i=1;i&lt;=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sum = sum + (1/i);</a:t>
            </a:r>
          </a:p>
          <a:p>
            <a:pPr marL="0" indent="0">
              <a:buNone/>
            </a:pPr>
            <a:r>
              <a:rPr lang="en-US" dirty="0"/>
              <a:t>            if(i==1)</a:t>
            </a:r>
          </a:p>
          <a:p>
            <a:pPr marL="0" indent="0">
              <a:buNone/>
            </a:pPr>
            <a:r>
              <a:rPr lang="en-US" dirty="0"/>
              <a:t>                printf("\n 1 +");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elseif</a:t>
            </a:r>
            <a:r>
              <a:rPr lang="en-US" dirty="0"/>
              <a:t>(i==n)</a:t>
            </a:r>
          </a:p>
          <a:p>
            <a:pPr marL="0" indent="0">
              <a:buNone/>
            </a:pPr>
            <a:r>
              <a:rPr lang="en-US" dirty="0"/>
              <a:t>                printf(" (1/%d)  ",i);</a:t>
            </a:r>
          </a:p>
          <a:p>
            <a:pPr marL="0" indent="0">
              <a:buNone/>
            </a:pPr>
            <a:r>
              <a:rPr lang="en-US" dirty="0"/>
              <a:t>            else</a:t>
            </a:r>
          </a:p>
          <a:p>
            <a:pPr marL="0" indent="0">
              <a:buNone/>
            </a:pPr>
            <a:r>
              <a:rPr lang="en-US" dirty="0"/>
              <a:t>                printf(" (1/%d) + ",i);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printf("\n\n THE SUM OF THIS SERIES IS %</a:t>
            </a:r>
            <a:r>
              <a:rPr lang="en-US" dirty="0" err="1"/>
              <a:t>f",sum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31793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Fibonacci  Series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    int </a:t>
            </a:r>
            <a:r>
              <a:rPr lang="en-US" dirty="0" err="1"/>
              <a:t>k,r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int i=0,j=1,f;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 printf("Enter the number range:");</a:t>
            </a:r>
          </a:p>
          <a:p>
            <a:pPr marL="0" indent="0">
              <a:buNone/>
            </a:pPr>
            <a:r>
              <a:rPr lang="en-US" dirty="0"/>
              <a:t>    scanf("%</a:t>
            </a:r>
            <a:r>
              <a:rPr lang="en-US" dirty="0" err="1"/>
              <a:t>d",&amp;r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 printf("FIBONACCI SERIES: ");</a:t>
            </a:r>
          </a:p>
          <a:p>
            <a:pPr marL="0" indent="0">
              <a:buNone/>
            </a:pPr>
            <a:r>
              <a:rPr lang="en-US" dirty="0"/>
              <a:t>    printf("%d %d",</a:t>
            </a:r>
            <a:r>
              <a:rPr lang="en-US" dirty="0" err="1"/>
              <a:t>i,j</a:t>
            </a:r>
            <a:r>
              <a:rPr lang="en-US" dirty="0"/>
              <a:t>); //printing </a:t>
            </a:r>
            <a:r>
              <a:rPr lang="en-US" dirty="0" err="1"/>
              <a:t>firts</a:t>
            </a:r>
            <a:r>
              <a:rPr lang="en-US" dirty="0"/>
              <a:t> two values.</a:t>
            </a:r>
          </a:p>
          <a:p>
            <a:pPr marL="0" indent="0">
              <a:buNone/>
            </a:pPr>
            <a:r>
              <a:rPr lang="en-US" dirty="0"/>
              <a:t>    for(k=2;k&lt;</a:t>
            </a:r>
            <a:r>
              <a:rPr lang="en-US" dirty="0" err="1"/>
              <a:t>r;k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         f=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   i=j;</a:t>
            </a:r>
          </a:p>
          <a:p>
            <a:pPr marL="0" indent="0">
              <a:buNone/>
            </a:pPr>
            <a:r>
              <a:rPr lang="en-US" dirty="0"/>
              <a:t>         j=f;</a:t>
            </a:r>
          </a:p>
          <a:p>
            <a:pPr marL="0" indent="0">
              <a:buNone/>
            </a:pPr>
            <a:r>
              <a:rPr lang="en-US" dirty="0"/>
              <a:t>         printf(" %</a:t>
            </a:r>
            <a:r>
              <a:rPr lang="en-US" dirty="0" err="1"/>
              <a:t>d",j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 }   </a:t>
            </a:r>
          </a:p>
          <a:p>
            <a:pPr marL="0" indent="0">
              <a:buNone/>
            </a:pPr>
            <a:r>
              <a:rPr lang="en-US" dirty="0"/>
              <a:t>   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850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an jump instruction and can be used inside the switch and loop statements.</a:t>
            </a:r>
          </a:p>
          <a:p>
            <a:r>
              <a:rPr lang="en-US" dirty="0" smtClean="0"/>
              <a:t>The execution of the break statements causes the control transfer to the statement immediately after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50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5" name="Content Placeholder 4" descr="B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752600"/>
            <a:ext cx="4038600" cy="3810000"/>
          </a:xfrm>
        </p:spPr>
      </p:pic>
      <p:pic>
        <p:nvPicPr>
          <p:cNvPr id="6" name="Content Placeholder 5" descr="B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676400"/>
            <a:ext cx="4038600" cy="3810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6" name="Content Placeholder 5" descr="B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524000"/>
            <a:ext cx="4038600" cy="4038600"/>
          </a:xfrm>
        </p:spPr>
      </p:pic>
      <p:pic>
        <p:nvPicPr>
          <p:cNvPr id="9" name="Content Placeholder 8" descr="B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524000"/>
            <a:ext cx="4038600" cy="42672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6" name="Content Placeholder 5" descr="B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823113"/>
            <a:ext cx="4038600" cy="3778511"/>
          </a:xfrm>
        </p:spPr>
      </p:pic>
      <p:pic>
        <p:nvPicPr>
          <p:cNvPr id="7" name="Content Placeholder 6" descr="B6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752600"/>
            <a:ext cx="4038600" cy="38862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5" name="Content Placeholder 4" descr="B7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752600"/>
            <a:ext cx="4038600" cy="40386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6" name="Content Placeholder 5" descr="b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49579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6" name="Content Placeholder 5" descr="b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907908"/>
            <a:ext cx="7620000" cy="39594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304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While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whil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819400"/>
            <a:ext cx="3296110" cy="3522172"/>
          </a:xfrm>
        </p:spPr>
      </p:pic>
      <p:sp>
        <p:nvSpPr>
          <p:cNvPr id="3" name="Rectangle 2"/>
          <p:cNvSpPr/>
          <p:nvPr/>
        </p:nvSpPr>
        <p:spPr>
          <a:xfrm>
            <a:off x="228600" y="1219200"/>
            <a:ext cx="8763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A </a:t>
            </a:r>
            <a:r>
              <a:rPr lang="en-US" b="1" dirty="0"/>
              <a:t>while </a:t>
            </a:r>
            <a:r>
              <a:rPr lang="en-US" dirty="0"/>
              <a:t>loop statement in C programming language repeatedly executes a target statement as long as a given condition is </a:t>
            </a:r>
            <a:r>
              <a:rPr lang="en-US" b="1" dirty="0"/>
              <a:t>true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81200"/>
            <a:ext cx="426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jump statement.</a:t>
            </a:r>
          </a:p>
          <a:p>
            <a:r>
              <a:rPr lang="en-US" dirty="0" smtClean="0"/>
              <a:t>It is used only inside the loop.</a:t>
            </a:r>
          </a:p>
          <a:p>
            <a:r>
              <a:rPr lang="en-US" dirty="0" smtClean="0"/>
              <a:t>Its execution does not exit from the loop but escape the loop for that iteration and transfer the control back to the loop for the new iteration.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pic>
        <p:nvPicPr>
          <p:cNvPr id="6" name="Content Placeholder 5" descr="C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2280911"/>
            <a:ext cx="4038600" cy="2519689"/>
          </a:xfrm>
        </p:spPr>
      </p:pic>
      <p:pic>
        <p:nvPicPr>
          <p:cNvPr id="7" name="Content Placeholder 6" descr="C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2209800"/>
            <a:ext cx="4038600" cy="26670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pic>
        <p:nvPicPr>
          <p:cNvPr id="5" name="Content Placeholder 4" descr="C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828800"/>
            <a:ext cx="4038600" cy="3505200"/>
          </a:xfrm>
        </p:spPr>
      </p:pic>
      <p:pic>
        <p:nvPicPr>
          <p:cNvPr id="6" name="Content Placeholder 5" descr="C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905000"/>
            <a:ext cx="4038600" cy="34290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pic>
        <p:nvPicPr>
          <p:cNvPr id="5" name="Content Placeholder 4" descr="C7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905000"/>
            <a:ext cx="4038600" cy="36575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pic>
        <p:nvPicPr>
          <p:cNvPr id="7" name="Content Placeholder 6" descr="C4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772400" cy="4343932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pic>
        <p:nvPicPr>
          <p:cNvPr id="7" name="Content Placeholder 6" descr="c4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907908"/>
            <a:ext cx="7315200" cy="4111891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66698"/>
              </p:ext>
            </p:extLst>
          </p:nvPr>
        </p:nvGraphicFramePr>
        <p:xfrm>
          <a:off x="228600" y="1295400"/>
          <a:ext cx="8915400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1034"/>
                <a:gridCol w="4944366"/>
              </a:tblGrid>
              <a:tr h="397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break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continue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146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 </a:t>
                      </a:r>
                      <a:r>
                        <a:rPr lang="en-US" sz="1200">
                          <a:effectLst/>
                        </a:rPr>
                        <a:t>break</a:t>
                      </a:r>
                      <a:r>
                        <a:rPr lang="en-US" sz="1800">
                          <a:effectLst/>
                        </a:rPr>
                        <a:t> can appear in both </a:t>
                      </a:r>
                      <a:r>
                        <a:rPr lang="en-US" sz="1200">
                          <a:effectLst/>
                        </a:rPr>
                        <a:t>switch</a:t>
                      </a:r>
                      <a:r>
                        <a:rPr lang="en-US" sz="1800">
                          <a:effectLst/>
                        </a:rPr>
                        <a:t> and 3 loop (</a:t>
                      </a:r>
                      <a:r>
                        <a:rPr lang="en-US" sz="1200">
                          <a:effectLst/>
                        </a:rPr>
                        <a:t>for</a:t>
                      </a:r>
                      <a:r>
                        <a:rPr lang="en-US" sz="18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while</a:t>
                      </a:r>
                      <a:r>
                        <a:rPr lang="en-US" sz="18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do</a:t>
                      </a:r>
                      <a:r>
                        <a:rPr lang="en-US" sz="1800">
                          <a:effectLst/>
                        </a:rPr>
                        <a:t>) statements.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 </a:t>
                      </a:r>
                      <a:r>
                        <a:rPr lang="en-US" sz="1200">
                          <a:effectLst/>
                        </a:rPr>
                        <a:t>continue</a:t>
                      </a:r>
                      <a:r>
                        <a:rPr lang="en-US" sz="1800">
                          <a:effectLst/>
                        </a:rPr>
                        <a:t> can appear only in 3 loop (</a:t>
                      </a:r>
                      <a:r>
                        <a:rPr lang="en-US" sz="1200">
                          <a:effectLst/>
                        </a:rPr>
                        <a:t>for</a:t>
                      </a:r>
                      <a:r>
                        <a:rPr lang="en-US" sz="18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while</a:t>
                      </a:r>
                      <a:r>
                        <a:rPr lang="en-US" sz="18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do</a:t>
                      </a:r>
                      <a:r>
                        <a:rPr lang="en-US" sz="1800">
                          <a:effectLst/>
                        </a:rPr>
                        <a:t>) statements.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269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 </a:t>
                      </a:r>
                      <a:r>
                        <a:rPr lang="en-US" sz="1200">
                          <a:effectLst/>
                        </a:rPr>
                        <a:t>break</a:t>
                      </a:r>
                      <a:r>
                        <a:rPr lang="en-US" sz="1800">
                          <a:effectLst/>
                        </a:rPr>
                        <a:t> causes the </a:t>
                      </a:r>
                      <a:r>
                        <a:rPr lang="en-US" sz="1200">
                          <a:effectLst/>
                        </a:rPr>
                        <a:t>switch</a:t>
                      </a:r>
                      <a:r>
                        <a:rPr lang="en-US" sz="1800">
                          <a:effectLst/>
                        </a:rPr>
                        <a:t> or loop statements to terminate the moment it is executed. Loop or </a:t>
                      </a:r>
                      <a:r>
                        <a:rPr lang="en-US" sz="1200">
                          <a:effectLst/>
                        </a:rPr>
                        <a:t>switch</a:t>
                      </a:r>
                      <a:r>
                        <a:rPr lang="en-US" sz="1800">
                          <a:effectLst/>
                        </a:rPr>
                        <a:t> ends abruptly when break is encountered.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 doesn't terminate the loop, it causes the loop to go to the next iteration. All iterations of the loop are executed even if </a:t>
                      </a:r>
                      <a:r>
                        <a:rPr lang="en-US" sz="1200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 is encountered. The </a:t>
                      </a:r>
                      <a:r>
                        <a:rPr lang="en-US" sz="1200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 statement is used to skip statements in the loop that appear after the </a:t>
                      </a:r>
                      <a:r>
                        <a:rPr lang="en-US" sz="1200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20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When a </a:t>
                      </a:r>
                      <a:r>
                        <a:rPr lang="en-US" sz="1200" dirty="0">
                          <a:effectLst/>
                        </a:rPr>
                        <a:t>break</a:t>
                      </a:r>
                      <a:r>
                        <a:rPr lang="en-US" sz="1800" dirty="0">
                          <a:effectLst/>
                        </a:rPr>
                        <a:t> statement is encountered, it terminates the block and gets the control out of the </a:t>
                      </a:r>
                      <a:r>
                        <a:rPr lang="en-US" sz="1200" dirty="0">
                          <a:effectLst/>
                        </a:rPr>
                        <a:t>switch</a:t>
                      </a:r>
                      <a:r>
                        <a:rPr lang="en-US" sz="1800" dirty="0">
                          <a:effectLst/>
                        </a:rPr>
                        <a:t> or loop.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When a </a:t>
                      </a:r>
                      <a:r>
                        <a:rPr lang="en-US" sz="1200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 statement is encountered, it gets the control to the next iteration of the loop.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12881"/>
              </p:ext>
            </p:extLst>
          </p:nvPr>
        </p:nvGraphicFramePr>
        <p:xfrm>
          <a:off x="990600" y="1600200"/>
          <a:ext cx="6921500" cy="4945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0607"/>
                <a:gridCol w="3780893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break</a:t>
                      </a:r>
                      <a:r>
                        <a:rPr lang="en-US" sz="1800" dirty="0">
                          <a:effectLst/>
                        </a:rPr>
                        <a:t> causes the innermost enclosing loop or </a:t>
                      </a:r>
                      <a:r>
                        <a:rPr lang="en-US" sz="1200" dirty="0">
                          <a:effectLst/>
                        </a:rPr>
                        <a:t>switch</a:t>
                      </a:r>
                      <a:r>
                        <a:rPr lang="en-US" sz="1800" dirty="0">
                          <a:effectLst/>
                        </a:rPr>
                        <a:t> to be exited immediately.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 </a:t>
                      </a:r>
                      <a:r>
                        <a:rPr lang="en-US" sz="1200" dirty="0">
                          <a:effectLst/>
                        </a:rPr>
                        <a:t>continue</a:t>
                      </a:r>
                      <a:r>
                        <a:rPr lang="en-US" sz="1800" dirty="0">
                          <a:effectLst/>
                        </a:rPr>
                        <a:t> inside a loop nested within a </a:t>
                      </a:r>
                      <a:r>
                        <a:rPr lang="en-US" sz="1200" dirty="0">
                          <a:effectLst/>
                        </a:rPr>
                        <a:t>switch</a:t>
                      </a:r>
                      <a:r>
                        <a:rPr lang="en-US" sz="1800" dirty="0">
                          <a:effectLst/>
                        </a:rPr>
                        <a:t> causes the next loop iteration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4033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 break statement using break using while loop and for loop: int counter=10;while (counter &gt;=0){   if (counter==7)   {        counter--;        break;   }   printf("%d  ", counter);   counter--;} Output: 10 9 8   Out of while-loop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for (int j=0; j&lt;=8; j++){    if (j==4)    {          Break;    }     printf("%d ", j);}.. Output: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0 1 2 3 Out of for loop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Example continue statement using break using while loop and for loop: int counter=10;while (counter &gt;=0){   if (counter==7)   {        counter--;        continue;   }   printf("%d  ", counter);   counter--;}Output: 10 9 8 6 5 4 3 2 1 0 for (int j=0; j&lt;=8; j++){    if (j==4)    {          continue;    }     printf("%d ", j);}..Output:0 1 2 3 5 6 7 8 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64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51904"/>
            <a:ext cx="4572000" cy="399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561563"/>
            <a:ext cx="3810000" cy="407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6961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1600200"/>
            <a:ext cx="28956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*   *  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*  *  *  * 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*  *  *  *  *  * 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3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752600"/>
            <a:ext cx="8504238" cy="3581399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used the alter the normal sequence of flow by transferring the control to some other part of the program unconditionally.</a:t>
            </a:r>
          </a:p>
          <a:p>
            <a:r>
              <a:rPr lang="en-US" dirty="0" smtClean="0"/>
              <a:t>It is followed by the label statement which determine the instruction to be handled next after the execution of the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378344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7" name="Content Placeholder 6" descr="g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2057400"/>
            <a:ext cx="4038600" cy="3200400"/>
          </a:xfrm>
        </p:spPr>
      </p:pic>
      <p:pic>
        <p:nvPicPr>
          <p:cNvPr id="8" name="Content Placeholder 7" descr="G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1905000"/>
            <a:ext cx="4038600" cy="37338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7" name="Content Placeholder 6" descr="G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58210" y="1527175"/>
            <a:ext cx="3591067" cy="45720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" name="Content Placeholder 3" descr="got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229600" cy="4572000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" name="Content Placeholder 3" descr="goto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907908"/>
            <a:ext cx="7467600" cy="4188091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371600"/>
            <a:ext cx="365759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{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int i=15,j=10;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printf("hello");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if(i&gt;15)j++;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else{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if(i&lt;15){j--;}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else{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if(j&lt;=10){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 i+=++j;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  j=i++;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}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else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{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 j++;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  }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   </a:t>
            </a:r>
            <a:r>
              <a:rPr lang="en-US" sz="2000" dirty="0" smtClean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1659" y="159502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if(i&gt;15)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{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 i-=--j;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    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else{i+=j;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 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 printf("i=%d\</a:t>
            </a:r>
            <a:r>
              <a:rPr lang="en-US" sz="2800" dirty="0" err="1">
                <a:solidFill>
                  <a:srgbClr val="C00000"/>
                </a:solidFill>
              </a:rPr>
              <a:t>nj</a:t>
            </a:r>
            <a:r>
              <a:rPr lang="en-US" sz="2800" dirty="0">
                <a:solidFill>
                  <a:srgbClr val="C00000"/>
                </a:solidFill>
              </a:rPr>
              <a:t>=%d\n",++</a:t>
            </a:r>
            <a:r>
              <a:rPr lang="en-US" sz="2800" dirty="0" err="1">
                <a:solidFill>
                  <a:srgbClr val="C00000"/>
                </a:solidFill>
              </a:rPr>
              <a:t>i,j</a:t>
            </a:r>
            <a:r>
              <a:rPr lang="en-US" sz="2800" dirty="0">
                <a:solidFill>
                  <a:srgbClr val="C00000"/>
                </a:solidFill>
              </a:rPr>
              <a:t>++);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  return 0;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195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pic>
        <p:nvPicPr>
          <p:cNvPr id="4" name="Content Placeholder 3" descr="Untitled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56387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86800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625" y="1524000"/>
            <a:ext cx="4038600" cy="4571999"/>
          </a:xfrm>
        </p:spPr>
      </p:pic>
      <p:pic>
        <p:nvPicPr>
          <p:cNvPr id="8" name="Content Placeholder 7" descr="Capture1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7974" y="1490662"/>
            <a:ext cx="3823852" cy="46815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D0…While</a:t>
            </a:r>
            <a:endParaRPr lang="en-US" dirty="0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2057400"/>
            <a:ext cx="8504238" cy="3124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pic>
        <p:nvPicPr>
          <p:cNvPr id="6" name="Content Placeholder 5" descr="do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72149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144</TotalTime>
  <Words>837</Words>
  <Application>Microsoft Office PowerPoint</Application>
  <PresentationFormat>On-screen Show (4:3)</PresentationFormat>
  <Paragraphs>183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Civic</vt:lpstr>
      <vt:lpstr>Loops</vt:lpstr>
      <vt:lpstr>Loops</vt:lpstr>
      <vt:lpstr>While</vt:lpstr>
      <vt:lpstr>While</vt:lpstr>
      <vt:lpstr>While</vt:lpstr>
      <vt:lpstr>While</vt:lpstr>
      <vt:lpstr>Do…While</vt:lpstr>
      <vt:lpstr>D0…While</vt:lpstr>
      <vt:lpstr>Do…While</vt:lpstr>
      <vt:lpstr>Do…While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For Loop</vt:lpstr>
      <vt:lpstr>Sum of series 1 + 2 + …. + n. </vt:lpstr>
      <vt:lpstr>Factorial Of A Number</vt:lpstr>
      <vt:lpstr>1 + 1/2 + 1/3 + 1/4 + ... + 1/N </vt:lpstr>
      <vt:lpstr>Fibonacci  Series </vt:lpstr>
      <vt:lpstr>Break Statement</vt:lpstr>
      <vt:lpstr>Break Statement</vt:lpstr>
      <vt:lpstr>Break Statement</vt:lpstr>
      <vt:lpstr>Break Statement</vt:lpstr>
      <vt:lpstr>Break Statement</vt:lpstr>
      <vt:lpstr>Break Statement</vt:lpstr>
      <vt:lpstr>Break Statement</vt:lpstr>
      <vt:lpstr>Continue Statement</vt:lpstr>
      <vt:lpstr>Continue Statement</vt:lpstr>
      <vt:lpstr>Continue Statement</vt:lpstr>
      <vt:lpstr>Continue Statement</vt:lpstr>
      <vt:lpstr>Continue Statement</vt:lpstr>
      <vt:lpstr>Continue Statement</vt:lpstr>
      <vt:lpstr>Goto Statement</vt:lpstr>
      <vt:lpstr>Goto Statement</vt:lpstr>
      <vt:lpstr>Goto Statement</vt:lpstr>
      <vt:lpstr>PowerPoint Presentation</vt:lpstr>
      <vt:lpstr>Goto Statement</vt:lpstr>
      <vt:lpstr>Goto Statement</vt:lpstr>
      <vt:lpstr>Goto Statement</vt:lpstr>
      <vt:lpstr>Goto Statement</vt:lpstr>
      <vt:lpstr>Goto Statement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Kamal</dc:creator>
  <cp:lastModifiedBy>abid</cp:lastModifiedBy>
  <cp:revision>35</cp:revision>
  <dcterms:created xsi:type="dcterms:W3CDTF">2006-08-16T00:00:00Z</dcterms:created>
  <dcterms:modified xsi:type="dcterms:W3CDTF">2017-02-18T16:16:35Z</dcterms:modified>
</cp:coreProperties>
</file>