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344" r:id="rId22"/>
    <p:sldId id="345" r:id="rId23"/>
    <p:sldId id="346" r:id="rId24"/>
    <p:sldId id="285" r:id="rId25"/>
    <p:sldId id="293" r:id="rId26"/>
    <p:sldId id="294" r:id="rId27"/>
    <p:sldId id="296" r:id="rId28"/>
    <p:sldId id="297" r:id="rId29"/>
    <p:sldId id="298" r:id="rId30"/>
    <p:sldId id="299" r:id="rId31"/>
    <p:sldId id="301" r:id="rId32"/>
    <p:sldId id="309" r:id="rId33"/>
    <p:sldId id="310" r:id="rId34"/>
    <p:sldId id="313" r:id="rId35"/>
    <p:sldId id="314" r:id="rId36"/>
    <p:sldId id="315" r:id="rId37"/>
    <p:sldId id="319" r:id="rId38"/>
    <p:sldId id="320" r:id="rId39"/>
    <p:sldId id="322" r:id="rId40"/>
    <p:sldId id="323" r:id="rId41"/>
    <p:sldId id="347" r:id="rId42"/>
    <p:sldId id="326" r:id="rId43"/>
    <p:sldId id="327" r:id="rId44"/>
    <p:sldId id="348" r:id="rId45"/>
    <p:sldId id="329" r:id="rId46"/>
    <p:sldId id="349" r:id="rId47"/>
    <p:sldId id="331" r:id="rId48"/>
    <p:sldId id="350" r:id="rId49"/>
    <p:sldId id="333" r:id="rId50"/>
    <p:sldId id="35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Array of </a:t>
            </a:r>
            <a:r>
              <a:rPr lang="en-US" dirty="0" smtClean="0"/>
              <a:t>S</a:t>
            </a:r>
            <a:r>
              <a:rPr lang="en-US" dirty="0" smtClean="0"/>
              <a:t>tructure</a:t>
            </a:r>
          </a:p>
          <a:p>
            <a:r>
              <a:rPr lang="en-US" dirty="0" smtClean="0"/>
              <a:t>Pointer to Structure</a:t>
            </a:r>
          </a:p>
          <a:p>
            <a:r>
              <a:rPr lang="en-US" dirty="0" smtClean="0"/>
              <a:t>Nested Structure</a:t>
            </a:r>
          </a:p>
          <a:p>
            <a:r>
              <a:rPr lang="en-US" dirty="0" smtClean="0"/>
              <a:t>Passing Structure to Function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Partial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initialize the first few members and leave the remaining blank.</a:t>
            </a:r>
          </a:p>
          <a:p>
            <a:pPr algn="just"/>
            <a:r>
              <a:rPr lang="en-US" dirty="0" smtClean="0"/>
              <a:t>However, the uninitialized members should be only at the end of the list.</a:t>
            </a:r>
          </a:p>
          <a:p>
            <a:pPr algn="just"/>
            <a:r>
              <a:rPr lang="en-US" dirty="0" smtClean="0"/>
              <a:t>The uninitialized members are assigned default values as follows: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 for integer and floating point numbers.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‘\0’</a:t>
            </a:r>
            <a:r>
              <a:rPr lang="en-US" dirty="0" smtClean="0"/>
              <a:t> for characters and strings.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28600"/>
            <a:ext cx="7498080" cy="6477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student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char name[20];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roll;</a:t>
            </a:r>
          </a:p>
          <a:p>
            <a:pPr>
              <a:buNone/>
            </a:pPr>
            <a:r>
              <a:rPr lang="en-US" b="1" dirty="0" smtClean="0"/>
              <a:t>	char remarks;</a:t>
            </a:r>
          </a:p>
          <a:p>
            <a:pPr>
              <a:buNone/>
            </a:pPr>
            <a:r>
              <a:rPr lang="en-US" b="1" dirty="0" smtClean="0"/>
              <a:t>	float marks;</a:t>
            </a:r>
          </a:p>
          <a:p>
            <a:pPr>
              <a:buNone/>
            </a:pPr>
            <a:r>
              <a:rPr lang="en-US" b="1" dirty="0" smtClean="0"/>
              <a:t>	};</a:t>
            </a:r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 smtClean="0"/>
              <a:t>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smtClean="0"/>
              <a:t>student s1={“name", 4};</a:t>
            </a:r>
          </a:p>
          <a:p>
            <a:pPr>
              <a:buNone/>
            </a:pPr>
            <a:r>
              <a:rPr lang="en-US" b="1" dirty="0" smtClean="0"/>
              <a:t>clrscr();</a:t>
            </a:r>
          </a:p>
          <a:p>
            <a:pPr>
              <a:buNone/>
            </a:pPr>
            <a:r>
              <a:rPr lang="en-US" b="1" dirty="0" smtClean="0"/>
              <a:t>printf("Name=%s", s1.name);</a:t>
            </a:r>
          </a:p>
          <a:p>
            <a:pPr>
              <a:buNone/>
            </a:pPr>
            <a:r>
              <a:rPr lang="en-US" b="1" dirty="0" smtClean="0"/>
              <a:t>printf("\n Roll=%d", s1.roll);</a:t>
            </a:r>
          </a:p>
          <a:p>
            <a:pPr>
              <a:buNone/>
            </a:pPr>
            <a:r>
              <a:rPr lang="en-US" b="1" dirty="0" smtClean="0"/>
              <a:t>printf("\n Remarks=%c", s1.remarks);</a:t>
            </a:r>
          </a:p>
          <a:p>
            <a:pPr>
              <a:buNone/>
            </a:pPr>
            <a:r>
              <a:rPr lang="en-US" b="1" dirty="0" smtClean="0"/>
              <a:t>printf("\n Marks=%f", s1.marks);</a:t>
            </a:r>
          </a:p>
          <a:p>
            <a:pPr>
              <a:buNone/>
            </a:pPr>
            <a:r>
              <a:rPr lang="en-US" b="1" dirty="0" smtClean="0"/>
              <a:t>getch();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member of structure/ Processing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By using dot (.) operator or period operator or member operator.</a:t>
            </a:r>
          </a:p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err="1" smtClean="0">
                <a:solidFill>
                  <a:srgbClr val="FF0000"/>
                </a:solidFill>
              </a:rPr>
              <a:t>structure_variable.member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Here, </a:t>
            </a:r>
            <a:r>
              <a:rPr lang="en-US" i="1" dirty="0" err="1" smtClean="0"/>
              <a:t>structure_variable</a:t>
            </a:r>
            <a:r>
              <a:rPr lang="en-US" i="1" dirty="0" smtClean="0"/>
              <a:t> </a:t>
            </a:r>
            <a:r>
              <a:rPr lang="en-US" dirty="0" smtClean="0"/>
              <a:t>refers to the name of a </a:t>
            </a:r>
            <a:r>
              <a:rPr lang="en-US" i="1" dirty="0" smtClean="0"/>
              <a:t>struct</a:t>
            </a:r>
            <a:r>
              <a:rPr lang="en-US" dirty="0" smtClean="0"/>
              <a:t> type variable and </a:t>
            </a:r>
            <a:r>
              <a:rPr lang="en-US" i="1" dirty="0" smtClean="0"/>
              <a:t>member </a:t>
            </a:r>
            <a:r>
              <a:rPr lang="en-US" dirty="0" smtClean="0"/>
              <a:t>refers to the name of a member within the structure.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Create a structure named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student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that has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roll and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</a:rPr>
              <a:t>mark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as members. Assume appropriate types and size of member. Write a program using structure to read and display the data entered by the user.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err="1" smtClean="0"/>
              <a:t>struct</a:t>
            </a:r>
            <a:r>
              <a:rPr lang="en-US" sz="1600" b="1" dirty="0" smtClean="0"/>
              <a:t> student</a:t>
            </a:r>
          </a:p>
          <a:p>
            <a:pPr>
              <a:buNone/>
            </a:pPr>
            <a:r>
              <a:rPr lang="en-US" sz="1600" b="1" dirty="0" smtClean="0"/>
              <a:t>		{</a:t>
            </a:r>
          </a:p>
          <a:p>
            <a:pPr>
              <a:buNone/>
            </a:pPr>
            <a:r>
              <a:rPr lang="en-US" sz="1600" b="1" dirty="0" smtClean="0"/>
              <a:t>		char name[20];</a:t>
            </a:r>
          </a:p>
          <a:p>
            <a:pPr>
              <a:buNone/>
            </a:pPr>
            <a:r>
              <a:rPr lang="en-US" sz="1600" b="1" dirty="0" smtClean="0"/>
              <a:t>	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roll;</a:t>
            </a:r>
          </a:p>
          <a:p>
            <a:pPr>
              <a:buNone/>
            </a:pPr>
            <a:r>
              <a:rPr lang="en-US" sz="1600" b="1" dirty="0" smtClean="0"/>
              <a:t>		float mark;</a:t>
            </a:r>
          </a:p>
          <a:p>
            <a:pPr>
              <a:buNone/>
            </a:pPr>
            <a:r>
              <a:rPr lang="en-US" sz="1600" b="1" dirty="0" smtClean="0"/>
              <a:t>		};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void main()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err="1" smtClean="0"/>
              <a:t>struct</a:t>
            </a:r>
            <a:r>
              <a:rPr lang="en-US" sz="1600" b="1" dirty="0" smtClean="0"/>
              <a:t> student s;</a:t>
            </a:r>
          </a:p>
          <a:p>
            <a:pPr>
              <a:buNone/>
            </a:pPr>
            <a:r>
              <a:rPr lang="en-US" sz="1600" b="1" dirty="0" smtClean="0"/>
              <a:t>clrscr();</a:t>
            </a:r>
          </a:p>
          <a:p>
            <a:pPr>
              <a:buNone/>
            </a:pPr>
            <a:r>
              <a:rPr lang="en-US" sz="1600" b="1" dirty="0" smtClean="0"/>
              <a:t>printf("Enter name:\t");</a:t>
            </a:r>
          </a:p>
          <a:p>
            <a:pPr>
              <a:buNone/>
            </a:pPr>
            <a:r>
              <a:rPr lang="en-US" sz="1600" b="1" dirty="0" smtClean="0"/>
              <a:t>gets(s.name);</a:t>
            </a:r>
          </a:p>
          <a:p>
            <a:pPr>
              <a:buNone/>
            </a:pPr>
            <a:r>
              <a:rPr lang="en-US" sz="1600" b="1" dirty="0" smtClean="0"/>
              <a:t>printf("\n Enter roll:\t");</a:t>
            </a:r>
          </a:p>
          <a:p>
            <a:pPr>
              <a:buNone/>
            </a:pPr>
            <a:r>
              <a:rPr lang="en-US" sz="1600" b="1" dirty="0" smtClean="0"/>
              <a:t>scanf("%d", &amp;</a:t>
            </a:r>
            <a:r>
              <a:rPr lang="en-US" sz="1600" b="1" dirty="0" err="1" smtClean="0"/>
              <a:t>s.roll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printf("\n Enter marks:\t");</a:t>
            </a:r>
          </a:p>
          <a:p>
            <a:pPr>
              <a:buNone/>
            </a:pPr>
            <a:r>
              <a:rPr lang="en-US" sz="1600" b="1" dirty="0" smtClean="0"/>
              <a:t>scanf("%f", &amp;</a:t>
            </a:r>
            <a:r>
              <a:rPr lang="en-US" sz="1600" b="1" dirty="0" err="1" smtClean="0"/>
              <a:t>s.mark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err="1" smtClean="0"/>
              <a:t>printf</a:t>
            </a:r>
            <a:r>
              <a:rPr lang="en-US" sz="1600" b="1" dirty="0" smtClean="0"/>
              <a:t>("\n Name \t Roll \t </a:t>
            </a:r>
            <a:r>
              <a:rPr lang="en-US" sz="1600" b="1" dirty="0" smtClean="0"/>
              <a:t>Mark\n</a:t>
            </a:r>
            <a:r>
              <a:rPr lang="en-US" sz="1600" b="1" dirty="0" smtClean="0"/>
              <a:t>");</a:t>
            </a:r>
          </a:p>
          <a:p>
            <a:pPr>
              <a:buNone/>
            </a:pPr>
            <a:r>
              <a:rPr lang="en-US" sz="1600" b="1" dirty="0" smtClean="0"/>
              <a:t>printf("\n...................................\n");</a:t>
            </a:r>
          </a:p>
          <a:p>
            <a:pPr>
              <a:buNone/>
            </a:pPr>
            <a:r>
              <a:rPr lang="en-US" sz="1600" b="1" dirty="0" smtClean="0"/>
              <a:t>printf("\</a:t>
            </a:r>
            <a:r>
              <a:rPr lang="en-US" sz="1600" b="1" dirty="0" err="1" smtClean="0"/>
              <a:t>n%s</a:t>
            </a:r>
            <a:r>
              <a:rPr lang="en-US" sz="1600" b="1" dirty="0" smtClean="0"/>
              <a:t>\</a:t>
            </a:r>
            <a:r>
              <a:rPr lang="en-US" sz="1600" b="1" dirty="0" err="1" smtClean="0"/>
              <a:t>t%d</a:t>
            </a:r>
            <a:r>
              <a:rPr lang="en-US" sz="1600" b="1" dirty="0" smtClean="0"/>
              <a:t>\</a:t>
            </a:r>
            <a:r>
              <a:rPr lang="en-US" sz="1600" b="1" dirty="0" err="1" smtClean="0"/>
              <a:t>t%f</a:t>
            </a:r>
            <a:r>
              <a:rPr lang="en-US" sz="1600" b="1" dirty="0" smtClean="0"/>
              <a:t>", s.name, </a:t>
            </a:r>
            <a:r>
              <a:rPr lang="en-US" sz="1600" b="1" dirty="0" err="1" smtClean="0"/>
              <a:t>s.roll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s.mark</a:t>
            </a:r>
            <a:r>
              <a:rPr lang="en-US" sz="1600" b="1" dirty="0" smtClean="0"/>
              <a:t>);</a:t>
            </a:r>
          </a:p>
          <a:p>
            <a:pPr>
              <a:buNone/>
            </a:pPr>
            <a:r>
              <a:rPr lang="en-US" sz="1600" b="1" dirty="0" smtClean="0"/>
              <a:t>getch();</a:t>
            </a:r>
          </a:p>
          <a:p>
            <a:pPr>
              <a:buNone/>
            </a:pPr>
            <a:r>
              <a:rPr lang="en-US" sz="1600" b="1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Two variables of the same structure type can be copied in the same way as ordinary variables.</a:t>
            </a:r>
          </a:p>
          <a:p>
            <a:pPr algn="just"/>
            <a:r>
              <a:rPr lang="en-US" dirty="0" smtClean="0"/>
              <a:t>If </a:t>
            </a:r>
            <a:r>
              <a:rPr lang="en-US" i="1" dirty="0" smtClean="0"/>
              <a:t>student1 </a:t>
            </a:r>
            <a:r>
              <a:rPr lang="en-US" dirty="0" smtClean="0"/>
              <a:t>and </a:t>
            </a:r>
            <a:r>
              <a:rPr lang="en-US" i="1" dirty="0" smtClean="0"/>
              <a:t>student2</a:t>
            </a:r>
            <a:r>
              <a:rPr lang="en-US" dirty="0" smtClean="0"/>
              <a:t> belong to the same structure, then the following statements are valid: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i="1" dirty="0" smtClean="0">
                <a:solidFill>
                  <a:srgbClr val="FF0000"/>
                </a:solidFill>
              </a:rPr>
              <a:t>student1=student2;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student2=student1;</a:t>
            </a:r>
          </a:p>
          <a:p>
            <a:pPr algn="just"/>
            <a:r>
              <a:rPr lang="en-US" dirty="0" smtClean="0"/>
              <a:t>However, the statements such as:</a:t>
            </a:r>
          </a:p>
          <a:p>
            <a:pPr algn="just">
              <a:buNone/>
            </a:pPr>
            <a:r>
              <a:rPr lang="en-US" dirty="0" smtClean="0"/>
              <a:t>			</a:t>
            </a:r>
            <a:r>
              <a:rPr lang="en-US" i="1" dirty="0" smtClean="0">
                <a:solidFill>
                  <a:srgbClr val="FF0000"/>
                </a:solidFill>
              </a:rPr>
              <a:t> student1==student2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student1!=student2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are not permitted.</a:t>
            </a:r>
          </a:p>
          <a:p>
            <a:pPr algn="just"/>
            <a:r>
              <a:rPr lang="en-US" dirty="0" smtClean="0"/>
              <a:t>If we need to compare the structure variables, we may do so by comparing members individually.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Copying and Comparing Structure Variables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934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struct student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char name[20];</a:t>
            </a:r>
          </a:p>
          <a:p>
            <a:pPr>
              <a:buNone/>
            </a:pPr>
            <a:r>
              <a:rPr lang="en-US" b="1" dirty="0" smtClean="0"/>
              <a:t>	int roll;</a:t>
            </a:r>
          </a:p>
          <a:p>
            <a:pPr>
              <a:buNone/>
            </a:pPr>
            <a:r>
              <a:rPr lang="en-US" b="1" dirty="0" smtClean="0"/>
              <a:t>	};</a:t>
            </a:r>
          </a:p>
          <a:p>
            <a:pPr>
              <a:buNone/>
            </a:pPr>
            <a:r>
              <a:rPr lang="en-US" b="1" dirty="0" smtClean="0"/>
              <a:t>void main()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nl-NL" b="1" dirty="0" smtClean="0"/>
              <a:t>struct student student1={“ABC", 4, };</a:t>
            </a:r>
          </a:p>
          <a:p>
            <a:pPr>
              <a:buNone/>
            </a:pPr>
            <a:r>
              <a:rPr lang="en-US" b="1" dirty="0" smtClean="0"/>
              <a:t>struct student student2;</a:t>
            </a:r>
          </a:p>
          <a:p>
            <a:pPr>
              <a:buNone/>
            </a:pPr>
            <a:r>
              <a:rPr lang="en-US" b="1" dirty="0" smtClean="0"/>
              <a:t>clrscr();</a:t>
            </a:r>
          </a:p>
          <a:p>
            <a:pPr>
              <a:buNone/>
            </a:pPr>
            <a:r>
              <a:rPr lang="en-US" b="1" dirty="0" smtClean="0"/>
              <a:t>student2=student1;</a:t>
            </a:r>
          </a:p>
          <a:p>
            <a:pPr>
              <a:buNone/>
            </a:pPr>
            <a:r>
              <a:rPr lang="en-US" b="1" dirty="0" smtClean="0"/>
              <a:t>printf("\nStudent2.name=%s", student2.name);</a:t>
            </a:r>
          </a:p>
          <a:p>
            <a:pPr>
              <a:buNone/>
            </a:pPr>
            <a:r>
              <a:rPr lang="en-US" b="1" dirty="0" smtClean="0"/>
              <a:t>printf("\nStudent2.roll=%d", student2.roll);</a:t>
            </a:r>
          </a:p>
          <a:p>
            <a:pPr>
              <a:buNone/>
            </a:pPr>
            <a:r>
              <a:rPr lang="en-US" b="1" dirty="0" smtClean="0"/>
              <a:t>if(</a:t>
            </a:r>
            <a:r>
              <a:rPr lang="en-US" b="1" dirty="0" err="1" smtClean="0"/>
              <a:t>strcmp</a:t>
            </a:r>
            <a:r>
              <a:rPr lang="en-US" b="1" dirty="0" smtClean="0"/>
              <a:t>(student1.name,student2.name)==0 &amp;&amp; (student1.roll==student2.roll))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printf("\n\n student1 and student2 are same.");</a:t>
            </a:r>
          </a:p>
          <a:p>
            <a:pPr>
              <a:buNone/>
            </a:pPr>
            <a:r>
              <a:rPr lang="en-US" b="1" dirty="0" smtClean="0"/>
              <a:t>	}</a:t>
            </a:r>
          </a:p>
          <a:p>
            <a:pPr>
              <a:buNone/>
            </a:pPr>
            <a:r>
              <a:rPr lang="en-US" b="1" dirty="0" smtClean="0"/>
              <a:t>getch();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4572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Here,  structure has been declared global i.e. outside of main() function. Now, any function can access it and create a structure variable.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structure elements are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elements of a structure are always stored in contiguous memory locations.</a:t>
            </a:r>
          </a:p>
          <a:p>
            <a:pPr algn="just"/>
            <a:r>
              <a:rPr lang="en-US" dirty="0" smtClean="0"/>
              <a:t>A structure variable reserves number of bytes equal to sum of bytes needed to each of its members.</a:t>
            </a:r>
          </a:p>
          <a:p>
            <a:pPr algn="just"/>
            <a:r>
              <a:rPr lang="en-US" dirty="0" smtClean="0"/>
              <a:t>Computer stores structures using the concept of </a:t>
            </a:r>
            <a:r>
              <a:rPr lang="en-US" dirty="0" smtClean="0">
                <a:solidFill>
                  <a:srgbClr val="FF0000"/>
                </a:solidFill>
              </a:rPr>
              <a:t>“word boundary”</a:t>
            </a:r>
            <a:r>
              <a:rPr lang="en-US" dirty="0" smtClean="0"/>
              <a:t>. In a computer with two bytes word boundary, the structure variables are stored left aligned and consecutively one after the other (with at most one byte unoccupied in between them called </a:t>
            </a:r>
            <a:r>
              <a:rPr lang="en-US" dirty="0" smtClean="0">
                <a:solidFill>
                  <a:srgbClr val="FF0000"/>
                </a:solidFill>
              </a:rPr>
              <a:t>slack byte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structure elements are stored?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we declare structure variables, each one of them may contain slack bytes and the values stored in such slack bytes are undefined.</a:t>
            </a:r>
          </a:p>
          <a:p>
            <a:pPr algn="just"/>
            <a:r>
              <a:rPr lang="en-US" dirty="0" smtClean="0"/>
              <a:t>Due to this, even if the members of two variables are equal, their structures do not necessarily compare.</a:t>
            </a:r>
          </a:p>
          <a:p>
            <a:pPr algn="just"/>
            <a:r>
              <a:rPr lang="en-US" dirty="0" smtClean="0"/>
              <a:t>That’s why C does not permit comparison of structures.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Let us consider we have a structure as: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struct student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{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char name[20];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int roll;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char remarks;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float marks;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};</a:t>
            </a:r>
          </a:p>
          <a:p>
            <a:pPr algn="just"/>
            <a:r>
              <a:rPr lang="en-US" dirty="0" smtClean="0"/>
              <a:t>If we want to keep record of 100 students, we have to make 100 structure variables like st1, st2, …,st100.</a:t>
            </a:r>
          </a:p>
          <a:p>
            <a:pPr algn="just"/>
            <a:r>
              <a:rPr lang="en-US" dirty="0" smtClean="0"/>
              <a:t>In this situation we can use array of structure to store the records of 100 students which is easier and efficient to handle (because loops can be used).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Problem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How to group together a collection of data items of different types that are logically related to a particular entity??? (</a:t>
            </a:r>
            <a:r>
              <a:rPr lang="en-US" b="1" strike="sngStrike" dirty="0" smtClean="0">
                <a:solidFill>
                  <a:srgbClr val="FF0000"/>
                </a:solidFill>
              </a:rPr>
              <a:t>Array</a:t>
            </a:r>
            <a:r>
              <a:rPr lang="en-US" dirty="0" smtClean="0"/>
              <a:t>)</a:t>
            </a:r>
          </a:p>
          <a:p>
            <a:pPr lvl="1" algn="just">
              <a:buNone/>
            </a:pPr>
            <a:r>
              <a:rPr lang="en-US" i="1" dirty="0" smtClean="0"/>
              <a:t>Solution:	</a:t>
            </a:r>
            <a:r>
              <a:rPr lang="en-US" sz="3600" b="1" i="1" dirty="0" smtClean="0">
                <a:solidFill>
                  <a:srgbClr val="FF0000"/>
                </a:solidFill>
              </a:rPr>
              <a:t>Structure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structure…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ways to declare an array of structure: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struct student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char name[20];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int roll;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char remarks;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float marks;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}</a:t>
            </a:r>
            <a:r>
              <a:rPr lang="en-US" i="1" dirty="0" err="1" smtClean="0">
                <a:solidFill>
                  <a:srgbClr val="FF0000"/>
                </a:solidFill>
              </a:rPr>
              <a:t>st</a:t>
            </a:r>
            <a:r>
              <a:rPr lang="en-US" i="1" dirty="0" smtClean="0">
                <a:solidFill>
                  <a:srgbClr val="FF0000"/>
                </a:solidFill>
              </a:rPr>
              <a:t>[100];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r>
              <a:rPr lang="en-US" i="1" dirty="0" smtClean="0">
                <a:solidFill>
                  <a:srgbClr val="FF0000"/>
                </a:solidFill>
              </a:rPr>
              <a:t>struct student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char name[20];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int roll;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char remarks;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float marks;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};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 struct student </a:t>
            </a:r>
            <a:r>
              <a:rPr lang="en-US" i="1" dirty="0" err="1" smtClean="0">
                <a:solidFill>
                  <a:srgbClr val="FF0000"/>
                </a:solidFill>
              </a:rPr>
              <a:t>st</a:t>
            </a:r>
            <a:r>
              <a:rPr lang="en-US" i="1" dirty="0" smtClean="0">
                <a:solidFill>
                  <a:srgbClr val="FF0000"/>
                </a:solidFill>
              </a:rPr>
              <a:t>[100];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2286000"/>
            <a:ext cx="0" cy="365760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</a:t>
            </a:r>
            <a:r>
              <a:rPr lang="en-US" dirty="0" err="1" smtClean="0"/>
              <a:t>roll_no</a:t>
            </a:r>
            <a:r>
              <a:rPr lang="en-US" dirty="0" smtClean="0"/>
              <a:t>, </a:t>
            </a: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en-US" dirty="0" err="1" smtClean="0"/>
              <a:t>lname</a:t>
            </a:r>
            <a:r>
              <a:rPr lang="en-US" dirty="0" smtClean="0"/>
              <a:t> of 5 students and prints the same records in ascending order on the basis of </a:t>
            </a:r>
            <a:r>
              <a:rPr lang="en-US" dirty="0" err="1" smtClean="0"/>
              <a:t>roll_no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324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	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("\n Enter roll number:");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scanf</a:t>
            </a:r>
            <a:r>
              <a:rPr lang="en-US" dirty="0" smtClean="0"/>
              <a:t>("%d", &amp;s[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roll_no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("\n Enter first name:");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scanf</a:t>
            </a:r>
            <a:r>
              <a:rPr lang="en-US" dirty="0" smtClean="0"/>
              <a:t>("%s", &amp;s[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f_name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("\n Enter Last name:");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scanf</a:t>
            </a:r>
            <a:r>
              <a:rPr lang="en-US" dirty="0" smtClean="0"/>
              <a:t>("%s", &amp;s[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l_name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   	{</a:t>
            </a:r>
          </a:p>
          <a:p>
            <a:pPr>
              <a:buNone/>
            </a:pPr>
            <a:r>
              <a:rPr lang="en-US" dirty="0" smtClean="0"/>
              <a:t>      	for(j=i+1; j&lt;5; j++)</a:t>
            </a:r>
          </a:p>
          <a:p>
            <a:pPr>
              <a:buNone/>
            </a:pPr>
            <a:r>
              <a:rPr lang="en-US" dirty="0" smtClean="0"/>
              <a:t>         	{</a:t>
            </a:r>
          </a:p>
          <a:p>
            <a:pPr>
              <a:buNone/>
            </a:pPr>
            <a:r>
              <a:rPr lang="en-US" dirty="0" smtClean="0"/>
              <a:t>            		if(s[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roll_no</a:t>
            </a:r>
            <a:r>
              <a:rPr lang="en-US" dirty="0" smtClean="0"/>
              <a:t>&lt;s[j].</a:t>
            </a:r>
            <a:r>
              <a:rPr lang="en-US" dirty="0" err="1" smtClean="0"/>
              <a:t>roll_no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  	{</a:t>
            </a:r>
          </a:p>
          <a:p>
            <a:pPr>
              <a:buNone/>
            </a:pPr>
            <a:r>
              <a:rPr lang="en-US" dirty="0" smtClean="0"/>
              <a:t>			     temp = 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roll_no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                      s[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roll_no</a:t>
            </a:r>
            <a:r>
              <a:rPr lang="en-US" dirty="0" smtClean="0"/>
              <a:t>=s[j].</a:t>
            </a:r>
            <a:r>
              <a:rPr lang="en-US" dirty="0" err="1" smtClean="0"/>
              <a:t>roll_no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                      s[j].</a:t>
            </a:r>
            <a:r>
              <a:rPr lang="en-US" dirty="0" err="1" smtClean="0"/>
              <a:t>roll_no</a:t>
            </a:r>
            <a:r>
              <a:rPr lang="en-US" dirty="0" smtClean="0"/>
              <a:t>=temp;</a:t>
            </a:r>
          </a:p>
          <a:p>
            <a:pPr>
              <a:buNone/>
            </a:pPr>
            <a:r>
              <a:rPr lang="en-US" dirty="0" smtClean="0"/>
              <a:t>                             }</a:t>
            </a:r>
          </a:p>
          <a:p>
            <a:pPr>
              <a:buNone/>
            </a:pPr>
            <a:r>
              <a:rPr lang="en-US" dirty="0" smtClean="0"/>
              <a:t>               }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Define a structure of employee having data members name, address, age and salary. Take the data for n employees in an array and find the average salary.</a:t>
            </a:r>
          </a:p>
          <a:p>
            <a:pPr algn="just"/>
            <a:r>
              <a:rPr lang="en-US" dirty="0" smtClean="0"/>
              <a:t>Write a program to read the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address</a:t>
            </a:r>
            <a:r>
              <a:rPr lang="en-US" dirty="0" smtClean="0"/>
              <a:t>, and </a:t>
            </a:r>
            <a:r>
              <a:rPr lang="en-US" i="1" dirty="0" smtClean="0"/>
              <a:t>salary</a:t>
            </a:r>
            <a:r>
              <a:rPr lang="en-US" dirty="0" smtClean="0"/>
              <a:t> of 5 employees using array of structure. Display information of each employee in </a:t>
            </a:r>
            <a:r>
              <a:rPr lang="en-US" dirty="0" smtClean="0"/>
              <a:t>alphabetical </a:t>
            </a:r>
            <a:r>
              <a:rPr lang="en-US" dirty="0" smtClean="0"/>
              <a:t>order of their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within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We can use single or multi dimensional arrays of type </a:t>
            </a:r>
            <a:r>
              <a:rPr lang="en-US" i="1" dirty="0" smtClean="0"/>
              <a:t>int </a:t>
            </a:r>
            <a:r>
              <a:rPr lang="en-US" dirty="0" smtClean="0"/>
              <a:t>or </a:t>
            </a:r>
            <a:r>
              <a:rPr lang="en-US" i="1" dirty="0" smtClean="0"/>
              <a:t>float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E.g.		</a:t>
            </a:r>
            <a:r>
              <a:rPr lang="en-US" i="1" dirty="0" smtClean="0">
                <a:solidFill>
                  <a:srgbClr val="FF0000"/>
                </a:solidFill>
              </a:rPr>
              <a:t>struct student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char name[20];</a:t>
            </a:r>
            <a:endParaRPr lang="en-US" i="1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roll;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float marks[6];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};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struct student s[100];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within structure…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Here, the member </a:t>
            </a:r>
            <a:r>
              <a:rPr lang="en-US" i="1" dirty="0" smtClean="0"/>
              <a:t>marks</a:t>
            </a:r>
            <a:r>
              <a:rPr lang="en-US" dirty="0" smtClean="0"/>
              <a:t> contains six elements, </a:t>
            </a:r>
            <a:r>
              <a:rPr lang="en-US" i="1" dirty="0" smtClean="0"/>
              <a:t>marks[0]</a:t>
            </a:r>
            <a:r>
              <a:rPr lang="en-US" dirty="0" smtClean="0"/>
              <a:t>, </a:t>
            </a:r>
            <a:r>
              <a:rPr lang="en-US" i="1" dirty="0" smtClean="0"/>
              <a:t>marks[1]</a:t>
            </a:r>
            <a:r>
              <a:rPr lang="en-US" dirty="0" smtClean="0"/>
              <a:t>, …, </a:t>
            </a:r>
            <a:r>
              <a:rPr lang="en-US" i="1" dirty="0" smtClean="0"/>
              <a:t>marks[5]</a:t>
            </a:r>
            <a:r>
              <a:rPr lang="en-US" dirty="0" smtClean="0"/>
              <a:t> indicating marks obtained in six different subjects.</a:t>
            </a:r>
          </a:p>
          <a:p>
            <a:pPr algn="just"/>
            <a:r>
              <a:rPr lang="en-US" dirty="0" smtClean="0"/>
              <a:t>These elements can be accessed using appropriate subscripts.</a:t>
            </a:r>
          </a:p>
          <a:p>
            <a:pPr algn="just"/>
            <a:r>
              <a:rPr lang="en-US" dirty="0" smtClean="0"/>
              <a:t>For example, </a:t>
            </a:r>
            <a:r>
              <a:rPr lang="en-US" i="1" dirty="0" smtClean="0">
                <a:solidFill>
                  <a:srgbClr val="FF0000"/>
                </a:solidFill>
              </a:rPr>
              <a:t>s[25].marks[3]</a:t>
            </a:r>
            <a:r>
              <a:rPr lang="en-US" dirty="0" smtClean="0"/>
              <a:t> refers to the marks obtained in the fourth subject by the 26</a:t>
            </a:r>
            <a:r>
              <a:rPr lang="en-US" baseline="30000" dirty="0" smtClean="0"/>
              <a:t>th</a:t>
            </a:r>
            <a:r>
              <a:rPr lang="en-US" dirty="0" smtClean="0"/>
              <a:t> student.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for(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n;i</a:t>
            </a:r>
            <a:r>
              <a:rPr lang="en-US" b="1" dirty="0" smtClean="0"/>
              <a:t>++)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("\n Enter information about student%d",i+1);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("\n Name:\t");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scanf</a:t>
            </a:r>
            <a:r>
              <a:rPr lang="en-US" b="1" dirty="0" smtClean="0"/>
              <a:t>(" %s",  s[i].name);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("\n Class:\t");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scanf</a:t>
            </a:r>
            <a:r>
              <a:rPr lang="en-US" b="1" dirty="0" smtClean="0"/>
              <a:t>("%d", &amp;s[i]._class);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("\n Section:");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scanf</a:t>
            </a:r>
            <a:r>
              <a:rPr lang="en-US" b="1" dirty="0" smtClean="0"/>
              <a:t>(" %c", &amp;s[i].section);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printf</a:t>
            </a:r>
            <a:r>
              <a:rPr lang="en-US" b="1" dirty="0" smtClean="0"/>
              <a:t>("\n Input marks of 6 subjects:\t");</a:t>
            </a:r>
          </a:p>
          <a:p>
            <a:pPr>
              <a:buNone/>
            </a:pPr>
            <a:r>
              <a:rPr lang="en-US" b="1" dirty="0" smtClean="0"/>
              <a:t>		for(j=0;j&lt;6;j++)</a:t>
            </a:r>
          </a:p>
          <a:p>
            <a:pPr>
              <a:buNone/>
            </a:pPr>
            <a:r>
              <a:rPr lang="en-US" b="1" dirty="0" smtClean="0"/>
              <a:t>		{</a:t>
            </a:r>
          </a:p>
          <a:p>
            <a:pPr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scanf</a:t>
            </a:r>
            <a:r>
              <a:rPr lang="en-US" b="1" dirty="0" smtClean="0"/>
              <a:t>("%f", &amp;temp);</a:t>
            </a:r>
          </a:p>
          <a:p>
            <a:pPr>
              <a:buNone/>
            </a:pPr>
            <a:r>
              <a:rPr lang="en-US" b="1" dirty="0" smtClean="0"/>
              <a:t>			s[</a:t>
            </a:r>
            <a:r>
              <a:rPr lang="en-US" b="1" dirty="0" err="1" smtClean="0"/>
              <a:t>i</a:t>
            </a:r>
            <a:r>
              <a:rPr lang="en-US" b="1" dirty="0" smtClean="0"/>
              <a:t>].marks[j]=temp;</a:t>
            </a:r>
          </a:p>
          <a:p>
            <a:pPr>
              <a:buNone/>
            </a:pPr>
            <a:r>
              <a:rPr lang="en-US" b="1" dirty="0" smtClean="0"/>
              <a:t>		}</a:t>
            </a:r>
          </a:p>
          <a:p>
            <a:pPr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71800" y="0"/>
            <a:ext cx="441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Reading Values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Structure within another Structure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(</a:t>
            </a:r>
            <a:r>
              <a:rPr lang="en-US" sz="3600" b="1" dirty="0" smtClean="0"/>
              <a:t>Nested Structure)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76488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Let us consider a structure </a:t>
            </a:r>
            <a:r>
              <a:rPr lang="en-US" i="1" dirty="0" err="1" smtClean="0"/>
              <a:t>personal_record</a:t>
            </a:r>
            <a:r>
              <a:rPr lang="en-US" i="1" dirty="0" smtClean="0"/>
              <a:t> </a:t>
            </a:r>
            <a:r>
              <a:rPr lang="en-US" dirty="0" smtClean="0"/>
              <a:t>to store the information of a person as:		</a:t>
            </a:r>
            <a:endParaRPr lang="en-US" dirty="0" smtClean="0"/>
          </a:p>
          <a:p>
            <a:pPr algn="just"/>
            <a:r>
              <a:rPr lang="en-US" i="1" dirty="0" err="1" smtClean="0">
                <a:solidFill>
                  <a:srgbClr val="FF0000"/>
                </a:solidFill>
              </a:rPr>
              <a:t>struct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personal_record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char name[20];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int </a:t>
            </a:r>
            <a:r>
              <a:rPr lang="en-US" i="1" dirty="0" err="1" smtClean="0">
                <a:solidFill>
                  <a:srgbClr val="FF0000"/>
                </a:solidFill>
              </a:rPr>
              <a:t>day_of_birth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int </a:t>
            </a:r>
            <a:r>
              <a:rPr lang="en-US" i="1" dirty="0" err="1" smtClean="0">
                <a:solidFill>
                  <a:srgbClr val="FF0000"/>
                </a:solidFill>
              </a:rPr>
              <a:t>month_of_birth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int </a:t>
            </a:r>
            <a:r>
              <a:rPr lang="en-US" i="1" dirty="0" err="1" smtClean="0">
                <a:solidFill>
                  <a:srgbClr val="FF0000"/>
                </a:solidFill>
              </a:rPr>
              <a:t>year_of_birth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float salary;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}person;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Structure within another Structure 		(Nested Structure)…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76488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In the structure above, we can group all the items related to birthday together and declare them under a substructure as: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struct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Date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day_of_birth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month_of_birth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US" i="1" dirty="0" err="1" smtClean="0">
                <a:solidFill>
                  <a:srgbClr val="FF0000"/>
                </a:solidFill>
              </a:rPr>
              <a:t>int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year_of_birth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</a:t>
            </a:r>
            <a:r>
              <a:rPr lang="en-US" i="1" dirty="0" smtClean="0">
                <a:solidFill>
                  <a:srgbClr val="FF0000"/>
                </a:solidFill>
              </a:rPr>
              <a:t>};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struct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personal_record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char name[20];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</a:t>
            </a:r>
            <a:r>
              <a:rPr lang="en-US" i="1" dirty="0" err="1" smtClean="0">
                <a:solidFill>
                  <a:srgbClr val="FF0000"/>
                </a:solidFill>
              </a:rPr>
              <a:t>struct</a:t>
            </a:r>
            <a:r>
              <a:rPr lang="en-US" i="1" dirty="0" smtClean="0">
                <a:solidFill>
                  <a:srgbClr val="FF0000"/>
                </a:solidFill>
              </a:rPr>
              <a:t> Date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birthday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float salary;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}person;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structure is a collection of variables of different data types under a single name.</a:t>
            </a:r>
          </a:p>
          <a:p>
            <a:pPr algn="just"/>
            <a:r>
              <a:rPr lang="en-US" dirty="0" smtClean="0"/>
              <a:t>The variables are called </a:t>
            </a:r>
            <a:r>
              <a:rPr lang="en-US" dirty="0" smtClean="0">
                <a:solidFill>
                  <a:srgbClr val="FF0000"/>
                </a:solidFill>
              </a:rPr>
              <a:t>members</a:t>
            </a:r>
            <a:r>
              <a:rPr lang="en-US" dirty="0" smtClean="0"/>
              <a:t> of the structure.</a:t>
            </a:r>
          </a:p>
          <a:p>
            <a:pPr algn="just"/>
            <a:r>
              <a:rPr lang="en-US" dirty="0" smtClean="0"/>
              <a:t>The structure is also called a user-defined data type.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Structure within another Structure 		(Nested Structure)…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52688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Here, the structure </a:t>
            </a:r>
            <a:r>
              <a:rPr lang="en-US" i="1" dirty="0" err="1" smtClean="0"/>
              <a:t>personal_record</a:t>
            </a:r>
            <a:r>
              <a:rPr lang="en-US" i="1" dirty="0" smtClean="0"/>
              <a:t> </a:t>
            </a:r>
            <a:r>
              <a:rPr lang="en-US" dirty="0" smtClean="0"/>
              <a:t>contains a member named </a:t>
            </a:r>
            <a:r>
              <a:rPr lang="en-US" i="1" dirty="0" smtClean="0"/>
              <a:t>birthday</a:t>
            </a:r>
            <a:r>
              <a:rPr lang="en-US" dirty="0" smtClean="0"/>
              <a:t> which itself is a structure with 3 members.  This is called structure within structure.</a:t>
            </a:r>
            <a:endParaRPr lang="en-US" i="1" dirty="0" smtClean="0"/>
          </a:p>
          <a:p>
            <a:pPr algn="just"/>
            <a:r>
              <a:rPr lang="en-US" dirty="0" smtClean="0"/>
              <a:t>The members contained within the inner structure can be accessed as: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i="1" dirty="0" err="1" smtClean="0">
                <a:solidFill>
                  <a:srgbClr val="FF0000"/>
                </a:solidFill>
              </a:rPr>
              <a:t>person.birthday.day_of_birth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</a:t>
            </a:r>
            <a:r>
              <a:rPr lang="en-US" i="1" dirty="0" err="1" smtClean="0">
                <a:solidFill>
                  <a:srgbClr val="FF0000"/>
                </a:solidFill>
              </a:rPr>
              <a:t>person.birthday.month_of_birth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</a:t>
            </a:r>
            <a:r>
              <a:rPr lang="en-US" i="1" dirty="0" err="1" smtClean="0">
                <a:solidFill>
                  <a:srgbClr val="FF0000"/>
                </a:solidFill>
              </a:rPr>
              <a:t>person.birthday</a:t>
            </a:r>
            <a:r>
              <a:rPr lang="en-US" i="1" dirty="0" smtClean="0">
                <a:solidFill>
                  <a:srgbClr val="FF0000"/>
                </a:solidFill>
              </a:rPr>
              <a:t>. </a:t>
            </a:r>
            <a:r>
              <a:rPr lang="en-US" i="1" dirty="0" err="1" smtClean="0">
                <a:solidFill>
                  <a:srgbClr val="FF0000"/>
                </a:solidFill>
              </a:rPr>
              <a:t>year_of_birth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The other members within the structure </a:t>
            </a:r>
            <a:r>
              <a:rPr lang="en-US" dirty="0" err="1" smtClean="0"/>
              <a:t>personal_record</a:t>
            </a:r>
            <a:r>
              <a:rPr lang="en-US" dirty="0" smtClean="0"/>
              <a:t> are accessed as usual: 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person.name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</a:t>
            </a:r>
            <a:r>
              <a:rPr lang="en-US" i="1" dirty="0" err="1" smtClean="0">
                <a:solidFill>
                  <a:srgbClr val="FF0000"/>
                </a:solidFill>
              </a:rPr>
              <a:t>person.salary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05088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("Enter name:\t");</a:t>
            </a:r>
          </a:p>
          <a:p>
            <a:pPr>
              <a:buNone/>
            </a:pPr>
            <a:r>
              <a:rPr lang="en-US" b="1" dirty="0" smtClean="0"/>
              <a:t>scanf("%s", person.name);</a:t>
            </a:r>
          </a:p>
          <a:p>
            <a:pPr>
              <a:buNone/>
            </a:pPr>
            <a:r>
              <a:rPr lang="en-US" b="1" dirty="0" smtClean="0"/>
              <a:t>printf("\</a:t>
            </a:r>
            <a:r>
              <a:rPr lang="en-US" b="1" dirty="0" err="1" smtClean="0"/>
              <a:t>nEnter</a:t>
            </a:r>
            <a:r>
              <a:rPr lang="en-US" b="1" dirty="0" smtClean="0"/>
              <a:t> day of birthday:\t");</a:t>
            </a:r>
          </a:p>
          <a:p>
            <a:pPr>
              <a:buNone/>
            </a:pPr>
            <a:r>
              <a:rPr lang="en-US" b="1" dirty="0" smtClean="0"/>
              <a:t>scanf("%d", &amp;</a:t>
            </a:r>
            <a:r>
              <a:rPr lang="en-US" b="1" dirty="0" err="1" smtClean="0"/>
              <a:t>person.birthday.day_of_birth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printf("\</a:t>
            </a:r>
            <a:r>
              <a:rPr lang="en-US" b="1" dirty="0" err="1" smtClean="0"/>
              <a:t>nEnter</a:t>
            </a:r>
            <a:r>
              <a:rPr lang="en-US" b="1" dirty="0" smtClean="0"/>
              <a:t> month of birthday:\t");</a:t>
            </a:r>
          </a:p>
          <a:p>
            <a:pPr>
              <a:buNone/>
            </a:pPr>
            <a:r>
              <a:rPr lang="en-US" b="1" dirty="0" smtClean="0"/>
              <a:t>scanf("%d", &amp;</a:t>
            </a:r>
            <a:r>
              <a:rPr lang="en-US" b="1" dirty="0" err="1" smtClean="0"/>
              <a:t>person.birthday.month_of_birth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printf("\</a:t>
            </a:r>
            <a:r>
              <a:rPr lang="en-US" b="1" dirty="0" err="1" smtClean="0"/>
              <a:t>nEnter</a:t>
            </a:r>
            <a:r>
              <a:rPr lang="en-US" b="1" dirty="0" smtClean="0"/>
              <a:t> year of birthday:\t");</a:t>
            </a:r>
          </a:p>
          <a:p>
            <a:pPr>
              <a:buNone/>
            </a:pPr>
            <a:r>
              <a:rPr lang="en-US" b="1" dirty="0" smtClean="0"/>
              <a:t>scanf("%d", &amp;</a:t>
            </a:r>
            <a:r>
              <a:rPr lang="en-US" b="1" dirty="0" err="1" smtClean="0"/>
              <a:t>person.birthday.year_of_birth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b="1" dirty="0" smtClean="0"/>
              <a:t>printf("\</a:t>
            </a:r>
            <a:r>
              <a:rPr lang="en-US" b="1" dirty="0" err="1" smtClean="0"/>
              <a:t>nEnter</a:t>
            </a:r>
            <a:r>
              <a:rPr lang="en-US" b="1" dirty="0" smtClean="0"/>
              <a:t> salary:\t");</a:t>
            </a:r>
          </a:p>
          <a:p>
            <a:pPr>
              <a:buNone/>
            </a:pPr>
            <a:r>
              <a:rPr lang="en-US" b="1" dirty="0" smtClean="0"/>
              <a:t>scanf("%f", &amp;</a:t>
            </a:r>
            <a:r>
              <a:rPr lang="en-US" b="1" dirty="0" err="1" smtClean="0"/>
              <a:t>person.salary</a:t>
            </a:r>
            <a:r>
              <a:rPr lang="en-US" b="1" dirty="0" smtClean="0"/>
              <a:t>);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Note:- More than one type of structures can be nested…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08392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Structure within another Structure 		(Nested Structure)…</a:t>
            </a:r>
            <a:endParaRPr 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"/>
            <a:ext cx="7498080" cy="6096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struct  date</a:t>
            </a:r>
          </a:p>
          <a:p>
            <a:pPr>
              <a:buNone/>
            </a:pPr>
            <a:r>
              <a:rPr lang="en-US" b="1" dirty="0" smtClean="0"/>
              <a:t>	   {</a:t>
            </a:r>
          </a:p>
          <a:p>
            <a:pPr>
              <a:buNone/>
            </a:pPr>
            <a:r>
              <a:rPr lang="en-US" b="1" dirty="0" smtClean="0"/>
              <a:t>	   int day;</a:t>
            </a:r>
          </a:p>
          <a:p>
            <a:pPr>
              <a:buNone/>
            </a:pPr>
            <a:r>
              <a:rPr lang="en-US" b="1" dirty="0" smtClean="0"/>
              <a:t>	   int month;</a:t>
            </a:r>
          </a:p>
          <a:p>
            <a:pPr>
              <a:buNone/>
            </a:pPr>
            <a:r>
              <a:rPr lang="en-US" b="1" dirty="0" smtClean="0"/>
              <a:t>	   int year;</a:t>
            </a:r>
          </a:p>
          <a:p>
            <a:pPr>
              <a:buNone/>
            </a:pPr>
            <a:r>
              <a:rPr lang="en-US" b="1" dirty="0" smtClean="0"/>
              <a:t>	   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struct name</a:t>
            </a:r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char </a:t>
            </a:r>
            <a:r>
              <a:rPr lang="en-US" b="1" dirty="0" err="1" smtClean="0"/>
              <a:t>first_name</a:t>
            </a:r>
            <a:r>
              <a:rPr lang="en-US" b="1" dirty="0" smtClean="0"/>
              <a:t>[10];</a:t>
            </a:r>
          </a:p>
          <a:p>
            <a:pPr>
              <a:buNone/>
            </a:pPr>
            <a:r>
              <a:rPr lang="en-US" b="1" dirty="0" smtClean="0"/>
              <a:t>	char </a:t>
            </a:r>
            <a:r>
              <a:rPr lang="en-US" b="1" dirty="0" err="1" smtClean="0"/>
              <a:t>middle_name</a:t>
            </a:r>
            <a:r>
              <a:rPr lang="en-US" b="1" dirty="0" smtClean="0"/>
              <a:t>[10];</a:t>
            </a:r>
          </a:p>
          <a:p>
            <a:pPr>
              <a:buNone/>
            </a:pPr>
            <a:r>
              <a:rPr lang="en-US" b="1" dirty="0" smtClean="0"/>
              <a:t>	char </a:t>
            </a:r>
            <a:r>
              <a:rPr lang="en-US" b="1" dirty="0" err="1" smtClean="0"/>
              <a:t>last_name</a:t>
            </a:r>
            <a:r>
              <a:rPr lang="en-US" b="1" dirty="0" smtClean="0"/>
              <a:t>[10];</a:t>
            </a:r>
          </a:p>
          <a:p>
            <a:pPr>
              <a:buNone/>
            </a:pPr>
            <a:r>
              <a:rPr lang="en-US" b="1" dirty="0" smtClean="0"/>
              <a:t>	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struct </a:t>
            </a:r>
            <a:r>
              <a:rPr lang="en-US" b="1" dirty="0" err="1" smtClean="0"/>
              <a:t>personal_record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{</a:t>
            </a:r>
          </a:p>
          <a:p>
            <a:pPr>
              <a:buNone/>
            </a:pPr>
            <a:r>
              <a:rPr lang="en-US" b="1" dirty="0" smtClean="0"/>
              <a:t>	float salary;</a:t>
            </a:r>
          </a:p>
          <a:p>
            <a:pPr>
              <a:buNone/>
            </a:pPr>
            <a:r>
              <a:rPr lang="en-US" b="1" dirty="0" smtClean="0"/>
              <a:t>	struct date </a:t>
            </a:r>
            <a:r>
              <a:rPr lang="en-US" b="1" dirty="0" err="1" smtClean="0"/>
              <a:t>birthday,deathday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struct name </a:t>
            </a:r>
            <a:r>
              <a:rPr lang="en-US" b="1" dirty="0" err="1" smtClean="0"/>
              <a:t>full_name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 smtClean="0"/>
              <a:t>	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n/>
                <a:solidFill>
                  <a:srgbClr val="002060"/>
                </a:solidFill>
              </a:rPr>
              <a:t>Create a structure named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date</a:t>
            </a:r>
            <a:r>
              <a:rPr lang="en-US" b="1" dirty="0" smtClean="0">
                <a:ln/>
                <a:solidFill>
                  <a:srgbClr val="002060"/>
                </a:solidFill>
              </a:rPr>
              <a:t> that has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day</a:t>
            </a:r>
            <a:r>
              <a:rPr lang="en-US" b="1" dirty="0" smtClean="0">
                <a:ln/>
                <a:solidFill>
                  <a:srgbClr val="002060"/>
                </a:solidFill>
              </a:rPr>
              <a:t>,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month</a:t>
            </a:r>
            <a:r>
              <a:rPr lang="en-US" b="1" dirty="0" smtClean="0">
                <a:ln/>
                <a:solidFill>
                  <a:srgbClr val="002060"/>
                </a:solidFill>
              </a:rPr>
              <a:t> and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year</a:t>
            </a:r>
            <a:r>
              <a:rPr lang="en-US" b="1" i="1" dirty="0" smtClean="0">
                <a:ln/>
                <a:solidFill>
                  <a:srgbClr val="002060"/>
                </a:solidFill>
              </a:rPr>
              <a:t> </a:t>
            </a:r>
            <a:r>
              <a:rPr lang="en-US" b="1" dirty="0" smtClean="0">
                <a:ln/>
                <a:solidFill>
                  <a:srgbClr val="002060"/>
                </a:solidFill>
              </a:rPr>
              <a:t>as its members. Include this structure as a member in another structure named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employee</a:t>
            </a:r>
            <a:r>
              <a:rPr lang="en-US" b="1" dirty="0" smtClean="0">
                <a:ln/>
                <a:solidFill>
                  <a:srgbClr val="002060"/>
                </a:solidFill>
              </a:rPr>
              <a:t> which has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name</a:t>
            </a:r>
            <a:r>
              <a:rPr lang="en-US" b="1" dirty="0" smtClean="0">
                <a:ln/>
                <a:solidFill>
                  <a:srgbClr val="002060"/>
                </a:solidFill>
              </a:rPr>
              <a:t>,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id</a:t>
            </a:r>
            <a:r>
              <a:rPr lang="en-US" b="1" i="1" dirty="0" smtClean="0">
                <a:ln/>
                <a:solidFill>
                  <a:srgbClr val="002060"/>
                </a:solidFill>
              </a:rPr>
              <a:t> </a:t>
            </a:r>
            <a:r>
              <a:rPr lang="en-US" b="1" dirty="0" smtClean="0">
                <a:ln/>
                <a:solidFill>
                  <a:srgbClr val="002060"/>
                </a:solidFill>
              </a:rPr>
              <a:t>and </a:t>
            </a:r>
            <a:r>
              <a:rPr lang="en-US" b="1" i="1" dirty="0" smtClean="0">
                <a:ln/>
                <a:solidFill>
                  <a:srgbClr val="C00000"/>
                </a:solidFill>
              </a:rPr>
              <a:t>salary</a:t>
            </a:r>
            <a:r>
              <a:rPr lang="en-US" b="1" i="1" dirty="0" smtClean="0">
                <a:ln/>
                <a:solidFill>
                  <a:srgbClr val="002060"/>
                </a:solidFill>
              </a:rPr>
              <a:t> </a:t>
            </a:r>
            <a:r>
              <a:rPr lang="en-US" b="1" dirty="0" smtClean="0">
                <a:ln/>
                <a:solidFill>
                  <a:srgbClr val="002060"/>
                </a:solidFill>
              </a:rPr>
              <a:t>as other members. Use this structure to read and display employee’s name, id, date of birthday and salary.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6966" y="304800"/>
            <a:ext cx="4011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Assignment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28888" cy="5181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A structure type pointer variable can be declared as: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b="1" i="1" dirty="0" smtClean="0">
                <a:solidFill>
                  <a:srgbClr val="FF0000"/>
                </a:solidFill>
              </a:rPr>
              <a:t>struct book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	char name[20];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	int pages;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	float price;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	};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struct book *</a:t>
            </a:r>
            <a:r>
              <a:rPr lang="en-US" b="1" i="1" dirty="0" err="1" smtClean="0">
                <a:solidFill>
                  <a:srgbClr val="FF0000"/>
                </a:solidFill>
              </a:rPr>
              <a:t>bptr</a:t>
            </a:r>
            <a:r>
              <a:rPr lang="en-US" b="1" i="1" dirty="0" smtClean="0">
                <a:solidFill>
                  <a:srgbClr val="FF0000"/>
                </a:solidFill>
              </a:rPr>
              <a:t>;</a:t>
            </a:r>
            <a:endParaRPr lang="en-US" b="1" dirty="0" smtClean="0"/>
          </a:p>
          <a:p>
            <a:pPr algn="just"/>
            <a:r>
              <a:rPr lang="en-US" dirty="0" smtClean="0"/>
              <a:t>However, this declaration for a pointer to structure does not allocate any memory for a structure but allocates only for a pointer, so that to access structure’s members through pointer </a:t>
            </a:r>
            <a:r>
              <a:rPr lang="en-US" b="1" i="1" dirty="0" err="1" smtClean="0"/>
              <a:t>bptr</a:t>
            </a:r>
            <a:r>
              <a:rPr lang="en-US" i="1" dirty="0" smtClean="0"/>
              <a:t>, </a:t>
            </a:r>
            <a:r>
              <a:rPr lang="en-US" dirty="0" smtClean="0"/>
              <a:t>we must allocate the memory using </a:t>
            </a:r>
            <a:r>
              <a:rPr lang="en-US" b="1" i="1" dirty="0" smtClean="0"/>
              <a:t>malloc()</a:t>
            </a:r>
            <a:r>
              <a:rPr lang="en-US" dirty="0" smtClean="0"/>
              <a:t> function.</a:t>
            </a:r>
          </a:p>
          <a:p>
            <a:pPr algn="just"/>
            <a:r>
              <a:rPr lang="en-US" dirty="0" smtClean="0"/>
              <a:t>Now, individual structure members are accessed as: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b="1" i="1" dirty="0" err="1" smtClean="0">
                <a:solidFill>
                  <a:srgbClr val="FF0000"/>
                </a:solidFill>
              </a:rPr>
              <a:t>bptr</a:t>
            </a:r>
            <a:r>
              <a:rPr lang="en-US" b="1" i="1" dirty="0" smtClean="0">
                <a:solidFill>
                  <a:srgbClr val="FF0000"/>
                </a:solidFill>
              </a:rPr>
              <a:t>-&gt;name	</a:t>
            </a:r>
            <a:r>
              <a:rPr lang="en-US" b="1" i="1" dirty="0" err="1" smtClean="0">
                <a:solidFill>
                  <a:srgbClr val="FF0000"/>
                </a:solidFill>
              </a:rPr>
              <a:t>bptr</a:t>
            </a:r>
            <a:r>
              <a:rPr lang="en-US" b="1" i="1" dirty="0" smtClean="0">
                <a:solidFill>
                  <a:srgbClr val="FF0000"/>
                </a:solidFill>
              </a:rPr>
              <a:t>-&gt;pages	</a:t>
            </a:r>
            <a:r>
              <a:rPr lang="en-US" b="1" i="1" dirty="0" err="1" smtClean="0">
                <a:solidFill>
                  <a:srgbClr val="FF0000"/>
                </a:solidFill>
              </a:rPr>
              <a:t>bptr</a:t>
            </a:r>
            <a:r>
              <a:rPr lang="en-US" b="1" i="1" dirty="0" smtClean="0">
                <a:solidFill>
                  <a:srgbClr val="FF0000"/>
                </a:solidFill>
              </a:rPr>
              <a:t>-&gt;price</a:t>
            </a: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		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                 (*</a:t>
            </a:r>
            <a:r>
              <a:rPr lang="en-US" b="1" i="1" dirty="0" err="1" smtClean="0">
                <a:solidFill>
                  <a:srgbClr val="FF0000"/>
                </a:solidFill>
              </a:rPr>
              <a:t>bptr</a:t>
            </a:r>
            <a:r>
              <a:rPr lang="en-US" b="1" i="1" dirty="0" smtClean="0">
                <a:solidFill>
                  <a:srgbClr val="FF0000"/>
                </a:solidFill>
              </a:rPr>
              <a:t>).name	(*</a:t>
            </a:r>
            <a:r>
              <a:rPr lang="en-US" b="1" i="1" dirty="0" err="1" smtClean="0">
                <a:solidFill>
                  <a:srgbClr val="FF0000"/>
                </a:solidFill>
              </a:rPr>
              <a:t>bptr</a:t>
            </a:r>
            <a:r>
              <a:rPr lang="en-US" b="1" i="1" dirty="0" smtClean="0">
                <a:solidFill>
                  <a:srgbClr val="FF0000"/>
                </a:solidFill>
              </a:rPr>
              <a:t>).pages	(*</a:t>
            </a:r>
            <a:r>
              <a:rPr lang="en-US" b="1" i="1" dirty="0" err="1" smtClean="0">
                <a:solidFill>
                  <a:srgbClr val="FF0000"/>
                </a:solidFill>
              </a:rPr>
              <a:t>bptr</a:t>
            </a:r>
            <a:r>
              <a:rPr lang="en-US" b="1" i="1" dirty="0" smtClean="0">
                <a:solidFill>
                  <a:srgbClr val="FF0000"/>
                </a:solidFill>
              </a:rPr>
              <a:t>).price</a:t>
            </a:r>
          </a:p>
          <a:p>
            <a:pPr algn="just"/>
            <a:r>
              <a:rPr lang="en-US" dirty="0" smtClean="0"/>
              <a:t>Here, </a:t>
            </a:r>
            <a:r>
              <a:rPr lang="en-US" b="1" dirty="0" smtClean="0"/>
              <a:t>-&gt;</a:t>
            </a:r>
            <a:r>
              <a:rPr lang="en-US" dirty="0" smtClean="0"/>
              <a:t> is called arrow operator and there must be a pointer to the structure on the left side of this operator.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72289" y="4572000"/>
            <a:ext cx="7425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OR</a:t>
            </a:r>
            <a:endParaRPr lang="en-US" sz="2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76488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smtClean="0"/>
              <a:t>book *</a:t>
            </a:r>
            <a:r>
              <a:rPr lang="en-US" b="1" dirty="0" err="1" smtClean="0"/>
              <a:t>bptr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bptr</a:t>
            </a:r>
            <a:r>
              <a:rPr lang="en-US" b="1" dirty="0" smtClean="0"/>
              <a:t>=(struct book *)malloc(</a:t>
            </a:r>
            <a:r>
              <a:rPr lang="en-US" b="1" dirty="0" err="1" smtClean="0"/>
              <a:t>sizeof</a:t>
            </a:r>
            <a:r>
              <a:rPr lang="en-US" b="1" dirty="0" smtClean="0"/>
              <a:t>(struct book));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printf("\n Enter name:\t");</a:t>
            </a:r>
          </a:p>
          <a:p>
            <a:pPr>
              <a:buNone/>
            </a:pPr>
            <a:r>
              <a:rPr lang="en-US" b="1" dirty="0" smtClean="0"/>
              <a:t>scanf("%s", </a:t>
            </a:r>
            <a:r>
              <a:rPr lang="en-US" b="1" dirty="0" err="1" smtClean="0"/>
              <a:t>bptr</a:t>
            </a:r>
            <a:r>
              <a:rPr lang="en-US" b="1" dirty="0" smtClean="0"/>
              <a:t>-&gt;name);</a:t>
            </a:r>
          </a:p>
          <a:p>
            <a:pPr>
              <a:buNone/>
            </a:pPr>
            <a:r>
              <a:rPr lang="en-US" b="1" dirty="0" smtClean="0"/>
              <a:t>printf("\n Enter no. of pages:\t");</a:t>
            </a:r>
          </a:p>
          <a:p>
            <a:pPr>
              <a:buNone/>
            </a:pPr>
            <a:r>
              <a:rPr lang="en-US" b="1" dirty="0" smtClean="0"/>
              <a:t>scanf("%d", &amp;</a:t>
            </a:r>
            <a:r>
              <a:rPr lang="en-US" b="1" dirty="0" err="1" smtClean="0"/>
              <a:t>bptr</a:t>
            </a:r>
            <a:r>
              <a:rPr lang="en-US" b="1" dirty="0" smtClean="0"/>
              <a:t>-&gt;pages);</a:t>
            </a:r>
          </a:p>
          <a:p>
            <a:pPr>
              <a:buNone/>
            </a:pPr>
            <a:r>
              <a:rPr lang="en-US" b="1" dirty="0" smtClean="0"/>
              <a:t>printf("\n Enter price:\t");</a:t>
            </a:r>
          </a:p>
          <a:p>
            <a:pPr>
              <a:buNone/>
            </a:pPr>
            <a:r>
              <a:rPr lang="en-US" b="1" dirty="0" smtClean="0"/>
              <a:t>scanf("%f", </a:t>
            </a:r>
            <a:r>
              <a:rPr lang="en-US" b="1" dirty="0" smtClean="0"/>
              <a:t>&amp; </a:t>
            </a:r>
            <a:r>
              <a:rPr lang="en-US" b="1" dirty="0" err="1" smtClean="0"/>
              <a:t>bptr</a:t>
            </a:r>
            <a:r>
              <a:rPr lang="en-US" b="1" dirty="0" smtClean="0"/>
              <a:t>-&gt;price=temp</a:t>
            </a:r>
            <a:r>
              <a:rPr lang="en-US" b="1" dirty="0" smtClean="0"/>
              <a:t>)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Structure…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Also, the address of a structure type variable can be stored in a structure type pointer variable as follows: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struct book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char name[20];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int pages;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float price;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};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struct book b, *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=&amp;b;</a:t>
            </a:r>
          </a:p>
          <a:p>
            <a:pPr algn="just"/>
            <a:r>
              <a:rPr lang="en-US" dirty="0" smtClean="0"/>
              <a:t>Here, the base address of </a:t>
            </a:r>
            <a:r>
              <a:rPr lang="en-US" i="1" dirty="0" smtClean="0"/>
              <a:t>b</a:t>
            </a:r>
            <a:r>
              <a:rPr lang="en-US" dirty="0" smtClean="0"/>
              <a:t> is assigned to </a:t>
            </a:r>
            <a:r>
              <a:rPr lang="en-US" i="1" dirty="0" err="1" smtClean="0"/>
              <a:t>bptr</a:t>
            </a:r>
            <a:r>
              <a:rPr lang="en-US" dirty="0" smtClean="0"/>
              <a:t> pointer.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Structure…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Now the members of the structure book can be accessed in 3 ways as: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b.name	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-&gt;name	(*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).name</a:t>
            </a:r>
          </a:p>
          <a:p>
            <a:pPr algn="just">
              <a:buNone/>
            </a:pPr>
            <a:r>
              <a:rPr lang="en-US" i="1" dirty="0" err="1" smtClean="0">
                <a:solidFill>
                  <a:srgbClr val="FF0000"/>
                </a:solidFill>
              </a:rPr>
              <a:t>b.pages</a:t>
            </a: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-&gt;pages	(*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).pages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b. price 	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-&gt; price 	(*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).price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2895600"/>
            <a:ext cx="0" cy="14478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0600" y="2895600"/>
            <a:ext cx="0" cy="1447800"/>
          </a:xfrm>
          <a:prstGeom prst="lin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array 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Let </a:t>
            </a:r>
            <a:r>
              <a:rPr lang="en-US" dirty="0" smtClean="0"/>
              <a:t>we have a structure as follows: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 struct book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char name[20];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int pages;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float price;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};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struct book b[10], *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  <a:endParaRPr lang="en-US" dirty="0" smtClean="0"/>
          </a:p>
          <a:p>
            <a:pPr algn="just"/>
            <a:r>
              <a:rPr lang="en-US" dirty="0" smtClean="0"/>
              <a:t>Then the assignment statement 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=b; </a:t>
            </a:r>
            <a:r>
              <a:rPr lang="en-US" dirty="0" smtClean="0"/>
              <a:t>assigns the address of the zeroth element of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i="1" dirty="0" smtClean="0"/>
              <a:t> </a:t>
            </a:r>
            <a:r>
              <a:rPr lang="en-US" dirty="0" smtClean="0"/>
              <a:t>to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5803392" cy="1143000"/>
          </a:xfrm>
        </p:spPr>
        <p:txBody>
          <a:bodyPr/>
          <a:lstStyle/>
          <a:p>
            <a:r>
              <a:rPr lang="en-US" dirty="0" smtClean="0"/>
              <a:t>Defining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28888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struct </a:t>
            </a:r>
            <a:r>
              <a:rPr lang="en-US" i="1" dirty="0" err="1" smtClean="0">
                <a:solidFill>
                  <a:srgbClr val="FF0000"/>
                </a:solidFill>
              </a:rPr>
              <a:t>structure_name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{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data_type member_variable1;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data_type member_variable2;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………………………………;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data_type </a:t>
            </a:r>
            <a:r>
              <a:rPr lang="en-US" i="1" dirty="0" err="1" smtClean="0">
                <a:solidFill>
                  <a:srgbClr val="FF0000"/>
                </a:solidFill>
              </a:rPr>
              <a:t>member_variableN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};</a:t>
            </a:r>
          </a:p>
          <a:p>
            <a:pPr algn="just">
              <a:buNone/>
            </a:pPr>
            <a:r>
              <a:rPr lang="en-US" dirty="0" smtClean="0"/>
              <a:t>	Once </a:t>
            </a:r>
            <a:r>
              <a:rPr lang="en-US" dirty="0" err="1" smtClean="0"/>
              <a:t>structure_name</a:t>
            </a:r>
            <a:r>
              <a:rPr lang="en-US" dirty="0" smtClean="0"/>
              <a:t> is declared as new data type, then variables of that type can be declared as: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struct </a:t>
            </a:r>
            <a:r>
              <a:rPr lang="en-US" i="1" dirty="0" err="1" smtClean="0">
                <a:solidFill>
                  <a:srgbClr val="FF0000"/>
                </a:solidFill>
              </a:rPr>
              <a:t>structure_name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structure_variable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900" b="1" i="1" dirty="0" smtClean="0">
                <a:solidFill>
                  <a:srgbClr val="0070C0"/>
                </a:solidFill>
              </a:rPr>
              <a:t>Note: The members of a structure do not occupy memory until they are associated with a </a:t>
            </a:r>
            <a:r>
              <a:rPr lang="en-US" sz="2900" b="1" i="1" dirty="0" err="1" smtClean="0">
                <a:solidFill>
                  <a:srgbClr val="0070C0"/>
                </a:solidFill>
              </a:rPr>
              <a:t>structure_variable</a:t>
            </a:r>
            <a:r>
              <a:rPr lang="en-US" sz="2900" b="1" i="1" dirty="0" smtClean="0">
                <a:solidFill>
                  <a:srgbClr val="0070C0"/>
                </a:solidFill>
              </a:rPr>
              <a:t>.</a:t>
            </a:r>
            <a:endParaRPr lang="en-US" sz="2900" b="1" i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to array of structure…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28888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/>
              <a:t>members of </a:t>
            </a:r>
            <a:r>
              <a:rPr lang="en-US" i="1" dirty="0" smtClean="0"/>
              <a:t>b[0]</a:t>
            </a:r>
            <a:r>
              <a:rPr lang="en-US" dirty="0" smtClean="0"/>
              <a:t> can be accessed as:</a:t>
            </a:r>
          </a:p>
          <a:p>
            <a:pPr algn="just">
              <a:buNone/>
            </a:pPr>
            <a:r>
              <a:rPr lang="en-US" sz="2800" i="1" dirty="0" err="1" smtClean="0">
                <a:solidFill>
                  <a:srgbClr val="FF0000"/>
                </a:solidFill>
              </a:rPr>
              <a:t>bptr</a:t>
            </a:r>
            <a:r>
              <a:rPr lang="en-US" sz="2800" i="1" dirty="0" smtClean="0">
                <a:solidFill>
                  <a:srgbClr val="FF0000"/>
                </a:solidFill>
              </a:rPr>
              <a:t>-&gt;name		</a:t>
            </a:r>
            <a:r>
              <a:rPr lang="en-US" sz="2800" i="1" dirty="0" err="1" smtClean="0">
                <a:solidFill>
                  <a:srgbClr val="FF0000"/>
                </a:solidFill>
              </a:rPr>
              <a:t>bptr</a:t>
            </a:r>
            <a:r>
              <a:rPr lang="en-US" sz="2800" i="1" dirty="0" smtClean="0">
                <a:solidFill>
                  <a:srgbClr val="FF0000"/>
                </a:solidFill>
              </a:rPr>
              <a:t>-&gt;pages		</a:t>
            </a:r>
            <a:r>
              <a:rPr lang="en-US" sz="2800" i="1" dirty="0" err="1" smtClean="0">
                <a:solidFill>
                  <a:srgbClr val="FF0000"/>
                </a:solidFill>
              </a:rPr>
              <a:t>bptr</a:t>
            </a:r>
            <a:r>
              <a:rPr lang="en-US" sz="2800" i="1" dirty="0" smtClean="0">
                <a:solidFill>
                  <a:srgbClr val="FF0000"/>
                </a:solidFill>
              </a:rPr>
              <a:t>-&gt;price</a:t>
            </a:r>
            <a:endParaRPr lang="en-US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Similarly members of </a:t>
            </a:r>
            <a:r>
              <a:rPr lang="en-US" i="1" dirty="0" smtClean="0"/>
              <a:t>b[1]</a:t>
            </a:r>
            <a:r>
              <a:rPr lang="en-US" dirty="0" smtClean="0"/>
              <a:t> can be accessed as:</a:t>
            </a:r>
          </a:p>
          <a:p>
            <a:pPr algn="just">
              <a:buNone/>
            </a:pPr>
            <a:r>
              <a:rPr lang="en-US" sz="2800" i="1" dirty="0" smtClean="0">
                <a:solidFill>
                  <a:srgbClr val="FF0000"/>
                </a:solidFill>
              </a:rPr>
              <a:t>(bptr+1)-&gt;name	(bptr+1)-&gt;pages	(bptr+1)-&gt;price</a:t>
            </a:r>
            <a:endParaRPr lang="en-US" sz="4200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The following </a:t>
            </a:r>
            <a:r>
              <a:rPr lang="en-US" i="1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statement can be used to print all the values of array of structure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as: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i="1" dirty="0" smtClean="0">
                <a:solidFill>
                  <a:srgbClr val="FF0000"/>
                </a:solidFill>
              </a:rPr>
              <a:t>for(</a:t>
            </a:r>
            <a:r>
              <a:rPr lang="en-US" i="1" dirty="0" err="1" smtClean="0">
                <a:solidFill>
                  <a:srgbClr val="FF0000"/>
                </a:solidFill>
              </a:rPr>
              <a:t>bptr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</a:rPr>
              <a:t>b;bptr</a:t>
            </a:r>
            <a:r>
              <a:rPr lang="en-US" i="1" dirty="0" smtClean="0">
                <a:solidFill>
                  <a:srgbClr val="FF0000"/>
                </a:solidFill>
              </a:rPr>
              <a:t>&lt;b+10;bptr++)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</a:t>
            </a:r>
            <a:r>
              <a:rPr lang="en-US" sz="2800" i="1" dirty="0" smtClean="0">
                <a:solidFill>
                  <a:srgbClr val="FF0000"/>
                </a:solidFill>
              </a:rPr>
              <a:t>printf(“%s %d %f”, </a:t>
            </a:r>
            <a:r>
              <a:rPr lang="en-US" sz="2800" i="1" dirty="0" err="1" smtClean="0">
                <a:solidFill>
                  <a:srgbClr val="FF0000"/>
                </a:solidFill>
              </a:rPr>
              <a:t>bptr</a:t>
            </a:r>
            <a:r>
              <a:rPr lang="en-US" sz="2800" i="1" dirty="0" smtClean="0">
                <a:solidFill>
                  <a:srgbClr val="FF0000"/>
                </a:solidFill>
              </a:rPr>
              <a:t>-&gt;name, </a:t>
            </a:r>
            <a:r>
              <a:rPr lang="en-US" sz="2800" i="1" dirty="0" err="1" smtClean="0">
                <a:solidFill>
                  <a:srgbClr val="FF0000"/>
                </a:solidFill>
              </a:rPr>
              <a:t>bptr</a:t>
            </a:r>
            <a:r>
              <a:rPr lang="en-US" sz="2800" i="1" dirty="0" smtClean="0">
                <a:solidFill>
                  <a:srgbClr val="FF0000"/>
                </a:solidFill>
              </a:rPr>
              <a:t>-&gt;pages, </a:t>
            </a:r>
            <a:r>
              <a:rPr lang="en-US" sz="2800" i="1" dirty="0" err="1" smtClean="0">
                <a:solidFill>
                  <a:srgbClr val="FF0000"/>
                </a:solidFill>
              </a:rPr>
              <a:t>bptr</a:t>
            </a:r>
            <a:r>
              <a:rPr lang="en-US" sz="2800" i="1" dirty="0" smtClean="0">
                <a:solidFill>
                  <a:srgbClr val="FF0000"/>
                </a:solidFill>
              </a:rPr>
              <a:t>-&gt;price</a:t>
            </a:r>
            <a:r>
              <a:rPr lang="en-US" sz="2800" i="1" dirty="0" smtClean="0">
                <a:solidFill>
                  <a:srgbClr val="FF0000"/>
                </a:solidFill>
              </a:rPr>
              <a:t>);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Define a structure of employee having data members name, address, age and salary. Take data for n employee in an array </a:t>
            </a:r>
            <a:r>
              <a:rPr lang="en-US" b="1" dirty="0" smtClean="0">
                <a:solidFill>
                  <a:srgbClr val="FF0000"/>
                </a:solidFill>
              </a:rPr>
              <a:t>dynamically</a:t>
            </a:r>
            <a:r>
              <a:rPr lang="en-US" dirty="0" smtClean="0"/>
              <a:t> and find the average salary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Define a structure of student having data members name, address, marks in C language, and marks in information system. Take data for n students in an array dynamically and find the total marks obtained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will consider four cases here: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Passing the individual members to functions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Passing whole structure to functions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Passing structure pointer to functions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Passing array of structure to functions</a:t>
            </a:r>
          </a:p>
          <a:p>
            <a:pPr lvl="1" algn="just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/>
              <a:t>Passing structure member to functions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Structure members can be passed to functions as actual arguments in function call like ordinary variables.</a:t>
            </a:r>
          </a:p>
          <a:p>
            <a:pPr algn="just"/>
            <a:r>
              <a:rPr lang="en-US" dirty="0" smtClean="0"/>
              <a:t>Problem:  </a:t>
            </a:r>
            <a:r>
              <a:rPr lang="en-US" dirty="0" smtClean="0">
                <a:solidFill>
                  <a:srgbClr val="FF0000"/>
                </a:solidFill>
              </a:rPr>
              <a:t>Huge number of </a:t>
            </a:r>
            <a:r>
              <a:rPr lang="en-US" smtClean="0">
                <a:solidFill>
                  <a:srgbClr val="FF0000"/>
                </a:solidFill>
              </a:rPr>
              <a:t>structure members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Example: Let us consider a structure </a:t>
            </a:r>
            <a:r>
              <a:rPr lang="en-US" i="1" dirty="0" smtClean="0"/>
              <a:t>employee</a:t>
            </a:r>
            <a:r>
              <a:rPr lang="en-US" dirty="0" smtClean="0"/>
              <a:t> having members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id</a:t>
            </a:r>
            <a:r>
              <a:rPr lang="en-US" dirty="0" smtClean="0"/>
              <a:t> and </a:t>
            </a:r>
            <a:r>
              <a:rPr lang="en-US" i="1" dirty="0" smtClean="0"/>
              <a:t>salary</a:t>
            </a:r>
            <a:r>
              <a:rPr lang="en-US" dirty="0" smtClean="0"/>
              <a:t> and pass these members to a function: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display(</a:t>
            </a:r>
            <a:r>
              <a:rPr lang="en-US" sz="2800" b="1" dirty="0" err="1" smtClean="0">
                <a:solidFill>
                  <a:srgbClr val="FF0000"/>
                </a:solidFill>
              </a:rPr>
              <a:t>emp.name,emp.id,emp.salary</a:t>
            </a:r>
            <a:r>
              <a:rPr lang="en-US" sz="2800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Void display(char e[],</a:t>
            </a:r>
            <a:r>
              <a:rPr lang="en-US" dirty="0" err="1" smtClean="0"/>
              <a:t>int</a:t>
            </a:r>
            <a:r>
              <a:rPr lang="en-US" dirty="0" smtClean="0"/>
              <a:t> id ,float </a:t>
            </a:r>
            <a:r>
              <a:rPr lang="en-US" dirty="0" err="1" smtClean="0"/>
              <a:t>sal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nName</a:t>
            </a:r>
            <a:r>
              <a:rPr lang="en-US" dirty="0" smtClean="0"/>
              <a:t>\t\</a:t>
            </a:r>
            <a:r>
              <a:rPr lang="en-US" dirty="0" err="1" smtClean="0"/>
              <a:t>tID</a:t>
            </a:r>
            <a:r>
              <a:rPr lang="en-US" dirty="0" smtClean="0"/>
              <a:t>\t\</a:t>
            </a:r>
            <a:r>
              <a:rPr lang="en-US" dirty="0" err="1" smtClean="0"/>
              <a:t>tSalary</a:t>
            </a:r>
            <a:r>
              <a:rPr lang="en-US" dirty="0" smtClean="0"/>
              <a:t>\n);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</a:t>
            </a:r>
            <a:r>
              <a:rPr lang="en-US" dirty="0" smtClean="0"/>
              <a:t>s\</a:t>
            </a:r>
            <a:r>
              <a:rPr lang="en-US" dirty="0" err="1" smtClean="0"/>
              <a:t>t%d</a:t>
            </a:r>
            <a:r>
              <a:rPr lang="en-US" dirty="0" smtClean="0"/>
              <a:t>\t</a:t>
            </a:r>
            <a:r>
              <a:rPr lang="en-US" dirty="0" smtClean="0"/>
              <a:t>%.2f",e,id,sal</a:t>
            </a:r>
            <a:r>
              <a:rPr lang="en-US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Passing whole structure to functions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Whole structure can be passed to a function by the syntax: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b="1" i="1" dirty="0" err="1" smtClean="0">
                <a:solidFill>
                  <a:srgbClr val="FF0000"/>
                </a:solidFill>
              </a:rPr>
              <a:t>function_name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structure_variable_name</a:t>
            </a:r>
            <a:r>
              <a:rPr lang="en-US" sz="2800" b="1" i="1" dirty="0" smtClean="0">
                <a:solidFill>
                  <a:srgbClr val="FF0000"/>
                </a:solidFill>
              </a:rPr>
              <a:t>);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The called function has the form:</a:t>
            </a:r>
          </a:p>
          <a:p>
            <a:pPr algn="just">
              <a:buNone/>
            </a:pPr>
            <a:r>
              <a:rPr lang="en-US" sz="1600" b="1" i="1" dirty="0" smtClean="0"/>
              <a:t>	</a:t>
            </a:r>
            <a:r>
              <a:rPr lang="en-US" sz="2000" b="1" i="1" dirty="0" err="1" smtClean="0">
                <a:solidFill>
                  <a:srgbClr val="FF0000"/>
                </a:solidFill>
              </a:rPr>
              <a:t>return_type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function_name</a:t>
            </a:r>
            <a:r>
              <a:rPr lang="en-US" sz="2000" b="1" i="1" dirty="0" smtClean="0">
                <a:solidFill>
                  <a:srgbClr val="FF0000"/>
                </a:solidFill>
              </a:rPr>
              <a:t>(struct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tag_name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structure_variable_name</a:t>
            </a:r>
            <a:r>
              <a:rPr lang="en-US" sz="2000" b="1" i="1" dirty="0" smtClean="0">
                <a:solidFill>
                  <a:srgbClr val="FF0000"/>
                </a:solidFill>
              </a:rPr>
              <a:t>)</a:t>
            </a:r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	… … … … …;</a:t>
            </a:r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display(</a:t>
            </a:r>
            <a:r>
              <a:rPr lang="en-US" sz="4400" b="1" dirty="0" err="1" smtClean="0">
                <a:solidFill>
                  <a:srgbClr val="FF0000"/>
                </a:solidFill>
              </a:rPr>
              <a:t>emp</a:t>
            </a:r>
            <a:r>
              <a:rPr lang="en-US" sz="4400" b="1" dirty="0" smtClean="0">
                <a:solidFill>
                  <a:srgbClr val="FF0000"/>
                </a:solidFill>
              </a:rPr>
              <a:t>);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display(</a:t>
            </a:r>
            <a:r>
              <a:rPr lang="en-US" b="1" dirty="0" err="1" smtClean="0"/>
              <a:t>struct</a:t>
            </a:r>
            <a:r>
              <a:rPr lang="en-US" b="1" dirty="0" smtClean="0"/>
              <a:t> employee 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nName</a:t>
            </a:r>
            <a:r>
              <a:rPr lang="en-US" b="1" dirty="0" smtClean="0"/>
              <a:t>\</a:t>
            </a:r>
            <a:r>
              <a:rPr lang="en-US" b="1" dirty="0" err="1" smtClean="0"/>
              <a:t>tID</a:t>
            </a:r>
            <a:r>
              <a:rPr lang="en-US" b="1" dirty="0" smtClean="0"/>
              <a:t>\</a:t>
            </a:r>
            <a:r>
              <a:rPr lang="en-US" b="1" dirty="0" err="1" smtClean="0"/>
              <a:t>tSalary</a:t>
            </a:r>
            <a:r>
              <a:rPr lang="en-US" b="1" dirty="0" smtClean="0"/>
              <a:t>\n</a:t>
            </a:r>
            <a:r>
              <a:rPr lang="en-US" b="1" dirty="0" smtClean="0"/>
              <a:t>");</a:t>
            </a:r>
          </a:p>
          <a:p>
            <a:pPr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smtClean="0"/>
              <a:t>s\</a:t>
            </a:r>
            <a:r>
              <a:rPr lang="en-US" b="1" dirty="0" err="1" smtClean="0"/>
              <a:t>t%d</a:t>
            </a:r>
            <a:r>
              <a:rPr lang="en-US" b="1" dirty="0" smtClean="0"/>
              <a:t>\t%.</a:t>
            </a:r>
            <a:r>
              <a:rPr lang="en-US" b="1" dirty="0" smtClean="0"/>
              <a:t>2f",</a:t>
            </a:r>
            <a:r>
              <a:rPr lang="en-US" b="1" dirty="0" smtClean="0"/>
              <a:t>e.name,e.id,e.salar);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Passing structure pointer to functions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this case, address of structure variable is passed as an actual argument to a function.</a:t>
            </a:r>
          </a:p>
          <a:p>
            <a:pPr algn="just"/>
            <a:r>
              <a:rPr lang="en-US" dirty="0" smtClean="0"/>
              <a:t>The corresponding formal argument must be a structure type pointer variable.</a:t>
            </a:r>
          </a:p>
          <a:p>
            <a:pPr algn="just"/>
            <a:r>
              <a:rPr lang="en-US" dirty="0" smtClean="0"/>
              <a:t>Note: Any changes made to the members in the called function are directly reflected in the calling function.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display</a:t>
            </a:r>
            <a:r>
              <a:rPr lang="en-US" sz="4400" b="1" dirty="0" smtClean="0">
                <a:solidFill>
                  <a:srgbClr val="FF0000"/>
                </a:solidFill>
              </a:rPr>
              <a:t>(&amp;</a:t>
            </a:r>
            <a:r>
              <a:rPr lang="en-US" sz="4400" b="1" dirty="0" err="1" smtClean="0">
                <a:solidFill>
                  <a:srgbClr val="FF0000"/>
                </a:solidFill>
              </a:rPr>
              <a:t>emp</a:t>
            </a:r>
            <a:r>
              <a:rPr lang="en-US" sz="4400" b="1" dirty="0" smtClean="0">
                <a:solidFill>
                  <a:srgbClr val="FF0000"/>
                </a:solidFill>
              </a:rPr>
              <a:t>);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display(</a:t>
            </a:r>
            <a:r>
              <a:rPr lang="en-US" b="1" dirty="0" err="1" smtClean="0"/>
              <a:t>struct</a:t>
            </a:r>
            <a:r>
              <a:rPr lang="en-US" b="1" dirty="0" smtClean="0"/>
              <a:t> employee </a:t>
            </a:r>
            <a:r>
              <a:rPr lang="en-US" b="1" dirty="0" smtClean="0"/>
              <a:t>*e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("\</a:t>
            </a:r>
            <a:r>
              <a:rPr lang="en-US" b="1" dirty="0" err="1" smtClean="0"/>
              <a:t>nName</a:t>
            </a:r>
            <a:r>
              <a:rPr lang="en-US" b="1" dirty="0" smtClean="0"/>
              <a:t>\</a:t>
            </a:r>
            <a:r>
              <a:rPr lang="en-US" b="1" dirty="0" err="1" smtClean="0"/>
              <a:t>tID</a:t>
            </a:r>
            <a:r>
              <a:rPr lang="en-US" b="1" dirty="0" smtClean="0"/>
              <a:t>\</a:t>
            </a:r>
            <a:r>
              <a:rPr lang="en-US" b="1" dirty="0" err="1" smtClean="0"/>
              <a:t>tSalary</a:t>
            </a:r>
            <a:r>
              <a:rPr lang="en-US" b="1" dirty="0" smtClean="0"/>
              <a:t>\n</a:t>
            </a:r>
            <a:r>
              <a:rPr lang="en-US" b="1" dirty="0" smtClean="0"/>
              <a:t>");</a:t>
            </a:r>
          </a:p>
          <a:p>
            <a:pPr>
              <a:buNone/>
            </a:pPr>
            <a:r>
              <a:rPr lang="en-US" b="1" dirty="0" err="1" smtClean="0"/>
              <a:t>printf</a:t>
            </a:r>
            <a:r>
              <a:rPr lang="en-US" b="1" dirty="0" smtClean="0"/>
              <a:t>("%</a:t>
            </a:r>
            <a:r>
              <a:rPr lang="en-US" b="1" dirty="0" smtClean="0"/>
              <a:t>s\</a:t>
            </a:r>
            <a:r>
              <a:rPr lang="en-US" b="1" dirty="0" err="1" smtClean="0"/>
              <a:t>t%d</a:t>
            </a:r>
            <a:r>
              <a:rPr lang="en-US" b="1" dirty="0" smtClean="0"/>
              <a:t>\t%.</a:t>
            </a:r>
            <a:r>
              <a:rPr lang="en-US" b="1" dirty="0" smtClean="0"/>
              <a:t>2f",</a:t>
            </a:r>
            <a:r>
              <a:rPr lang="en-US" b="1" dirty="0" smtClean="0"/>
              <a:t>e-&gt;</a:t>
            </a:r>
            <a:r>
              <a:rPr lang="en-US" b="1" dirty="0" err="1" smtClean="0"/>
              <a:t>name,e</a:t>
            </a:r>
            <a:r>
              <a:rPr lang="en-US" b="1" dirty="0" smtClean="0"/>
              <a:t>-&gt;</a:t>
            </a:r>
            <a:r>
              <a:rPr lang="en-US" b="1" dirty="0" err="1" smtClean="0"/>
              <a:t>id,e</a:t>
            </a:r>
            <a:r>
              <a:rPr lang="en-US" b="1" dirty="0" smtClean="0"/>
              <a:t>-&gt;salary);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Passing an array of structure type to a function is similar to passing an array of any type to a function.</a:t>
            </a:r>
          </a:p>
          <a:p>
            <a:pPr algn="just"/>
            <a:r>
              <a:rPr lang="en-US" dirty="0" smtClean="0"/>
              <a:t>That is, the name of the array of structure is passed by the calling function which is the base address of the array of structure.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The function prototype comes after the structure definition.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array of structures to function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76488" cy="563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Example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struct student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char name[20];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int </a:t>
            </a:r>
            <a:r>
              <a:rPr lang="en-US" i="1" dirty="0" err="1" smtClean="0">
                <a:solidFill>
                  <a:srgbClr val="FF0000"/>
                </a:solidFill>
              </a:rPr>
              <a:t>roll_no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float marks;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char gender;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long int </a:t>
            </a:r>
            <a:r>
              <a:rPr lang="en-US" i="1" dirty="0" err="1" smtClean="0">
                <a:solidFill>
                  <a:srgbClr val="FF0000"/>
                </a:solidFill>
              </a:rPr>
              <a:t>phone_no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			};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FF0000"/>
                </a:solidFill>
              </a:rPr>
              <a:t>struct student </a:t>
            </a:r>
            <a:r>
              <a:rPr lang="en-US" i="1" dirty="0" err="1" smtClean="0">
                <a:solidFill>
                  <a:srgbClr val="FF0000"/>
                </a:solidFill>
              </a:rPr>
              <a:t>st</a:t>
            </a:r>
            <a:r>
              <a:rPr lang="en-US" i="1" dirty="0" smtClean="0">
                <a:solidFill>
                  <a:srgbClr val="FF0000"/>
                </a:solidFill>
              </a:rPr>
              <a:t>;</a:t>
            </a:r>
            <a:endParaRPr lang="en-US" dirty="0" smtClean="0"/>
          </a:p>
          <a:p>
            <a:pPr algn="just"/>
            <a:r>
              <a:rPr lang="en-US" dirty="0" smtClean="0"/>
              <a:t>Multiple variables of </a:t>
            </a:r>
            <a:r>
              <a:rPr lang="en-US" i="1" dirty="0" smtClean="0"/>
              <a:t>struct student </a:t>
            </a:r>
            <a:r>
              <a:rPr lang="en-US" dirty="0" smtClean="0"/>
              <a:t>type can be declared as: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i="1" dirty="0" smtClean="0">
                <a:solidFill>
                  <a:srgbClr val="FF0000"/>
                </a:solidFill>
              </a:rPr>
              <a:t>struct student st1, st2, st3;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display(</a:t>
            </a:r>
            <a:r>
              <a:rPr lang="en-US" sz="4400" b="1" dirty="0" err="1" smtClean="0">
                <a:solidFill>
                  <a:srgbClr val="FF0000"/>
                </a:solidFill>
              </a:rPr>
              <a:t>emp</a:t>
            </a:r>
            <a:r>
              <a:rPr lang="en-US" sz="4400" b="1" dirty="0" smtClean="0">
                <a:solidFill>
                  <a:srgbClr val="FF0000"/>
                </a:solidFill>
              </a:rPr>
              <a:t>);  // </a:t>
            </a:r>
            <a:r>
              <a:rPr lang="en-US" sz="4400" b="1" dirty="0" err="1" smtClean="0">
                <a:solidFill>
                  <a:srgbClr val="FF0000"/>
                </a:solidFill>
              </a:rPr>
              <a:t>emp</a:t>
            </a:r>
            <a:r>
              <a:rPr lang="en-US" sz="4400" b="1" dirty="0" smtClean="0">
                <a:solidFill>
                  <a:srgbClr val="FF0000"/>
                </a:solidFill>
              </a:rPr>
              <a:t> is array name of size 2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display(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employee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("\n Name\t\t ID\t\t Salary\n");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=0;i&lt;2;i++)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("%s\t\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t%d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\t\t%.2f\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n",ee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name,ee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id,ee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].salary);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structure…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Each variable of structure has its own copy of member variables.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The member variables are accessed using the dot (.) operator or member operator.  </a:t>
            </a:r>
          </a:p>
          <a:p>
            <a:pPr algn="just"/>
            <a:r>
              <a:rPr lang="en-US" dirty="0" smtClean="0"/>
              <a:t>For example: </a:t>
            </a:r>
            <a:r>
              <a:rPr lang="en-US" i="1" dirty="0" smtClean="0"/>
              <a:t>st1.name </a:t>
            </a:r>
            <a:r>
              <a:rPr lang="en-US" dirty="0" smtClean="0"/>
              <a:t>is member variable </a:t>
            </a:r>
            <a:r>
              <a:rPr lang="en-US" i="1" dirty="0" smtClean="0"/>
              <a:t>name</a:t>
            </a:r>
            <a:r>
              <a:rPr lang="en-US" dirty="0" smtClean="0"/>
              <a:t> of </a:t>
            </a:r>
            <a:r>
              <a:rPr lang="en-US" i="1" dirty="0" smtClean="0"/>
              <a:t>st1 </a:t>
            </a:r>
            <a:r>
              <a:rPr lang="en-US" dirty="0" smtClean="0"/>
              <a:t>structure variable while </a:t>
            </a:r>
            <a:r>
              <a:rPr lang="en-US" i="1" dirty="0" smtClean="0"/>
              <a:t>st3.gender </a:t>
            </a:r>
            <a:r>
              <a:rPr lang="en-US" dirty="0" smtClean="0"/>
              <a:t>is member variable </a:t>
            </a:r>
            <a:r>
              <a:rPr lang="en-US" i="1" dirty="0" smtClean="0"/>
              <a:t>gender</a:t>
            </a:r>
            <a:r>
              <a:rPr lang="en-US" dirty="0" smtClean="0"/>
              <a:t> of </a:t>
            </a:r>
            <a:r>
              <a:rPr lang="en-US" i="1" dirty="0" smtClean="0"/>
              <a:t>st3</a:t>
            </a:r>
            <a:r>
              <a:rPr lang="en-US" dirty="0" smtClean="0"/>
              <a:t> structure variable.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structure…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07680" cy="4800600"/>
          </a:xfrm>
        </p:spPr>
        <p:txBody>
          <a:bodyPr numCol="2">
            <a:normAutofit/>
          </a:bodyPr>
          <a:lstStyle/>
          <a:p>
            <a:pPr algn="just"/>
            <a:r>
              <a:rPr lang="en-US" sz="2000" dirty="0" smtClean="0"/>
              <a:t>The structure definition and variable declaration can be combined as: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struct student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char name[20];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int </a:t>
            </a:r>
            <a:r>
              <a:rPr lang="en-US" sz="2000" i="1" dirty="0" err="1" smtClean="0">
                <a:solidFill>
                  <a:srgbClr val="FF0000"/>
                </a:solidFill>
              </a:rPr>
              <a:t>roll_no</a:t>
            </a:r>
            <a:r>
              <a:rPr lang="en-US" sz="2000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float marks;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char gender;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long int </a:t>
            </a:r>
            <a:r>
              <a:rPr lang="en-US" sz="2000" i="1" dirty="0" err="1" smtClean="0">
                <a:solidFill>
                  <a:srgbClr val="FF0000"/>
                </a:solidFill>
              </a:rPr>
              <a:t>phone_no</a:t>
            </a:r>
            <a:r>
              <a:rPr lang="en-US" sz="2000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}st1, st2, st3;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       The use of </a:t>
            </a:r>
            <a:r>
              <a:rPr lang="en-US" sz="2000" i="1" dirty="0" err="1" smtClean="0"/>
              <a:t>structure_name</a:t>
            </a:r>
            <a:r>
              <a:rPr lang="en-US" sz="2000" dirty="0" smtClean="0"/>
              <a:t> is optional.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struct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{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char name[20];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int </a:t>
            </a:r>
            <a:r>
              <a:rPr lang="en-US" sz="2000" i="1" dirty="0" err="1" smtClean="0">
                <a:solidFill>
                  <a:srgbClr val="FF0000"/>
                </a:solidFill>
              </a:rPr>
              <a:t>roll_no</a:t>
            </a:r>
            <a:r>
              <a:rPr lang="en-US" sz="2000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float marks;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char gender;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long int </a:t>
            </a:r>
            <a:r>
              <a:rPr lang="en-US" sz="2000" i="1" dirty="0" err="1" smtClean="0">
                <a:solidFill>
                  <a:srgbClr val="FF0000"/>
                </a:solidFill>
              </a:rPr>
              <a:t>phone_no</a:t>
            </a:r>
            <a:r>
              <a:rPr lang="en-US" sz="2000" i="1" dirty="0" smtClean="0">
                <a:solidFill>
                  <a:srgbClr val="FF0000"/>
                </a:solidFill>
              </a:rPr>
              <a:t>;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}st1, st2, st3;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953000" y="1447800"/>
            <a:ext cx="0" cy="4800600"/>
          </a:xfrm>
          <a:prstGeom prst="line">
            <a:avLst/>
          </a:prstGeom>
          <a:ln w="254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Syntax:</a:t>
            </a:r>
          </a:p>
          <a:p>
            <a:pPr>
              <a:buNone/>
            </a:pPr>
            <a:r>
              <a:rPr lang="en-US" sz="2100" b="1" i="1" dirty="0" err="1" smtClean="0">
                <a:solidFill>
                  <a:srgbClr val="FF0000"/>
                </a:solidFill>
              </a:rPr>
              <a:t>struct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structure_name</a:t>
            </a:r>
            <a:r>
              <a:rPr lang="en-US" sz="2100" b="1" i="1" dirty="0" smtClean="0">
                <a:solidFill>
                  <a:srgbClr val="FF0000"/>
                </a:solidFill>
              </a:rPr>
              <a:t>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structure_variable</a:t>
            </a:r>
            <a:r>
              <a:rPr lang="en-US" sz="2100" b="1" i="1" dirty="0" smtClean="0">
                <a:solidFill>
                  <a:srgbClr val="FF0000"/>
                </a:solidFill>
              </a:rPr>
              <a:t>={value1, value2, … , </a:t>
            </a:r>
            <a:r>
              <a:rPr lang="en-US" sz="2100" b="1" i="1" dirty="0" err="1" smtClean="0">
                <a:solidFill>
                  <a:srgbClr val="FF0000"/>
                </a:solidFill>
              </a:rPr>
              <a:t>valueN</a:t>
            </a:r>
            <a:r>
              <a:rPr lang="en-US" sz="2100" b="1" i="1" dirty="0" smtClean="0">
                <a:solidFill>
                  <a:srgbClr val="FF0000"/>
                </a:solidFill>
              </a:rPr>
              <a:t>};</a:t>
            </a:r>
            <a:endParaRPr lang="en-US" dirty="0" smtClean="0"/>
          </a:p>
          <a:p>
            <a:pPr algn="just"/>
            <a:r>
              <a:rPr lang="en-US" dirty="0" smtClean="0"/>
              <a:t>There is a one-to-one correspondence between the members and their initializing values.</a:t>
            </a:r>
          </a:p>
          <a:p>
            <a:pPr algn="just"/>
            <a:r>
              <a:rPr lang="en-US" dirty="0" smtClean="0"/>
              <a:t>Note: C does not allow the initialization of individual structure members within the structure definition template.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552688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student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char name[20];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roll_no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float marks;</a:t>
            </a:r>
          </a:p>
          <a:p>
            <a:pPr>
              <a:buNone/>
            </a:pPr>
            <a:r>
              <a:rPr lang="en-US" dirty="0" smtClean="0"/>
              <a:t>	char gender;</a:t>
            </a:r>
          </a:p>
          <a:p>
            <a:pPr>
              <a:buNone/>
            </a:pPr>
            <a:r>
              <a:rPr lang="en-US" dirty="0" smtClean="0"/>
              <a:t>	long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phone_no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};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 student  st1={“ABC",  4,  79.5,  'M',  5010670};</a:t>
            </a:r>
          </a:p>
          <a:p>
            <a:pPr>
              <a:buNone/>
            </a:pPr>
            <a:r>
              <a:rPr lang="en-US" dirty="0" smtClean="0"/>
              <a:t>clrscr();</a:t>
            </a:r>
          </a:p>
          <a:p>
            <a:pPr>
              <a:buNone/>
            </a:pPr>
            <a:r>
              <a:rPr lang="de-DE" dirty="0" smtClean="0"/>
              <a:t>printf("Name\t\t\tRoll No.\tMarks\t\tGender\tPhone No.");</a:t>
            </a:r>
          </a:p>
          <a:p>
            <a:pPr>
              <a:buNone/>
            </a:pPr>
            <a:r>
              <a:rPr lang="en-US" dirty="0" smtClean="0"/>
              <a:t>printf("\n.........................................................................\n");</a:t>
            </a:r>
          </a:p>
          <a:p>
            <a:pPr>
              <a:buNone/>
            </a:pPr>
            <a:r>
              <a:rPr lang="en-US" dirty="0" smtClean="0"/>
              <a:t>printf("\n %s\t\t %d\t\t %f\t %c\t %ld",  st1.name, st1.roll_no, st1.marks, st1.gender, st1.phone_no);</a:t>
            </a:r>
          </a:p>
          <a:p>
            <a:pPr>
              <a:buNone/>
            </a:pPr>
            <a:r>
              <a:rPr lang="en-US" dirty="0" smtClean="0"/>
              <a:t>getch();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8019" y="1524000"/>
            <a:ext cx="37818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accent3"/>
                </a:solidFill>
                <a:effectLst/>
              </a:rPr>
              <a:t>Initialization</a:t>
            </a:r>
            <a:endParaRPr lang="en-US" sz="4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248400" y="2209800"/>
            <a:ext cx="685800" cy="11430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1592</Words>
  <Application>Microsoft Office PowerPoint</Application>
  <PresentationFormat>On-screen Show (4:3)</PresentationFormat>
  <Paragraphs>496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Structure</vt:lpstr>
      <vt:lpstr>Introduction to Structure</vt:lpstr>
      <vt:lpstr>Structure</vt:lpstr>
      <vt:lpstr>Defining a Structure</vt:lpstr>
      <vt:lpstr>Slide 5</vt:lpstr>
      <vt:lpstr>Defining a structure…</vt:lpstr>
      <vt:lpstr>Defining a structure…</vt:lpstr>
      <vt:lpstr>Structure initialization</vt:lpstr>
      <vt:lpstr>Slide 9</vt:lpstr>
      <vt:lpstr>Partial Initialization</vt:lpstr>
      <vt:lpstr>Slide 11</vt:lpstr>
      <vt:lpstr>Accessing member of structure/ Processing a structure</vt:lpstr>
      <vt:lpstr>Question</vt:lpstr>
      <vt:lpstr>Slide 14</vt:lpstr>
      <vt:lpstr>Copying and Comparing Structure Variables</vt:lpstr>
      <vt:lpstr>Slide 16</vt:lpstr>
      <vt:lpstr>How structure elements are stored?</vt:lpstr>
      <vt:lpstr>How structure elements are stored?</vt:lpstr>
      <vt:lpstr>Array of structure</vt:lpstr>
      <vt:lpstr>Array of structure…</vt:lpstr>
      <vt:lpstr>Slide 21</vt:lpstr>
      <vt:lpstr>Reading values</vt:lpstr>
      <vt:lpstr>Sorting values</vt:lpstr>
      <vt:lpstr>Question</vt:lpstr>
      <vt:lpstr>Array within Structure</vt:lpstr>
      <vt:lpstr>Array within structure…</vt:lpstr>
      <vt:lpstr>Slide 27</vt:lpstr>
      <vt:lpstr>Structure within another Structure  (Nested Structure)</vt:lpstr>
      <vt:lpstr>Structure within another Structure   (Nested Structure)…</vt:lpstr>
      <vt:lpstr>Structure within another Structure   (Nested Structure)…</vt:lpstr>
      <vt:lpstr>Slide 31</vt:lpstr>
      <vt:lpstr>Structure within another Structure   (Nested Structure)…</vt:lpstr>
      <vt:lpstr>Slide 33</vt:lpstr>
      <vt:lpstr>Slide 34</vt:lpstr>
      <vt:lpstr>Pointer to Structure</vt:lpstr>
      <vt:lpstr>Slide 36</vt:lpstr>
      <vt:lpstr>Pointer to Structure…</vt:lpstr>
      <vt:lpstr>Pointer to Structure…</vt:lpstr>
      <vt:lpstr>Pointer to array of structure</vt:lpstr>
      <vt:lpstr>Pointer to array of structure…</vt:lpstr>
      <vt:lpstr>Problem</vt:lpstr>
      <vt:lpstr>Function and Structure</vt:lpstr>
      <vt:lpstr>Passing structure member to functions</vt:lpstr>
      <vt:lpstr>Slide 44</vt:lpstr>
      <vt:lpstr>Passing whole structure to functions</vt:lpstr>
      <vt:lpstr>Slide 46</vt:lpstr>
      <vt:lpstr>Passing structure pointer to functions</vt:lpstr>
      <vt:lpstr>Slide 48</vt:lpstr>
      <vt:lpstr>Passing array of structures to function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>Kamal</dc:creator>
  <cp:lastModifiedBy>Kamal</cp:lastModifiedBy>
  <cp:revision>46</cp:revision>
  <dcterms:created xsi:type="dcterms:W3CDTF">2006-08-16T00:00:00Z</dcterms:created>
  <dcterms:modified xsi:type="dcterms:W3CDTF">2015-02-26T22:25:12Z</dcterms:modified>
</cp:coreProperties>
</file>