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8" r:id="rId2"/>
    <p:sldMasterId id="2147483702" r:id="rId3"/>
  </p:sldMasterIdLst>
  <p:notesMasterIdLst>
    <p:notesMasterId r:id="rId31"/>
  </p:notesMasterIdLst>
  <p:sldIdLst>
    <p:sldId id="259" r:id="rId4"/>
    <p:sldId id="257" r:id="rId5"/>
    <p:sldId id="261" r:id="rId6"/>
    <p:sldId id="327" r:id="rId7"/>
    <p:sldId id="326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6" r:id="rId16"/>
    <p:sldId id="337" r:id="rId17"/>
    <p:sldId id="338" r:id="rId18"/>
    <p:sldId id="339" r:id="rId19"/>
    <p:sldId id="340" r:id="rId20"/>
    <p:sldId id="341" r:id="rId21"/>
    <p:sldId id="343" r:id="rId22"/>
    <p:sldId id="342" r:id="rId23"/>
    <p:sldId id="347" r:id="rId24"/>
    <p:sldId id="348" r:id="rId25"/>
    <p:sldId id="344" r:id="rId26"/>
    <p:sldId id="345" r:id="rId27"/>
    <p:sldId id="346" r:id="rId28"/>
    <p:sldId id="296" r:id="rId29"/>
    <p:sldId id="29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579CD"/>
    <a:srgbClr val="9B2C29"/>
    <a:srgbClr val="0070C0"/>
    <a:srgbClr val="E5E8E8"/>
    <a:srgbClr val="671D1B"/>
    <a:srgbClr val="477FA7"/>
    <a:srgbClr val="71ADD9"/>
    <a:srgbClr val="252F4F"/>
    <a:srgbClr val="1E25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34" autoAdjust="0"/>
  </p:normalViewPr>
  <p:slideViewPr>
    <p:cSldViewPr snapToGrid="0" showGuides="1">
      <p:cViewPr varScale="1">
        <p:scale>
          <a:sx n="50" d="100"/>
          <a:sy n="50" d="100"/>
        </p:scale>
        <p:origin x="-787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66287-DF8A-4FFD-A62F-D13AE40A187E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60C53-A216-4E3A-AA2A-5CF81492F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67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9726972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10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55515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11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1477333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12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2649172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13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9612501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14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807923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15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981852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16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284992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17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1189854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18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8634118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19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08996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>
                <a:solidFill>
                  <a:srgbClr val="363D3D"/>
                </a:solidFill>
                <a:latin typeface="Corbel"/>
              </a:rPr>
              <a:pPr/>
              <a:t>2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227313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20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5122433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21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9493515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22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8150651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23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9985873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24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7262475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25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640182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26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887908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License: </a:t>
            </a:r>
            <a:r>
              <a:rPr lang="en-US" dirty="0" smtClean="0"/>
              <a:t>You are free to read, share, copy, distribute and transmit the work</a:t>
            </a:r>
            <a:r>
              <a:rPr lang="en-US" baseline="0" dirty="0" smtClean="0"/>
              <a:t> </a:t>
            </a:r>
            <a:r>
              <a:rPr lang="en-US" dirty="0" smtClean="0"/>
              <a:t>for educational purpose. But not commercial.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27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410958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3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254663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4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303507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5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675457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6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523383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7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702981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8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891230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9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461925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6635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>
                <a:solidFill>
                  <a:srgbClr val="263050"/>
                </a:solidFill>
              </a:rPr>
              <a:pPr/>
              <a:t>4/18/2015</a:t>
            </a:fld>
            <a:endParaRPr>
              <a:solidFill>
                <a:srgbClr val="26305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263050"/>
                </a:solidFill>
              </a:rPr>
              <a:pPr/>
              <a:t>‹#›</a:t>
            </a:fld>
            <a:endParaRPr>
              <a:solidFill>
                <a:srgbClr val="263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30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4/18/2015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48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4/18/2015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54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4/18/2015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61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8268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4/18/2015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14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4/18/2015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4773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4/18/2015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91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>
                <a:solidFill>
                  <a:srgbClr val="E5E8E8"/>
                </a:solidFill>
              </a:rPr>
              <a:pPr/>
              <a:t>4/18/2015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51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4/18/2015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13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4/18/2015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14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4/18/2015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89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>
                <a:solidFill>
                  <a:srgbClr val="263050"/>
                </a:solidFill>
              </a:rPr>
              <a:pPr/>
              <a:t>4/18/2015</a:t>
            </a:fld>
            <a:endParaRPr>
              <a:solidFill>
                <a:srgbClr val="26305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>
              <a:solidFill>
                <a:srgbClr val="263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263050"/>
                </a:solidFill>
              </a:rPr>
              <a:pPr/>
              <a:t>‹#›</a:t>
            </a:fld>
            <a:endParaRPr>
              <a:solidFill>
                <a:srgbClr val="263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97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4/18/2015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42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>
                <a:solidFill>
                  <a:srgbClr val="263050"/>
                </a:solidFill>
              </a:rPr>
              <a:pPr/>
              <a:t>4/18/2015</a:t>
            </a:fld>
            <a:endParaRPr>
              <a:solidFill>
                <a:srgbClr val="26305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263050"/>
                </a:solidFill>
              </a:rPr>
              <a:pPr/>
              <a:t>‹#›</a:t>
            </a:fld>
            <a:endParaRPr>
              <a:solidFill>
                <a:srgbClr val="263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12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4/18/2015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42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4/18/2015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40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4/18/2015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80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8231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4/18/2015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24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4/18/2015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207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4/18/2015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230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4/18/2015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248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>
                <a:solidFill>
                  <a:srgbClr val="E5E8E8"/>
                </a:solidFill>
              </a:rPr>
              <a:pPr/>
              <a:t>4/18/2015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57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4/18/2015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76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4/18/2015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60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>
                <a:solidFill>
                  <a:srgbClr val="263050"/>
                </a:solidFill>
              </a:rPr>
              <a:pPr/>
              <a:t>4/18/2015</a:t>
            </a:fld>
            <a:endParaRPr>
              <a:solidFill>
                <a:srgbClr val="26305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>
              <a:solidFill>
                <a:srgbClr val="263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263050"/>
                </a:solidFill>
              </a:rPr>
              <a:pPr/>
              <a:t>‹#›</a:t>
            </a:fld>
            <a:endParaRPr>
              <a:solidFill>
                <a:srgbClr val="263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14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4/18/2015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17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>
                <a:solidFill>
                  <a:srgbClr val="263050"/>
                </a:solidFill>
              </a:rPr>
              <a:pPr/>
              <a:t>4/18/2015</a:t>
            </a:fld>
            <a:endParaRPr>
              <a:solidFill>
                <a:srgbClr val="26305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263050"/>
                </a:solidFill>
              </a:rPr>
              <a:pPr/>
              <a:t>‹#›</a:t>
            </a:fld>
            <a:endParaRPr>
              <a:solidFill>
                <a:srgbClr val="263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33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4/18/2015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56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4/18/2015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06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4/18/2015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61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4/18/2015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047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>
                <a:solidFill>
                  <a:srgbClr val="E5E8E8"/>
                </a:solidFill>
              </a:rPr>
              <a:pPr/>
              <a:t>4/18/2015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16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4/18/2015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37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4/18/2015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1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>
                <a:solidFill>
                  <a:srgbClr val="263050"/>
                </a:solidFill>
              </a:rPr>
              <a:pPr/>
              <a:t>4/18/2015</a:t>
            </a:fld>
            <a:endParaRPr>
              <a:solidFill>
                <a:srgbClr val="26305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>
              <a:solidFill>
                <a:srgbClr val="263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263050"/>
                </a:solidFill>
              </a:rPr>
              <a:pPr/>
              <a:t>‹#›</a:t>
            </a:fld>
            <a:endParaRPr>
              <a:solidFill>
                <a:srgbClr val="263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18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4/18/2015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88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  <a:p>
            <a:pPr lvl="5"/>
            <a:r>
              <a:rPr/>
              <a:t>Sixth</a:t>
            </a:r>
          </a:p>
          <a:p>
            <a:pPr lvl="6"/>
            <a:r>
              <a:rPr/>
              <a:t>Seventh</a:t>
            </a:r>
          </a:p>
          <a:p>
            <a:pPr lvl="7"/>
            <a:r>
              <a:rPr/>
              <a:t>Eighth</a:t>
            </a:r>
          </a:p>
          <a:p>
            <a:pPr lvl="8"/>
            <a:r>
              <a:rPr/>
              <a:t>Ninth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4/18/2015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2"/>
                </a:solidFill>
              </a:defRPr>
            </a:lvl1pPr>
          </a:lstStyle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83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  <a:p>
            <a:pPr lvl="5"/>
            <a:r>
              <a:rPr/>
              <a:t>Sixth</a:t>
            </a:r>
          </a:p>
          <a:p>
            <a:pPr lvl="6"/>
            <a:r>
              <a:rPr/>
              <a:t>Seventh</a:t>
            </a:r>
          </a:p>
          <a:p>
            <a:pPr lvl="7"/>
            <a:r>
              <a:rPr/>
              <a:t>Eighth</a:t>
            </a:r>
          </a:p>
          <a:p>
            <a:pPr lvl="8"/>
            <a:r>
              <a:rPr/>
              <a:t>Ninth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4/18/2015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2"/>
                </a:solidFill>
              </a:defRPr>
            </a:lvl1pPr>
          </a:lstStyle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598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  <a:p>
            <a:pPr lvl="5"/>
            <a:r>
              <a:rPr/>
              <a:t>Sixth</a:t>
            </a:r>
          </a:p>
          <a:p>
            <a:pPr lvl="6"/>
            <a:r>
              <a:rPr/>
              <a:t>Seventh</a:t>
            </a:r>
          </a:p>
          <a:p>
            <a:pPr lvl="7"/>
            <a:r>
              <a:rPr/>
              <a:t>Eighth</a:t>
            </a:r>
          </a:p>
          <a:p>
            <a:pPr lvl="8"/>
            <a:r>
              <a:rPr/>
              <a:t>Ninth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4/18/2015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2"/>
                </a:solidFill>
              </a:defRPr>
            </a:lvl1pPr>
          </a:lstStyle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68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Relationship Id="rId5" Type="http://schemas.openxmlformats.org/officeDocument/2006/relationships/hyperlink" Target="Control%20Statements/if.c" TargetMode="External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8.xml"/><Relationship Id="rId4" Type="http://schemas.openxmlformats.org/officeDocument/2006/relationships/hyperlink" Target="Control%20Statements/ifElse.c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8.xml"/><Relationship Id="rId5" Type="http://schemas.openxmlformats.org/officeDocument/2006/relationships/hyperlink" Target="Control%20Statements/switch.c" TargetMode="External"/><Relationship Id="rId4" Type="http://schemas.openxmlformats.org/officeDocument/2006/relationships/image" Target="../media/image8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Control%20Statements/goto.c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2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Relationship Id="rId5" Type="http://schemas.openxmlformats.org/officeDocument/2006/relationships/hyperlink" Target="Control%20Statements/control.c" TargetMode="Externa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Control Statements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3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rgbClr val="252F4F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Statements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0" lvl="3" indent="-4572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expression may be any valid C expression.</a:t>
            </a:r>
          </a:p>
          <a:p>
            <a:pPr marL="457200" lvl="3" indent="-4572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the expression evaluated as true, the statement will be executed.</a:t>
            </a:r>
          </a:p>
          <a:p>
            <a:pPr marL="457200" lvl="3" indent="-4572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it does not - the statement is bypassed and the line of code following the if is executed. </a:t>
            </a:r>
          </a:p>
          <a:p>
            <a:pPr marL="4572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" indent="0">
              <a:buNone/>
            </a:pPr>
            <a:endParaRPr lang="en-US" sz="2800" dirty="0"/>
          </a:p>
        </p:txBody>
      </p:sp>
      <p:pic>
        <p:nvPicPr>
          <p:cNvPr id="10" name="Picture 2" descr="C:\Users\Tomal\Downloads\if-Statemen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2429" y="2988861"/>
            <a:ext cx="2826992" cy="350747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010" y="2724790"/>
            <a:ext cx="4733925" cy="3894374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4431323" y="3615397"/>
            <a:ext cx="1631852" cy="85813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933495" y="5534544"/>
            <a:ext cx="1730326" cy="5941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Bevel 11"/>
          <p:cNvSpPr/>
          <p:nvPr/>
        </p:nvSpPr>
        <p:spPr>
          <a:xfrm>
            <a:off x="9144036" y="5534544"/>
            <a:ext cx="2593003" cy="1042416"/>
          </a:xfrm>
          <a:prstGeom prst="bevel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file"/>
              </a:rPr>
              <a:t>Run the program</a:t>
            </a:r>
            <a:endParaRPr lang="en-US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46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rgbClr val="252F4F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Statements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C, an expression is true if it evaluates to any nonzero 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values (5,9,-4,100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it evaluate to zero, it is false.</a:t>
            </a:r>
          </a:p>
          <a:p>
            <a:pPr marL="4572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" indent="0">
              <a:buNone/>
            </a:pPr>
            <a:endParaRPr lang="en-US" sz="2800" dirty="0"/>
          </a:p>
        </p:txBody>
      </p:sp>
      <p:sp>
        <p:nvSpPr>
          <p:cNvPr id="14" name="Rounded Rectangle 13"/>
          <p:cNvSpPr/>
          <p:nvPr/>
        </p:nvSpPr>
        <p:spPr>
          <a:xfrm>
            <a:off x="1337480" y="2515264"/>
            <a:ext cx="5738568" cy="1252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3">
              <a:spcBef>
                <a:spcPts val="0"/>
              </a:spcBef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a=10, b=20;</a:t>
            </a:r>
          </a:p>
          <a:p>
            <a:pPr marL="0" lvl="3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if(a &lt; b) </a:t>
            </a:r>
          </a:p>
          <a:p>
            <a:pPr marL="0" lvl="3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(“This line will print.”);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16726" y="2515264"/>
            <a:ext cx="3634154" cy="12312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line will print.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337480" y="3930690"/>
            <a:ext cx="5738568" cy="1252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3">
              <a:spcBef>
                <a:spcPts val="0"/>
              </a:spcBef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a=10, b=20;</a:t>
            </a:r>
          </a:p>
          <a:p>
            <a:pPr marL="0" lvl="3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if(a &gt; b) </a:t>
            </a:r>
          </a:p>
          <a:p>
            <a:pPr marL="0" lvl="3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(“This line will print.”);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216726" y="3930690"/>
            <a:ext cx="3634154" cy="12312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ctr"/>
            <a:endParaRPr lang="en-US" sz="1600" dirty="0"/>
          </a:p>
        </p:txBody>
      </p:sp>
      <p:sp>
        <p:nvSpPr>
          <p:cNvPr id="18" name="Rounded Rectangle 17"/>
          <p:cNvSpPr/>
          <p:nvPr/>
        </p:nvSpPr>
        <p:spPr>
          <a:xfrm>
            <a:off x="1337480" y="5281480"/>
            <a:ext cx="5738568" cy="1252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3">
              <a:spcBef>
                <a:spcPts val="0"/>
              </a:spcBef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a=10, b=20;</a:t>
            </a:r>
          </a:p>
          <a:p>
            <a:pPr marL="0" lvl="3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if(0) </a:t>
            </a:r>
          </a:p>
          <a:p>
            <a:pPr marL="0" lvl="3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(“This line will print.”);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16726" y="5281480"/>
            <a:ext cx="3634154" cy="12312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0378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rgbClr val="252F4F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Statements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" indent="0">
              <a:buNone/>
            </a:pPr>
            <a:endParaRPr lang="en-US" sz="2800" dirty="0"/>
          </a:p>
        </p:txBody>
      </p:sp>
      <p:sp>
        <p:nvSpPr>
          <p:cNvPr id="14" name="Rounded Rectangle 13"/>
          <p:cNvSpPr/>
          <p:nvPr/>
        </p:nvSpPr>
        <p:spPr>
          <a:xfrm>
            <a:off x="1337481" y="980284"/>
            <a:ext cx="5738568" cy="1252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3">
              <a:spcBef>
                <a:spcPts val="0"/>
              </a:spcBef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a=10, b=20;</a:t>
            </a:r>
          </a:p>
          <a:p>
            <a:pPr marL="0" lvl="3">
              <a:spcBef>
                <a:spcPts val="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(“%d”, a&lt;=b);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16727" y="994352"/>
            <a:ext cx="3634154" cy="12312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337481" y="2395710"/>
            <a:ext cx="5738568" cy="1252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3">
              <a:spcBef>
                <a:spcPts val="0"/>
              </a:spcBef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a=10, b=20;</a:t>
            </a:r>
          </a:p>
          <a:p>
            <a:pPr marL="0" lvl="3">
              <a:spcBef>
                <a:spcPts val="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(“%d”,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a&gt;b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216727" y="2395710"/>
            <a:ext cx="3634154" cy="12312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337481" y="3746500"/>
            <a:ext cx="5738568" cy="1252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3">
              <a:spcBef>
                <a:spcPts val="0"/>
              </a:spcBef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a=10, b=20;</a:t>
            </a:r>
          </a:p>
          <a:p>
            <a:pPr marL="0" lvl="3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if(a) </a:t>
            </a:r>
          </a:p>
          <a:p>
            <a:pPr marL="0" lvl="3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(“This line will print.”);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16727" y="3746500"/>
            <a:ext cx="3634154" cy="12312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line will print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337480" y="5118196"/>
            <a:ext cx="5738568" cy="1252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3">
              <a:spcBef>
                <a:spcPts val="0"/>
              </a:spcBef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a=-10, b=20;</a:t>
            </a:r>
          </a:p>
          <a:p>
            <a:pPr marL="0" lvl="3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if(a) </a:t>
            </a:r>
          </a:p>
          <a:p>
            <a:pPr marL="0" lvl="3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(“This line will print.”);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16726" y="5118196"/>
            <a:ext cx="3634154" cy="12312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line will print.</a:t>
            </a:r>
          </a:p>
        </p:txBody>
      </p:sp>
      <p:sp>
        <p:nvSpPr>
          <p:cNvPr id="4" name="Oval 3"/>
          <p:cNvSpPr/>
          <p:nvPr/>
        </p:nvSpPr>
        <p:spPr>
          <a:xfrm>
            <a:off x="2011679" y="5247249"/>
            <a:ext cx="1069145" cy="4079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011679" y="3846167"/>
            <a:ext cx="900334" cy="4079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10" grpId="0" animBg="1"/>
      <p:bldP spid="11" grpId="0" animBg="1"/>
      <p:bldP spid="4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rgbClr val="252F4F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If-else Statements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 can add else statement to the if.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Then the if statement looks like this:</a:t>
            </a:r>
          </a:p>
          <a:p>
            <a:pPr lvl="2">
              <a:buNone/>
            </a:pP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if(expression</a:t>
            </a: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None/>
            </a:pP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statement1;</a:t>
            </a:r>
          </a:p>
          <a:p>
            <a:pPr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statement2;</a:t>
            </a:r>
          </a:p>
          <a:p>
            <a:pPr marL="45720" indent="0">
              <a:buNone/>
            </a:pPr>
            <a:endParaRPr lang="en-US" sz="2800" dirty="0"/>
          </a:p>
        </p:txBody>
      </p:sp>
      <p:pic>
        <p:nvPicPr>
          <p:cNvPr id="20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95078" y="2074460"/>
            <a:ext cx="4694830" cy="3916907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  <p:sp>
        <p:nvSpPr>
          <p:cNvPr id="5" name="Bevel 4"/>
          <p:cNvSpPr/>
          <p:nvPr/>
        </p:nvSpPr>
        <p:spPr>
          <a:xfrm>
            <a:off x="7574508" y="5534544"/>
            <a:ext cx="4162532" cy="1042416"/>
          </a:xfrm>
          <a:prstGeom prst="bevel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file"/>
              </a:rPr>
              <a:t>Which number is large?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52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rgbClr val="252F4F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If-else Statements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simple if-else is:</a:t>
            </a:r>
          </a:p>
          <a:p>
            <a:pPr>
              <a:buNone/>
            </a:pPr>
            <a:endParaRPr lang="en-US" sz="2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182880">
              <a:lnSpc>
                <a:spcPct val="50000"/>
              </a:lnSpc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if(expression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indent="-182880">
              <a:lnSpc>
                <a:spcPct val="50000"/>
              </a:lnSpc>
              <a:buNone/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indent="-182880">
              <a:lnSpc>
                <a:spcPct val="50000"/>
              </a:lnSpc>
              <a:buNone/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statements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182880">
              <a:lnSpc>
                <a:spcPct val="50000"/>
              </a:lnSpc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182880">
              <a:lnSpc>
                <a:spcPct val="50000"/>
              </a:lnSpc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indent="-182880">
              <a:lnSpc>
                <a:spcPct val="50000"/>
              </a:lnSpc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pPr indent="-182880">
              <a:lnSpc>
                <a:spcPct val="50000"/>
              </a:lnSpc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statements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182880">
              <a:lnSpc>
                <a:spcPct val="50000"/>
              </a:lnSpc>
              <a:buNone/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buNone/>
            </a:pPr>
            <a:endParaRPr lang="en-US" sz="2800" dirty="0">
              <a:solidFill>
                <a:srgbClr val="0579C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2956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rgbClr val="252F4F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If-else Statements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nested if-else is:</a:t>
            </a:r>
          </a:p>
          <a:p>
            <a:pPr indent="-182880">
              <a:lnSpc>
                <a:spcPct val="50000"/>
              </a:lnSpc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if(expression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indent="-182880">
              <a:lnSpc>
                <a:spcPct val="50000"/>
              </a:lnSpc>
              <a:buNone/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indent="-182880">
              <a:lnSpc>
                <a:spcPct val="50000"/>
              </a:lnSpc>
              <a:buNone/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statements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182880">
              <a:lnSpc>
                <a:spcPct val="50000"/>
              </a:lnSpc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182880">
              <a:lnSpc>
                <a:spcPct val="50000"/>
              </a:lnSpc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if(expression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indent="-182880">
              <a:lnSpc>
                <a:spcPct val="50000"/>
              </a:lnSpc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pPr indent="-182880">
              <a:lnSpc>
                <a:spcPct val="50000"/>
              </a:lnSpc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statements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182880">
              <a:lnSpc>
                <a:spcPct val="50000"/>
              </a:lnSpc>
              <a:buNone/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indent="-182880">
              <a:lnSpc>
                <a:spcPct val="50000"/>
              </a:lnSpc>
              <a:buNone/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pPr indent="-182880">
              <a:lnSpc>
                <a:spcPct val="50000"/>
              </a:lnSpc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indent="-182880">
              <a:lnSpc>
                <a:spcPct val="50000"/>
              </a:lnSpc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pPr indent="-182880">
              <a:lnSpc>
                <a:spcPct val="50000"/>
              </a:lnSpc>
              <a:buNone/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statements</a:t>
            </a:r>
          </a:p>
          <a:p>
            <a:pPr indent="-182880">
              <a:lnSpc>
                <a:spcPct val="50000"/>
              </a:lnSpc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>
              <a:buNone/>
            </a:pPr>
            <a:endParaRPr lang="en-US" sz="2800" dirty="0">
              <a:solidFill>
                <a:srgbClr val="0579C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3864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rgbClr val="252F4F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 Statements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>
              <a:spcBef>
                <a:spcPts val="1108"/>
              </a:spcBef>
              <a:spcAft>
                <a:spcPts val="1108"/>
              </a:spcAft>
              <a:buFont typeface="Wingdings" panose="05000000000000000000" pitchFamily="2" charset="2"/>
              <a:buChar char="v"/>
            </a:pPr>
            <a:r>
              <a:rPr lang="en-US" sz="2800" b="1" dirty="0" smtClean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800" dirty="0" smtClean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good for choosing between two alternatives</a:t>
            </a:r>
          </a:p>
          <a:p>
            <a:pPr>
              <a:spcBef>
                <a:spcPts val="1108"/>
              </a:spcBef>
              <a:spcAft>
                <a:spcPts val="1108"/>
              </a:spcAft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several alternatives are needed we should use </a:t>
            </a:r>
            <a:r>
              <a:rPr lang="en-US" sz="2800" b="1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 </a:t>
            </a:r>
            <a:r>
              <a:rPr lang="en-US" sz="28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r>
              <a:rPr lang="en-US" sz="2800" b="1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1108"/>
              </a:spcBef>
              <a:spcAft>
                <a:spcPts val="1108"/>
              </a:spcAft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en-US" sz="28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C’s multiple selection statement.</a:t>
            </a:r>
          </a:p>
          <a:p>
            <a:pPr>
              <a:spcBef>
                <a:spcPts val="1108"/>
              </a:spcBef>
              <a:spcAft>
                <a:spcPts val="1108"/>
              </a:spcAft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to select one of several alternative paths in program execution</a:t>
            </a:r>
          </a:p>
          <a:p>
            <a:pPr>
              <a:buNone/>
            </a:pPr>
            <a:endParaRPr lang="en-US" sz="2800" dirty="0">
              <a:solidFill>
                <a:srgbClr val="0579C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955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rgbClr val="252F4F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 Statements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>
              <a:spcBef>
                <a:spcPts val="1108"/>
              </a:spcBef>
              <a:spcAft>
                <a:spcPts val="1108"/>
              </a:spcAft>
              <a:buNone/>
            </a:pPr>
            <a:r>
              <a:rPr lang="en-US" sz="1400" b="1" dirty="0" smtClean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en-US" sz="1400" dirty="0">
              <a:solidFill>
                <a:srgbClr val="0579C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800" dirty="0">
              <a:solidFill>
                <a:srgbClr val="0579C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endParaRPr lang="en-US" sz="2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114" y="981016"/>
            <a:ext cx="4104152" cy="5638147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6384264" y="980284"/>
            <a:ext cx="4466615" cy="1287579"/>
          </a:xfrm>
          <a:prstGeom prst="roundRect">
            <a:avLst/>
          </a:prstGeom>
          <a:solidFill>
            <a:srgbClr val="C0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ct val="101000"/>
            </a:pP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value is successively tested against a list of integer or character constants.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384264" y="2525108"/>
            <a:ext cx="4466615" cy="1182057"/>
          </a:xfrm>
          <a:prstGeom prst="roundRect">
            <a:avLst/>
          </a:prstGeom>
          <a:solidFill>
            <a:srgbClr val="C0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ct val="101000"/>
            </a:pP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the match is found, the statement sequence associated with that match is executed.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413500" y="3953250"/>
            <a:ext cx="4437379" cy="956375"/>
          </a:xfrm>
          <a:prstGeom prst="roundRect">
            <a:avLst/>
          </a:prstGeom>
          <a:solidFill>
            <a:srgbClr val="C0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ct val="101000"/>
            </a:pP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 sequence are not blocks, not use curly braces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953022" y="1463862"/>
            <a:ext cx="2431243" cy="4458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953022" y="1463861"/>
            <a:ext cx="2431245" cy="1354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953020" y="1479247"/>
            <a:ext cx="2418061" cy="22932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9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rgbClr val="252F4F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 Statements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>
              <a:spcBef>
                <a:spcPts val="1108"/>
              </a:spcBef>
              <a:spcAft>
                <a:spcPts val="1108"/>
              </a:spcAft>
              <a:buNone/>
            </a:pPr>
            <a:r>
              <a:rPr lang="en-US" sz="1400" b="1" dirty="0" smtClean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en-US" sz="1400" dirty="0">
              <a:solidFill>
                <a:srgbClr val="0579C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800" dirty="0">
              <a:solidFill>
                <a:srgbClr val="0579C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endParaRPr lang="en-US" sz="2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114" y="981016"/>
            <a:ext cx="4104152" cy="56381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092" y="980283"/>
            <a:ext cx="4970963" cy="5068825"/>
          </a:xfrm>
          <a:prstGeom prst="rect">
            <a:avLst/>
          </a:prstGeom>
        </p:spPr>
      </p:pic>
      <p:sp>
        <p:nvSpPr>
          <p:cNvPr id="18" name="Bevel 17"/>
          <p:cNvSpPr/>
          <p:nvPr/>
        </p:nvSpPr>
        <p:spPr>
          <a:xfrm>
            <a:off x="9270608" y="5534544"/>
            <a:ext cx="2466431" cy="1042416"/>
          </a:xfrm>
          <a:prstGeom prst="bevel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file"/>
              </a:rPr>
              <a:t>Run Program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07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rgbClr val="252F4F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 Statements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>
              <a:spcBef>
                <a:spcPts val="1108"/>
              </a:spcBef>
              <a:spcAft>
                <a:spcPts val="1108"/>
              </a:spcAft>
              <a:buNone/>
            </a:pPr>
            <a:r>
              <a:rPr lang="en-US" sz="2800" b="1" dirty="0" smtClean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Nested switch:</a:t>
            </a:r>
            <a:endParaRPr lang="en-US" sz="2800" dirty="0">
              <a:solidFill>
                <a:srgbClr val="0579C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800" dirty="0">
              <a:solidFill>
                <a:srgbClr val="0579C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endParaRPr lang="en-US" sz="28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7480" y="1578221"/>
            <a:ext cx="5527343" cy="504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9394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446964"/>
            <a:ext cx="9144000" cy="1026994"/>
          </a:xfrm>
        </p:spPr>
        <p:txBody>
          <a:bodyPr>
            <a:normAutofit/>
          </a:bodyPr>
          <a:lstStyle/>
          <a:p>
            <a:pPr algn="l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522413" y="1678674"/>
            <a:ext cx="9144000" cy="4790365"/>
          </a:xfrm>
        </p:spPr>
        <p:txBody>
          <a:bodyPr/>
          <a:lstStyle/>
          <a:p>
            <a:pPr marL="457200" lvl="0" indent="-457200" algn="l">
              <a:buAutoNum type="arabicPeriod"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 Statements</a:t>
            </a:r>
          </a:p>
          <a:p>
            <a:pPr marL="457200" lvl="0" indent="-457200" algn="l">
              <a:buAutoNum type="arabicPeriod"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statements</a:t>
            </a:r>
          </a:p>
          <a:p>
            <a:pPr marL="457200" lvl="0" indent="-457200" algn="l">
              <a:buAutoNum type="arabicPeriod"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if-else statements</a:t>
            </a:r>
          </a:p>
          <a:p>
            <a:pPr marL="457200" lvl="0" indent="-457200" algn="l">
              <a:buAutoNum type="arabicPeriod"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 statements</a:t>
            </a:r>
          </a:p>
          <a:p>
            <a:pPr marL="457200" lvl="0" indent="-457200" algn="l">
              <a:buAutoNum type="arabicPeriod"/>
            </a:pP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Statements</a:t>
            </a:r>
          </a:p>
          <a:p>
            <a:pPr marL="457200" indent="-457200" algn="l">
              <a:buFont typeface="Wingdings" pitchFamily="2" charset="2"/>
              <a:buAutoNum type="arabicPeriod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Operator (Statements)</a:t>
            </a:r>
          </a:p>
          <a:p>
            <a:pPr lvl="0" algn="l"/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4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rgbClr val="252F4F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Switch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sz="2800" b="1" dirty="0" smtClean="0">
              <a:solidFill>
                <a:srgbClr val="0579C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 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only test for equality, where the if conditional expression can be of any type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 will work with only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char types. We can’t use float or others.</a:t>
            </a:r>
          </a:p>
          <a:p>
            <a:pPr marL="4572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1554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rgbClr val="252F4F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Statement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8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compiler encounters </a:t>
            </a:r>
            <a:r>
              <a:rPr lang="en-US" sz="2800" dirty="0" err="1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28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statement in a C program, the </a:t>
            </a:r>
            <a:r>
              <a:rPr lang="en-US" sz="2800" dirty="0" smtClean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jumps </a:t>
            </a:r>
            <a:r>
              <a:rPr lang="en-US" sz="28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the corresponding label mentioned along with </a:t>
            </a:r>
            <a:r>
              <a:rPr lang="en-US" sz="2800" dirty="0" err="1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28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" indent="0">
              <a:buNone/>
            </a:pPr>
            <a:endParaRPr lang="en-US" sz="2800" dirty="0">
              <a:solidFill>
                <a:srgbClr val="0579C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828800"/>
            <a:ext cx="3814762" cy="2756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13946" y="1960568"/>
            <a:ext cx="4355579" cy="3377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0918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rgbClr val="252F4F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Statement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err="1" smtClean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2800" dirty="0" smtClean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example</a:t>
            </a:r>
            <a:endParaRPr lang="en-US" sz="2800" dirty="0">
              <a:solidFill>
                <a:srgbClr val="0579C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sz="2800" dirty="0">
              <a:solidFill>
                <a:srgbClr val="0579C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Bevel 5"/>
          <p:cNvSpPr/>
          <p:nvPr/>
        </p:nvSpPr>
        <p:spPr>
          <a:xfrm>
            <a:off x="9270608" y="5534544"/>
            <a:ext cx="2466431" cy="1042416"/>
          </a:xfrm>
          <a:prstGeom prst="bevel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Run a Example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481" y="980284"/>
            <a:ext cx="6414447" cy="559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24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rgbClr val="252F4F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Conditional Operator (Statements)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conditional operator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conditional expression is written in the form </a:t>
            </a:r>
          </a:p>
          <a:p>
            <a:pPr marL="45720" indent="0">
              <a:buNone/>
            </a:pPr>
            <a:endParaRPr lang="en-US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5304619" y="1037176"/>
            <a:ext cx="1108881" cy="5522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/>
              <a:t>?  : </a:t>
            </a:r>
            <a:endParaRPr lang="en-US" sz="2800" i="1" dirty="0"/>
          </a:p>
        </p:txBody>
      </p:sp>
      <p:sp>
        <p:nvSpPr>
          <p:cNvPr id="5" name="Rounded Rectangle 4"/>
          <p:cNvSpPr/>
          <p:nvPr/>
        </p:nvSpPr>
        <p:spPr>
          <a:xfrm>
            <a:off x="1652516" y="2154050"/>
            <a:ext cx="70866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expression 1  ?  expression 2  :  expression 3</a:t>
            </a:r>
          </a:p>
        </p:txBody>
      </p:sp>
      <p:sp>
        <p:nvSpPr>
          <p:cNvPr id="6" name="Rectangle 5"/>
          <p:cNvSpPr/>
          <p:nvPr/>
        </p:nvSpPr>
        <p:spPr>
          <a:xfrm>
            <a:off x="1881116" y="2308831"/>
            <a:ext cx="2057400" cy="609600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62066" y="3251012"/>
            <a:ext cx="2000250" cy="609600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True or False?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357616" y="3307368"/>
            <a:ext cx="1652588" cy="4532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True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4281416" y="2308831"/>
            <a:ext cx="1943100" cy="609600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05516" y="3331976"/>
            <a:ext cx="1524000" cy="4286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False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6510266" y="2308831"/>
            <a:ext cx="1943100" cy="609600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56301" y="4064784"/>
            <a:ext cx="4394579" cy="255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6837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rgbClr val="252F4F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Conditional Operator (Statements)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050" dirty="0" smtClean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US" sz="105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</a:t>
            </a:r>
          </a:p>
          <a:p>
            <a:pPr marL="45720" indent="0">
              <a:buNone/>
            </a:pPr>
            <a:endParaRPr lang="en-US" sz="2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21303" t="34375" r="48829" b="29167"/>
          <a:stretch/>
        </p:blipFill>
        <p:spPr>
          <a:xfrm>
            <a:off x="1337481" y="980284"/>
            <a:ext cx="3886200" cy="2133600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13" name="Rounded Rectangle 12"/>
          <p:cNvSpPr/>
          <p:nvPr/>
        </p:nvSpPr>
        <p:spPr>
          <a:xfrm>
            <a:off x="1252183" y="3626646"/>
            <a:ext cx="5638800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(</a:t>
            </a:r>
            <a:r>
              <a:rPr lang="en-US" sz="2800" dirty="0" err="1" smtClean="0"/>
              <a:t>a+b</a:t>
            </a:r>
            <a:r>
              <a:rPr lang="en-US" sz="2800" dirty="0" smtClean="0"/>
              <a:t>)&gt;=13  </a:t>
            </a:r>
            <a:r>
              <a:rPr lang="en-US" sz="2800" dirty="0"/>
              <a:t>?  </a:t>
            </a:r>
            <a:r>
              <a:rPr lang="en-US" sz="2800" dirty="0" smtClean="0"/>
              <a:t>a = 100  </a:t>
            </a:r>
            <a:r>
              <a:rPr lang="en-US" sz="2800" dirty="0"/>
              <a:t>:  </a:t>
            </a:r>
            <a:r>
              <a:rPr lang="en-US" sz="2800" dirty="0" smtClean="0"/>
              <a:t>a = 1000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600436" y="3792223"/>
            <a:ext cx="1700331" cy="609600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385533" y="4706623"/>
            <a:ext cx="1915234" cy="609600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True or False?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3614382" y="4827192"/>
            <a:ext cx="1206513" cy="4532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True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3614383" y="3792223"/>
            <a:ext cx="1206513" cy="609600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7599556" y="3639823"/>
            <a:ext cx="2542751" cy="914400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 a is 100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37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rgbClr val="252F4F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Conditional Operator (Statements)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050" dirty="0" smtClean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US" sz="105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</a:t>
            </a:r>
          </a:p>
          <a:p>
            <a:pPr marL="45720" indent="0">
              <a:buNone/>
            </a:pPr>
            <a:endParaRPr lang="en-US" sz="2800" dirty="0"/>
          </a:p>
        </p:txBody>
      </p:sp>
      <p:sp>
        <p:nvSpPr>
          <p:cNvPr id="10" name="Rounded Rectangle 9"/>
          <p:cNvSpPr/>
          <p:nvPr/>
        </p:nvSpPr>
        <p:spPr>
          <a:xfrm>
            <a:off x="1752600" y="3873023"/>
            <a:ext cx="5638800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i</a:t>
            </a:r>
            <a:r>
              <a:rPr lang="en-US" sz="2800" dirty="0" smtClean="0"/>
              <a:t> = (</a:t>
            </a:r>
            <a:r>
              <a:rPr lang="en-US" sz="2800" dirty="0" err="1" smtClean="0"/>
              <a:t>a+b</a:t>
            </a:r>
            <a:r>
              <a:rPr lang="en-US" sz="2800" dirty="0" smtClean="0"/>
              <a:t>)&lt;13  </a:t>
            </a:r>
            <a:r>
              <a:rPr lang="en-US" sz="2800" dirty="0"/>
              <a:t>?  </a:t>
            </a:r>
            <a:r>
              <a:rPr lang="en-US" sz="2800" dirty="0" smtClean="0"/>
              <a:t>100  </a:t>
            </a:r>
            <a:r>
              <a:rPr lang="en-US" sz="2800" dirty="0"/>
              <a:t>:  </a:t>
            </a:r>
            <a:r>
              <a:rPr lang="en-US" sz="2800" dirty="0" smtClean="0"/>
              <a:t>1000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3018972" y="4038600"/>
            <a:ext cx="1405232" cy="609600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756847" y="5018884"/>
            <a:ext cx="1964865" cy="609600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True or False?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5636525" y="4939823"/>
            <a:ext cx="1069076" cy="4532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False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5636525" y="4025423"/>
            <a:ext cx="1069075" cy="609600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/>
          <a:srcRect l="21303" t="34375" r="48829" b="29167"/>
          <a:stretch/>
        </p:blipFill>
        <p:spPr>
          <a:xfrm>
            <a:off x="1337481" y="980284"/>
            <a:ext cx="3886200" cy="2133600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4" name="Rounded Rectangle 3"/>
          <p:cNvSpPr/>
          <p:nvPr/>
        </p:nvSpPr>
        <p:spPr>
          <a:xfrm>
            <a:off x="8192664" y="4025423"/>
            <a:ext cx="2542751" cy="914400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1000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62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8" grpId="0" animBg="1"/>
      <p:bldP spid="19" grpId="0" animBg="1"/>
      <p:bldP spid="20" grpId="0" animBg="1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20" y="-3"/>
            <a:ext cx="12192000" cy="980284"/>
          </a:xfrm>
          <a:solidFill>
            <a:srgbClr val="252F4F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/>
          <a:lstStyle/>
          <a:p>
            <a:pPr marL="0" lvl="0" indent="0" fontAlgn="base">
              <a:lnSpc>
                <a:spcPct val="114000"/>
              </a:lnSpc>
              <a:spcBef>
                <a:spcPts val="0"/>
              </a:spcBef>
              <a:buNone/>
            </a:pPr>
            <a:endParaRPr lang="en-US" sz="2400" i="1" kern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6000" kern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You.</a:t>
            </a:r>
          </a:p>
          <a:p>
            <a:pPr marL="0" lvl="0" indent="0" fontAlgn="base">
              <a:lnSpc>
                <a:spcPct val="114000"/>
              </a:lnSpc>
              <a:spcBef>
                <a:spcPts val="0"/>
              </a:spcBef>
              <a:buNone/>
            </a:pPr>
            <a:endParaRPr lang="en-US" sz="2400" kern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6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 and Answer</a:t>
            </a:r>
            <a:endParaRPr lang="en-US" sz="6000" kern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37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20" y="-3"/>
            <a:ext cx="12192000" cy="980284"/>
          </a:xfrm>
          <a:solidFill>
            <a:srgbClr val="252F4F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/>
          <a:lstStyle/>
          <a:p>
            <a:pPr marL="0" lvl="0" indent="0" fontAlgn="base">
              <a:lnSpc>
                <a:spcPct val="114000"/>
              </a:lnSpc>
              <a:spcBef>
                <a:spcPts val="0"/>
              </a:spcBef>
              <a:buClr>
                <a:srgbClr val="0070C0"/>
              </a:buClr>
              <a:buNone/>
            </a:pPr>
            <a:r>
              <a:rPr lang="en-US" sz="2400" u="sng" kern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Books:</a:t>
            </a:r>
          </a:p>
          <a:p>
            <a:pPr marL="457200" lvl="0" indent="-457200" fontAlgn="base">
              <a:lnSpc>
                <a:spcPct val="114000"/>
              </a:lnSpc>
              <a:spcBef>
                <a:spcPts val="0"/>
              </a:spcBef>
              <a:buClr>
                <a:srgbClr val="0070C0"/>
              </a:buClr>
              <a:buFont typeface="+mj-lt"/>
              <a:buAutoNum type="arabicPeriod"/>
            </a:pPr>
            <a:r>
              <a:rPr lang="en-US" sz="2400" kern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in ANSI C </a:t>
            </a:r>
            <a:r>
              <a:rPr lang="en-US" sz="2400" i="1" kern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E. Balagurusamy</a:t>
            </a:r>
          </a:p>
          <a:p>
            <a:pPr marL="457200" indent="-457200" fontAlgn="base">
              <a:lnSpc>
                <a:spcPct val="114000"/>
              </a:lnSpc>
              <a:spcBef>
                <a:spcPts val="0"/>
              </a:spcBef>
              <a:buClr>
                <a:srgbClr val="0070C0"/>
              </a:buClr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Teach yourself 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 </a:t>
            </a:r>
            <a:r>
              <a:rPr lang="en-US" sz="2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Herbert </a:t>
            </a:r>
            <a:r>
              <a:rPr lang="en-US" sz="2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Shield</a:t>
            </a:r>
          </a:p>
          <a:p>
            <a:pPr marL="457200" indent="-457200" fontAlgn="base">
              <a:lnSpc>
                <a:spcPct val="114000"/>
              </a:lnSpc>
              <a:spcBef>
                <a:spcPts val="0"/>
              </a:spcBef>
              <a:buClr>
                <a:srgbClr val="0070C0"/>
              </a:buClr>
              <a:buFont typeface="+mj-lt"/>
              <a:buAutoNum type="arabicPeriod"/>
            </a:pP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With C</a:t>
            </a:r>
            <a:r>
              <a:rPr lang="en-US" sz="2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By Byron Gottfried</a:t>
            </a:r>
            <a:endParaRPr lang="en-US" sz="24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fontAlgn="base">
              <a:lnSpc>
                <a:spcPct val="114000"/>
              </a:lnSpc>
              <a:spcBef>
                <a:spcPts val="0"/>
              </a:spcBef>
              <a:buClr>
                <a:srgbClr val="0070C0"/>
              </a:buClr>
              <a:buFont typeface="+mj-lt"/>
              <a:buAutoNum type="arabicPeriod"/>
            </a:pPr>
            <a:endParaRPr lang="en-US" sz="2400" i="1" kern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2400" u="sng" kern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Web:</a:t>
            </a:r>
          </a:p>
          <a:p>
            <a:pPr marL="457200" lvl="0" indent="-457200" fontAlgn="base">
              <a:lnSpc>
                <a:spcPct val="114000"/>
              </a:lnSpc>
              <a:spcBef>
                <a:spcPts val="0"/>
              </a:spcBef>
              <a:buClr>
                <a:srgbClr val="0579CD"/>
              </a:buClr>
              <a:buAutoNum type="arabicPeriod"/>
            </a:pPr>
            <a:r>
              <a:rPr lang="en-US" sz="2400" kern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www.wikbooks.org</a:t>
            </a:r>
          </a:p>
          <a:p>
            <a:pPr marL="0" lvl="0" indent="0" fontAlgn="base">
              <a:lnSpc>
                <a:spcPct val="114000"/>
              </a:lnSpc>
              <a:spcBef>
                <a:spcPts val="0"/>
              </a:spcBef>
              <a:buNone/>
            </a:pPr>
            <a:endParaRPr lang="en-US" sz="2400" kern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fontAlgn="base">
              <a:lnSpc>
                <a:spcPct val="114000"/>
              </a:lnSpc>
              <a:spcBef>
                <a:spcPts val="0"/>
              </a:spcBef>
              <a:buClr>
                <a:srgbClr val="0070C0"/>
              </a:buClr>
              <a:buNone/>
            </a:pPr>
            <a:r>
              <a:rPr lang="en-US" sz="2400" kern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kern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 other slide, books and web search.</a:t>
            </a:r>
            <a:endParaRPr lang="en-US" sz="2400" kern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23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rgbClr val="252F4F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Statements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800" dirty="0" smtClean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see a C program</a:t>
            </a:r>
            <a:endParaRPr lang="en-US" sz="2800" dirty="0">
              <a:solidFill>
                <a:srgbClr val="0579C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481" y="980284"/>
            <a:ext cx="7765576" cy="56388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54" y="2387180"/>
            <a:ext cx="4777626" cy="277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11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rgbClr val="252F4F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Statements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800" dirty="0" smtClean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see a C program</a:t>
            </a:r>
            <a:endParaRPr lang="en-US" sz="2800" dirty="0">
              <a:solidFill>
                <a:srgbClr val="0579C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481" y="980284"/>
            <a:ext cx="7765576" cy="56388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54" y="2387180"/>
            <a:ext cx="4777626" cy="2770495"/>
          </a:xfrm>
          <a:prstGeom prst="rect">
            <a:avLst/>
          </a:prstGeom>
        </p:spPr>
      </p:pic>
      <p:sp>
        <p:nvSpPr>
          <p:cNvPr id="6" name="Bevel 5"/>
          <p:cNvSpPr/>
          <p:nvPr/>
        </p:nvSpPr>
        <p:spPr>
          <a:xfrm>
            <a:off x="9144036" y="5576748"/>
            <a:ext cx="2593003" cy="1042416"/>
          </a:xfrm>
          <a:prstGeom prst="bevel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file"/>
              </a:rPr>
              <a:t>Run the program</a:t>
            </a:r>
            <a:endParaRPr lang="en-US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94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rgbClr val="252F4F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Statements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800" dirty="0" smtClean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see a C program</a:t>
            </a:r>
            <a:endParaRPr lang="en-US" sz="2800" dirty="0">
              <a:solidFill>
                <a:srgbClr val="0579C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481" y="980284"/>
            <a:ext cx="7765576" cy="563888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8734568" y="1473958"/>
            <a:ext cx="3453794" cy="6277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3">
              <a:spcBef>
                <a:spcPts val="0"/>
              </a:spcBef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Sequential statements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8625384" y="1269242"/>
            <a:ext cx="118667" cy="1087111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744051" y="3033015"/>
            <a:ext cx="3453794" cy="6277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3">
              <a:spcBef>
                <a:spcPts val="0"/>
              </a:spcBef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Selection statements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8604458" y="2561070"/>
            <a:ext cx="143232" cy="1571688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713641" y="4999630"/>
            <a:ext cx="3453794" cy="6277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3">
              <a:spcBef>
                <a:spcPts val="0"/>
              </a:spcBef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Loop statements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8625384" y="4708478"/>
            <a:ext cx="97740" cy="1296537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0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rgbClr val="252F4F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Statements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flow of execution in a program or function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kinds of execution flow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" indent="0">
              <a:buNone/>
            </a:pP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2200" lvl="1" indent="-34290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 of the program is sequential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92200" lvl="1" indent="-342900">
              <a:buFont typeface="Wingdings" panose="05000000000000000000" pitchFamily="2" charset="2"/>
              <a:buChar char="v"/>
            </a:pP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2200" lvl="1" indent="-342900"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structure which chooses alternative to execute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92200" lvl="1" indent="-342900">
              <a:buFont typeface="Wingdings" panose="05000000000000000000" pitchFamily="2" charset="2"/>
              <a:buChar char="v"/>
            </a:pP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2200" lvl="1" indent="-342900"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Repetition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structure which repeats a group of statements.</a:t>
            </a:r>
          </a:p>
          <a:p>
            <a:pPr marL="45720" indent="0">
              <a:buNone/>
            </a:pP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2055580" y="3100169"/>
            <a:ext cx="8795300" cy="129266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997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rgbClr val="252F4F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Statements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One of C’s selection statement.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Sometimes called conditional statements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Its operation is governed by the outcome of a conditional test evaluates to either true or false.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its simplest form, the if statement allows our program to conditionally execute a statement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1783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rgbClr val="252F4F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Statements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Simplest form of if 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statement: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dirty="0">
              <a:solidFill>
                <a:srgbClr val="0579CD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800" dirty="0" smtClean="0">
              <a:solidFill>
                <a:srgbClr val="0579CD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800" dirty="0">
              <a:solidFill>
                <a:srgbClr val="0579CD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multiple 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statements: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" indent="0">
              <a:buNone/>
            </a:pPr>
            <a:endParaRPr lang="en-US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5005316" y="1595121"/>
            <a:ext cx="3125810" cy="1485704"/>
          </a:xfrm>
          <a:prstGeom prst="roundRect">
            <a:avLst/>
          </a:prstGeom>
          <a:solidFill>
            <a:srgbClr val="9B2C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3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if(expression) 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3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469553" y="3571164"/>
            <a:ext cx="3688308" cy="3048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3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if(expression) 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3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3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 1;</a:t>
            </a:r>
          </a:p>
          <a:p>
            <a:pPr marL="342900" lvl="3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 2;</a:t>
            </a:r>
          </a:p>
          <a:p>
            <a:pPr marL="342900" lvl="3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……</a:t>
            </a:r>
          </a:p>
          <a:p>
            <a:pPr marL="342900" lvl="3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 n;</a:t>
            </a:r>
          </a:p>
          <a:p>
            <a:pPr marL="342900" lvl="3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937883" y="4165361"/>
            <a:ext cx="533400" cy="457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39197" y="5935992"/>
            <a:ext cx="533400" cy="4476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204583" y="4594425"/>
            <a:ext cx="0" cy="1313431"/>
          </a:xfrm>
          <a:prstGeom prst="straightConnector1">
            <a:avLst/>
          </a:prstGeom>
          <a:ln w="44450"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8395630" y="1595120"/>
            <a:ext cx="3125810" cy="1485705"/>
          </a:xfrm>
          <a:prstGeom prst="roundRect">
            <a:avLst/>
          </a:prstGeom>
          <a:solidFill>
            <a:srgbClr val="9B2C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3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if(expression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3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3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statement;</a:t>
            </a:r>
          </a:p>
          <a:p>
            <a:pPr marL="0" lvl="3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015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rgbClr val="252F4F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Statements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0" lvl="3" indent="-4572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expression may be any valid C expression.</a:t>
            </a:r>
          </a:p>
          <a:p>
            <a:pPr marL="457200" lvl="3" indent="-4572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the expression evaluated as true, the statement will be executed.</a:t>
            </a:r>
          </a:p>
          <a:p>
            <a:pPr marL="457200" lvl="3" indent="-4572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it does not - the statement is bypassed and the line of code following the if is executed. </a:t>
            </a:r>
          </a:p>
          <a:p>
            <a:pPr marL="4572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" indent="0">
              <a:buNone/>
            </a:pPr>
            <a:endParaRPr lang="en-US" sz="2800" dirty="0"/>
          </a:p>
        </p:txBody>
      </p:sp>
      <p:pic>
        <p:nvPicPr>
          <p:cNvPr id="10" name="Picture 2" descr="C:\Users\Tomal\Downloads\if-Statemen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2429" y="2988861"/>
            <a:ext cx="2826992" cy="350747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010" y="2724790"/>
            <a:ext cx="4733925" cy="3894374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3502855" y="4473527"/>
            <a:ext cx="2560320" cy="11254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922850" y="5078437"/>
            <a:ext cx="2013716" cy="11019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04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828</Words>
  <Application>Microsoft Office PowerPoint</Application>
  <PresentationFormat>Custom</PresentationFormat>
  <Paragraphs>226</Paragraphs>
  <Slides>27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Banded Design Blue 16x9</vt:lpstr>
      <vt:lpstr>2_Banded Design Blue 16x9</vt:lpstr>
      <vt:lpstr>3_Banded Design Blue 16x9</vt:lpstr>
      <vt:lpstr>Control Statements</vt:lpstr>
      <vt:lpstr>Outline</vt:lpstr>
      <vt:lpstr>Control Statements</vt:lpstr>
      <vt:lpstr>Control Statements</vt:lpstr>
      <vt:lpstr>Control Statements</vt:lpstr>
      <vt:lpstr>Control Statements</vt:lpstr>
      <vt:lpstr>if Statements</vt:lpstr>
      <vt:lpstr>if Statements</vt:lpstr>
      <vt:lpstr>if Statements</vt:lpstr>
      <vt:lpstr>if Statements</vt:lpstr>
      <vt:lpstr>if Statements</vt:lpstr>
      <vt:lpstr>if Statements</vt:lpstr>
      <vt:lpstr>If-else Statements</vt:lpstr>
      <vt:lpstr>If-else Statements</vt:lpstr>
      <vt:lpstr>If-else Statements</vt:lpstr>
      <vt:lpstr>Switch Statements</vt:lpstr>
      <vt:lpstr>Switch Statements</vt:lpstr>
      <vt:lpstr>Switch Statements</vt:lpstr>
      <vt:lpstr>Switch Statements</vt:lpstr>
      <vt:lpstr>If Vs Switch</vt:lpstr>
      <vt:lpstr>Goto Statement</vt:lpstr>
      <vt:lpstr>Goto Statement</vt:lpstr>
      <vt:lpstr>Conditional Operator (Statements)</vt:lpstr>
      <vt:lpstr>Conditional Operator (Statements)</vt:lpstr>
      <vt:lpstr>Conditional Operator (Statements)</vt:lpstr>
      <vt:lpstr>PowerPoint Presentation</vt:lpstr>
      <vt:lpstr>References</vt:lpstr>
    </vt:vector>
  </TitlesOfParts>
  <Company>iu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Project Plan</dc:title>
  <dc:creator>USER</dc:creator>
  <cp:lastModifiedBy>shamim</cp:lastModifiedBy>
  <cp:revision>505</cp:revision>
  <dcterms:created xsi:type="dcterms:W3CDTF">2015-02-08T14:48:49Z</dcterms:created>
  <dcterms:modified xsi:type="dcterms:W3CDTF">2015-04-18T12:01:15Z</dcterms:modified>
</cp:coreProperties>
</file>