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702" r:id="rId3"/>
  </p:sldMasterIdLst>
  <p:notesMasterIdLst>
    <p:notesMasterId r:id="rId26"/>
  </p:notesMasterIdLst>
  <p:sldIdLst>
    <p:sldId id="259" r:id="rId4"/>
    <p:sldId id="257" r:id="rId5"/>
    <p:sldId id="261" r:id="rId6"/>
    <p:sldId id="310" r:id="rId7"/>
    <p:sldId id="311" r:id="rId8"/>
    <p:sldId id="312" r:id="rId9"/>
    <p:sldId id="313" r:id="rId10"/>
    <p:sldId id="298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6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9CD"/>
    <a:srgbClr val="E5E8E8"/>
    <a:srgbClr val="671D1B"/>
    <a:srgbClr val="0070C0"/>
    <a:srgbClr val="477FA7"/>
    <a:srgbClr val="71ADD9"/>
    <a:srgbClr val="252F4F"/>
    <a:srgbClr val="1E253E"/>
    <a:srgbClr val="3C1BB5"/>
    <a:srgbClr val="202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50" d="100"/>
          <a:sy n="50" d="100"/>
        </p:scale>
        <p:origin x="-7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340A4-7C92-4894-BA01-58BD7F16311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102FC-1644-48B1-9C83-C2F044FEAC32}">
      <dgm:prSet custT="1"/>
      <dgm:spPr/>
      <dgm:t>
        <a:bodyPr/>
        <a:lstStyle/>
        <a:p>
          <a:pPr algn="ctr" rtl="0"/>
          <a:r>
            <a:rPr lang="en-US" sz="2400" b="1" dirty="0" smtClean="0">
              <a:solidFill>
                <a:srgbClr val="FF0000"/>
              </a:solidFill>
            </a:rPr>
            <a:t>ASCII Value</a:t>
          </a:r>
          <a:endParaRPr lang="en-US" sz="2400" b="1" dirty="0">
            <a:solidFill>
              <a:srgbClr val="FF0000"/>
            </a:solidFill>
          </a:endParaRPr>
        </a:p>
      </dgm:t>
    </dgm:pt>
    <dgm:pt modelId="{EA6CD3C5-3E2A-4524-BDC6-EC0282FFFCB6}" type="parTrans" cxnId="{E503224A-0775-48D5-A370-19922416BCD7}">
      <dgm:prSet/>
      <dgm:spPr/>
      <dgm:t>
        <a:bodyPr/>
        <a:lstStyle/>
        <a:p>
          <a:endParaRPr lang="en-US"/>
        </a:p>
      </dgm:t>
    </dgm:pt>
    <dgm:pt modelId="{908AB823-B5CF-458F-B4E0-B13EB5BDBAAE}" type="sibTrans" cxnId="{E503224A-0775-48D5-A370-19922416BCD7}">
      <dgm:prSet/>
      <dgm:spPr/>
      <dgm:t>
        <a:bodyPr/>
        <a:lstStyle/>
        <a:p>
          <a:endParaRPr lang="en-US"/>
        </a:p>
      </dgm:t>
    </dgm:pt>
    <dgm:pt modelId="{ADCA8F01-47D3-4FB1-A2A2-69591F744431}">
      <dgm:prSet custT="1"/>
      <dgm:spPr/>
      <dgm:t>
        <a:bodyPr/>
        <a:lstStyle/>
        <a:p>
          <a:pPr algn="ctr" rtl="0"/>
          <a:r>
            <a:rPr lang="en-US" sz="2400" smtClean="0"/>
            <a:t>w = 119</a:t>
          </a:r>
          <a:endParaRPr lang="en-US" sz="2400"/>
        </a:p>
      </dgm:t>
    </dgm:pt>
    <dgm:pt modelId="{2B94D685-57D3-4D83-A3C3-E82805C14875}" type="parTrans" cxnId="{F6D05343-2454-4036-96DD-F68199330883}">
      <dgm:prSet/>
      <dgm:spPr/>
      <dgm:t>
        <a:bodyPr/>
        <a:lstStyle/>
        <a:p>
          <a:endParaRPr lang="en-US"/>
        </a:p>
      </dgm:t>
    </dgm:pt>
    <dgm:pt modelId="{D62AC554-2852-4550-9E6C-3D24ED7D15AD}" type="sibTrans" cxnId="{F6D05343-2454-4036-96DD-F68199330883}">
      <dgm:prSet/>
      <dgm:spPr/>
      <dgm:t>
        <a:bodyPr/>
        <a:lstStyle/>
        <a:p>
          <a:endParaRPr lang="en-US"/>
        </a:p>
      </dgm:t>
    </dgm:pt>
    <dgm:pt modelId="{D00D864B-DF98-49E2-9732-C386D030578C}">
      <dgm:prSet custT="1"/>
      <dgm:spPr/>
      <dgm:t>
        <a:bodyPr/>
        <a:lstStyle/>
        <a:p>
          <a:pPr algn="ctr" rtl="0"/>
          <a:r>
            <a:rPr lang="en-US" sz="2400" smtClean="0"/>
            <a:t>0 = 48</a:t>
          </a:r>
          <a:endParaRPr lang="en-US" sz="2400"/>
        </a:p>
      </dgm:t>
    </dgm:pt>
    <dgm:pt modelId="{A5F4521F-67B7-4859-AF35-27B19F31B0C9}" type="parTrans" cxnId="{5AD464C3-03B0-49E3-BF8E-1BDD9400B025}">
      <dgm:prSet/>
      <dgm:spPr/>
      <dgm:t>
        <a:bodyPr/>
        <a:lstStyle/>
        <a:p>
          <a:endParaRPr lang="en-US"/>
        </a:p>
      </dgm:t>
    </dgm:pt>
    <dgm:pt modelId="{7E63E13B-8193-432D-BE1E-05835E9FDF41}" type="sibTrans" cxnId="{5AD464C3-03B0-49E3-BF8E-1BDD9400B025}">
      <dgm:prSet/>
      <dgm:spPr/>
      <dgm:t>
        <a:bodyPr/>
        <a:lstStyle/>
        <a:p>
          <a:endParaRPr lang="en-US"/>
        </a:p>
      </dgm:t>
    </dgm:pt>
    <dgm:pt modelId="{A4411381-A8AD-4953-BBD5-B5A65099483B}" type="pres">
      <dgm:prSet presAssocID="{ED5340A4-7C92-4894-BA01-58BD7F1631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543948-5117-41D2-B34E-BE49C8DEEB23}" type="pres">
      <dgm:prSet presAssocID="{96C102FC-1644-48B1-9C83-C2F044FEAC3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B9CCF-547B-4833-B31F-867ADB0199FC}" type="pres">
      <dgm:prSet presAssocID="{908AB823-B5CF-458F-B4E0-B13EB5BDBAAE}" presName="spacer" presStyleCnt="0"/>
      <dgm:spPr/>
    </dgm:pt>
    <dgm:pt modelId="{DBEC2B05-5052-4B32-8359-0E2E0407E938}" type="pres">
      <dgm:prSet presAssocID="{ADCA8F01-47D3-4FB1-A2A2-69591F7444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73831-7A6A-4D40-9241-C89FBDAD29C4}" type="pres">
      <dgm:prSet presAssocID="{D62AC554-2852-4550-9E6C-3D24ED7D15AD}" presName="spacer" presStyleCnt="0"/>
      <dgm:spPr/>
    </dgm:pt>
    <dgm:pt modelId="{89D9A22E-1621-465E-9E0C-9B178D8165E6}" type="pres">
      <dgm:prSet presAssocID="{D00D864B-DF98-49E2-9732-C386D03057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CA835-A409-4F5B-9E36-74FD536D5D1A}" type="presOf" srcId="{ED5340A4-7C92-4894-BA01-58BD7F163112}" destId="{A4411381-A8AD-4953-BBD5-B5A65099483B}" srcOrd="0" destOrd="0" presId="urn:microsoft.com/office/officeart/2005/8/layout/vList2"/>
    <dgm:cxn modelId="{E503224A-0775-48D5-A370-19922416BCD7}" srcId="{ED5340A4-7C92-4894-BA01-58BD7F163112}" destId="{96C102FC-1644-48B1-9C83-C2F044FEAC32}" srcOrd="0" destOrd="0" parTransId="{EA6CD3C5-3E2A-4524-BDC6-EC0282FFFCB6}" sibTransId="{908AB823-B5CF-458F-B4E0-B13EB5BDBAAE}"/>
    <dgm:cxn modelId="{5AD464C3-03B0-49E3-BF8E-1BDD9400B025}" srcId="{ED5340A4-7C92-4894-BA01-58BD7F163112}" destId="{D00D864B-DF98-49E2-9732-C386D030578C}" srcOrd="2" destOrd="0" parTransId="{A5F4521F-67B7-4859-AF35-27B19F31B0C9}" sibTransId="{7E63E13B-8193-432D-BE1E-05835E9FDF41}"/>
    <dgm:cxn modelId="{43372E57-F96D-4574-8B48-7A66E1189EBE}" type="presOf" srcId="{ADCA8F01-47D3-4FB1-A2A2-69591F744431}" destId="{DBEC2B05-5052-4B32-8359-0E2E0407E938}" srcOrd="0" destOrd="0" presId="urn:microsoft.com/office/officeart/2005/8/layout/vList2"/>
    <dgm:cxn modelId="{C9AA5ACD-4396-4017-876F-2C68892D5375}" type="presOf" srcId="{96C102FC-1644-48B1-9C83-C2F044FEAC32}" destId="{B8543948-5117-41D2-B34E-BE49C8DEEB23}" srcOrd="0" destOrd="0" presId="urn:microsoft.com/office/officeart/2005/8/layout/vList2"/>
    <dgm:cxn modelId="{53ABF903-418F-45AF-9B45-F1FAABFFDA9F}" type="presOf" srcId="{D00D864B-DF98-49E2-9732-C386D030578C}" destId="{89D9A22E-1621-465E-9E0C-9B178D8165E6}" srcOrd="0" destOrd="0" presId="urn:microsoft.com/office/officeart/2005/8/layout/vList2"/>
    <dgm:cxn modelId="{F6D05343-2454-4036-96DD-F68199330883}" srcId="{ED5340A4-7C92-4894-BA01-58BD7F163112}" destId="{ADCA8F01-47D3-4FB1-A2A2-69591F744431}" srcOrd="1" destOrd="0" parTransId="{2B94D685-57D3-4D83-A3C3-E82805C14875}" sibTransId="{D62AC554-2852-4550-9E6C-3D24ED7D15AD}"/>
    <dgm:cxn modelId="{32EBF87C-5E94-46F2-A4B1-3B0D98589649}" type="presParOf" srcId="{A4411381-A8AD-4953-BBD5-B5A65099483B}" destId="{B8543948-5117-41D2-B34E-BE49C8DEEB23}" srcOrd="0" destOrd="0" presId="urn:microsoft.com/office/officeart/2005/8/layout/vList2"/>
    <dgm:cxn modelId="{469D8F7E-4604-4586-8B58-7A62E6B2EAA7}" type="presParOf" srcId="{A4411381-A8AD-4953-BBD5-B5A65099483B}" destId="{30CB9CCF-547B-4833-B31F-867ADB0199FC}" srcOrd="1" destOrd="0" presId="urn:microsoft.com/office/officeart/2005/8/layout/vList2"/>
    <dgm:cxn modelId="{BB8D5EEA-EC73-4B2A-ABE7-D73E63F632FE}" type="presParOf" srcId="{A4411381-A8AD-4953-BBD5-B5A65099483B}" destId="{DBEC2B05-5052-4B32-8359-0E2E0407E938}" srcOrd="2" destOrd="0" presId="urn:microsoft.com/office/officeart/2005/8/layout/vList2"/>
    <dgm:cxn modelId="{615D1C20-EE15-4B0D-8E53-7A8B7AC56D37}" type="presParOf" srcId="{A4411381-A8AD-4953-BBD5-B5A65099483B}" destId="{14B73831-7A6A-4D40-9241-C89FBDAD29C4}" srcOrd="3" destOrd="0" presId="urn:microsoft.com/office/officeart/2005/8/layout/vList2"/>
    <dgm:cxn modelId="{A7731080-33FD-4007-98F3-ACC41FFD5A25}" type="presParOf" srcId="{A4411381-A8AD-4953-BBD5-B5A65099483B}" destId="{89D9A22E-1621-465E-9E0C-9B178D8165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43948-5117-41D2-B34E-BE49C8DEEB23}">
      <dsp:nvSpPr>
        <dsp:cNvPr id="0" name=""/>
        <dsp:cNvSpPr/>
      </dsp:nvSpPr>
      <dsp:spPr>
        <a:xfrm>
          <a:off x="0" y="493"/>
          <a:ext cx="3035756" cy="392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</a:rPr>
            <a:t>ASCII Value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19159" y="19652"/>
        <a:ext cx="2997438" cy="354157"/>
      </dsp:txXfrm>
    </dsp:sp>
    <dsp:sp modelId="{DBEC2B05-5052-4B32-8359-0E2E0407E938}">
      <dsp:nvSpPr>
        <dsp:cNvPr id="0" name=""/>
        <dsp:cNvSpPr/>
      </dsp:nvSpPr>
      <dsp:spPr>
        <a:xfrm>
          <a:off x="0" y="402629"/>
          <a:ext cx="3035756" cy="392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w = 119</a:t>
          </a:r>
          <a:endParaRPr lang="en-US" sz="2400" kern="1200"/>
        </a:p>
      </dsp:txBody>
      <dsp:txXfrm>
        <a:off x="19159" y="421788"/>
        <a:ext cx="2997438" cy="354157"/>
      </dsp:txXfrm>
    </dsp:sp>
    <dsp:sp modelId="{89D9A22E-1621-465E-9E0C-9B178D8165E6}">
      <dsp:nvSpPr>
        <dsp:cNvPr id="0" name=""/>
        <dsp:cNvSpPr/>
      </dsp:nvSpPr>
      <dsp:spPr>
        <a:xfrm>
          <a:off x="0" y="804766"/>
          <a:ext cx="3035756" cy="3924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57000"/>
                <a:satMod val="101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37000"/>
                <a:sat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15000"/>
                <a:satMod val="10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0 = 48</a:t>
          </a:r>
          <a:endParaRPr lang="en-US" sz="2400" kern="1200"/>
        </a:p>
      </dsp:txBody>
      <dsp:txXfrm>
        <a:off x="19159" y="823925"/>
        <a:ext cx="2997438" cy="354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7269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202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83812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2285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882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87959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264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81588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8752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494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2663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15503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4131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351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29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33717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4064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0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6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4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263050"/>
                </a:solidFill>
              </a:rPr>
              <a:pPr/>
              <a:t>4/18/2015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>
                <a:solidFill>
                  <a:srgbClr val="E5E8E8"/>
                </a:solidFill>
              </a:rPr>
              <a:pPr/>
              <a:t>4/18/2015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Type Cast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example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997" y="2334087"/>
            <a:ext cx="4195883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2;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10953849" y="2361368"/>
            <a:ext cx="1071563" cy="8429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77282" y="3445929"/>
            <a:ext cx="4173598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 2;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10964227" y="3445929"/>
            <a:ext cx="1114425" cy="928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1788" t="43915" r="21924" b="40975"/>
          <a:stretch/>
        </p:blipFill>
        <p:spPr>
          <a:xfrm>
            <a:off x="1177090" y="997632"/>
            <a:ext cx="5236410" cy="9144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4858" y="1929381"/>
            <a:ext cx="2636706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8.5;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4852" y="3248450"/>
            <a:ext cx="507601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f) % 4;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2552300" y="4660249"/>
            <a:ext cx="1668008" cy="13325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Invalid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372236" y="3817302"/>
            <a:ext cx="175987" cy="82700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07807" y="1569737"/>
            <a:ext cx="2017547" cy="5232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endParaRPr lang="en-US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operators which are used to compare two numbers and take decision depending on their relation are called relational operators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1985802"/>
            <a:ext cx="8407113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following C declarations:</a:t>
            </a:r>
          </a:p>
          <a:p>
            <a:pPr>
              <a:buNone/>
            </a:pPr>
            <a:r>
              <a:rPr lang="en-US" sz="3600" dirty="0" err="1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=1, b = 2, c = 3, d = 1;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d </a:t>
            </a:r>
            <a:r>
              <a:rPr lang="en-US" sz="3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&gt; b </a:t>
            </a:r>
            <a:r>
              <a:rPr lang="en-US" sz="3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&gt;= b </a:t>
            </a:r>
            <a:r>
              <a:rPr lang="en-US" sz="36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36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c </a:t>
            </a:r>
            <a:r>
              <a:rPr lang="en-US" sz="3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!= d </a:t>
            </a:r>
            <a:r>
              <a:rPr lang="en-US" sz="3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false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&lt;= d </a:t>
            </a:r>
            <a:r>
              <a:rPr lang="en-US" sz="36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pPr marL="45720" indent="0">
              <a:buNone/>
            </a:pP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2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</a:t>
            </a:r>
            <a:r>
              <a:rPr lang="en-US" sz="2400" dirty="0" err="1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and k are integer 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 </a:t>
            </a:r>
            <a:r>
              <a:rPr lang="en-US" sz="2400" dirty="0" err="1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j=2;</a:t>
            </a:r>
          </a:p>
          <a:p>
            <a:pPr>
              <a:lnSpc>
                <a:spcPct val="50000"/>
              </a:lnSpc>
              <a:buNone/>
            </a:pPr>
            <a:r>
              <a:rPr lang="en-US" sz="2400" dirty="0" smtClean="0">
                <a:solidFill>
                  <a:srgbClr val="0579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k=3;</a:t>
            </a:r>
            <a:endParaRPr lang="en-US" sz="2400" dirty="0">
              <a:solidFill>
                <a:srgbClr val="0579C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logical expressions involving these variables are shown below.</a:t>
            </a:r>
          </a:p>
          <a:p>
            <a:pPr marL="45720" indent="0">
              <a:buNone/>
            </a:pP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4639" y="3234518"/>
            <a:ext cx="5747982" cy="3384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1725" y="1960568"/>
            <a:ext cx="8891517" cy="465859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1725" y="1046167"/>
            <a:ext cx="8891517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Expression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are used to combine two or more relational expressions are known as logical operators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three logical operators.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96" y="2293034"/>
            <a:ext cx="9344583" cy="432613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6295" y="2382824"/>
            <a:ext cx="9344585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06295" y="966216"/>
            <a:ext cx="9344584" cy="1326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Logical Operator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are used to assign the result of an expression to a variable are known as assignment operators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example:       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 100;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meaning:  100 is assigned to x  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(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The operator += means ‘add y+1 to x’ or ‘increment x by y+1’. 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For 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y=2;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above statement results,   </a:t>
            </a: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 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 (x = x + 3)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5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Decrement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allows two very useful operators increment (++) and decrement 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(--) operators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operator 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 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1 to the operand, while 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subtracts 1.</a:t>
            </a:r>
          </a:p>
          <a:p>
            <a:pPr>
              <a:buNone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++ and – </a:t>
            </a:r>
            <a:r>
              <a:rPr lang="en-US" sz="2400" b="1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(++) and decrement (--) operators are unary operators </a:t>
            </a:r>
          </a:p>
          <a:p>
            <a:pPr>
              <a:buNone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postfix ++ (or --) is used with a variable in an expression, the expression is evaluated first using the original value of the variable and then the variable is incremented (or decremented) by one.</a:t>
            </a:r>
          </a:p>
          <a:p>
            <a:pPr>
              <a:buNone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++ (or --) is used in an expression, the variable is incremented (or decremented) first and then the expression is evaluated using the new value of the variable.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1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ternary operator pair 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? : ”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available in C 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exp1?exp2:exp3.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exp1 is evaluated first. If it is nonzero (true) then the expression exp2 is evaluated and becomes the value of the expression.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exp1 is false, then exp3 is evaluated and becomes the value of the expression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   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a=10;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b=15;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x=(a&gt;b)?</a:t>
            </a:r>
            <a:r>
              <a:rPr lang="en-US" sz="2400" b="1" dirty="0" err="1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a:b</a:t>
            </a:r>
            <a:r>
              <a:rPr lang="en-US" sz="2400" b="1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this example x will be assigned the value of b.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3782" y="4064784"/>
            <a:ext cx="4394579" cy="25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53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are used to manipulate data at their bit level are known as bitwise operators. Bitwise operators and their meanings are given below</a:t>
            </a: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if A = 60; and B = 13; </a:t>
            </a:r>
          </a:p>
          <a:p>
            <a:pPr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0011 1100 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0000 1101 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 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A&amp;B = 0000 1100 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A|B = 0011 1101</a:t>
            </a:r>
          </a:p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A^B = 0011 0001 </a:t>
            </a:r>
          </a:p>
          <a:p>
            <a:pPr>
              <a:buNone/>
            </a:pP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3" descr="Pink tissue pap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399" y="1702557"/>
            <a:ext cx="5364481" cy="301956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399" y="4722124"/>
            <a:ext cx="5364479" cy="189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5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supports some special operators of interest such as comma operator, 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operator, pointer  operators (&amp; and *) and member selection operators (. and -&gt;).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these are special operators.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operator: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b; 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c; 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d; </a:t>
            </a:r>
          </a:p>
          <a:p>
            <a:pPr>
              <a:buNone/>
            </a:pP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=%d bytes\n",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(a)); </a:t>
            </a:r>
          </a:p>
          <a:p>
            <a:pPr>
              <a:buNone/>
            </a:pP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float=%d bytes\n",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double=%d bytes\n",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  <a:p>
            <a:pPr>
              <a:buNone/>
            </a:pP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("Size of char=%d byte\n",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(d)); 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6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457200" lvl="0" indent="-457200" algn="l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operator’s </a:t>
            </a:r>
            <a:r>
              <a:rPr lang="en-US" sz="2400" b="1" dirty="0">
                <a:solidFill>
                  <a:srgbClr val="0579C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r>
              <a:rPr lang="en-US" sz="2400" dirty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determines its order of evaluation.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0" y="1587523"/>
            <a:ext cx="9513399" cy="44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Balagurusamy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www.wikbooks.org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fontScale="85000" lnSpcReduction="20000"/>
          </a:bodyPr>
          <a:lstStyle/>
          <a:p>
            <a:pPr marL="365760" indent="-27432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tells the computer to perform certain mathematical and logical manipulations. Operators are used in programs to manipulate data and  variables. Such as,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--, &lt;, &gt; etc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can be classified into a number of categories. They are as follows: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Relational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operators.</a:t>
            </a:r>
          </a:p>
          <a:p>
            <a:pPr indent="-182880">
              <a:lnSpc>
                <a:spcPct val="7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operators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operators are +, -, *, /,%. 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arithmetic: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Here operands are integer. For a=14 and b=4,</a:t>
            </a:r>
          </a:p>
          <a:p>
            <a:pPr marL="91440"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=18         a/b=3(decimal part)       </a:t>
            </a:r>
          </a:p>
          <a:p>
            <a:pPr marL="91440" indent="-182880">
              <a:lnSpc>
                <a:spcPct val="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    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=2(remainder of division)</a:t>
            </a:r>
          </a:p>
          <a:p>
            <a:pPr marL="182880" indent="-18288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Here, operands are only real number. Such as, if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a=6.0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b=7.0 </a:t>
            </a:r>
          </a:p>
          <a:p>
            <a:pPr marL="9144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then                          a/b=0.857143</a:t>
            </a:r>
          </a:p>
          <a:p>
            <a:pPr marL="45720" indent="0">
              <a:buNone/>
            </a:pP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five arithmetic operators in 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3497741"/>
            <a:ext cx="5774861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integer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24" y="2999919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+ b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03" t="34375" r="48829" b="29167"/>
          <a:stretch/>
        </p:blipFill>
        <p:spPr>
          <a:xfrm>
            <a:off x="1845524" y="1023275"/>
            <a:ext cx="3886200" cy="189178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45524" y="37439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- </a:t>
            </a:r>
            <a:r>
              <a:rPr lang="en-US" sz="28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5524" y="44297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* </a:t>
            </a:r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9272" y="51917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/ </a:t>
            </a:r>
            <a:r>
              <a:rPr lang="en-US" sz="28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9272" y="596929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% </a:t>
            </a:r>
            <a:r>
              <a:rPr lang="en-US" sz="2800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4142" y="2999919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13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664142" y="37439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4142" y="44297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30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67890" y="51917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7890" y="596929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39997" y="32766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54284" y="3962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54284" y="4724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0472" y="5486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54284" y="6248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20530" y="5204375"/>
            <a:ext cx="33237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Fractional part omitted.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7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floating point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9997" y="3027617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+ b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9997" y="37716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- </a:t>
            </a:r>
            <a:r>
              <a:rPr lang="en-US" sz="2800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9997" y="4457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* </a:t>
            </a:r>
            <a:r>
              <a:rPr lang="en-US" sz="28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3745" y="5219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/ </a:t>
            </a:r>
            <a:r>
              <a:rPr lang="en-US" sz="2800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53745" y="5996996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% </a:t>
            </a:r>
            <a:r>
              <a:rPr lang="en-US" sz="280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8615" y="3027617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14.5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668615" y="37716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10.5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8615" y="4457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25.0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672363" y="5219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6.25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672363" y="5996996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44470" y="33042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58757" y="3990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58757" y="4752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34945" y="5514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58757" y="6276098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64802" y="6010644"/>
            <a:ext cx="266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Possible!!!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l="16617" t="34375" r="34774" b="30208"/>
          <a:stretch/>
        </p:blipFill>
        <p:spPr>
          <a:xfrm>
            <a:off x="1838701" y="1003172"/>
            <a:ext cx="4567976" cy="1925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 character 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14861" t="32292" r="35359" b="31250"/>
          <a:stretch/>
        </p:blipFill>
        <p:spPr>
          <a:xfrm>
            <a:off x="1849997" y="1007579"/>
            <a:ext cx="4563504" cy="1900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836348" y="3027617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836348" y="37716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</a:t>
            </a:r>
            <a:r>
              <a:rPr lang="en-US" sz="2800" dirty="0" smtClean="0"/>
              <a:t> </a:t>
            </a:r>
            <a:r>
              <a:rPr lang="en-US" sz="2800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6348" y="4457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+ 1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40096" y="521947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+ ‘A’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1840096" y="5996996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</a:t>
            </a:r>
            <a:r>
              <a:rPr lang="en-US" sz="2800" dirty="0" smtClean="0"/>
              <a:t>+ ‘1’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5255353" y="3027617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65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255353" y="37716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131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255353" y="4457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66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259101" y="521947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130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5259101" y="5996996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114</a:t>
            </a:r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30821" y="3304298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45108" y="3990098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45108" y="4752098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21296" y="5514098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845108" y="6260838"/>
            <a:ext cx="1237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1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 that differ in type may undergo type conversion before the expression takes on its final value.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final result will be expressed in the highest precision possible, consistent with the data types of the operands.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579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r>
              <a:rPr lang="en-US" altLang="en-US" sz="2400" dirty="0" smtClean="0">
                <a:solidFill>
                  <a:srgbClr val="0579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Example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6606" y="411420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+ f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36606" y="4745717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+ c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136606" y="5389313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+ c – ‘0’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91912" y="6024701"/>
            <a:ext cx="2806286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n-NO" sz="2800" dirty="0"/>
              <a:t>(i + c) - (2 * f  </a:t>
            </a:r>
            <a:r>
              <a:rPr lang="nn-NO" sz="2800" dirty="0" smtClean="0"/>
              <a:t>/ </a:t>
            </a:r>
            <a:r>
              <a:rPr lang="nn-NO" sz="2800" dirty="0"/>
              <a:t>5)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5611" y="411420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12.5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5611" y="4745717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126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555611" y="5389313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78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9359" y="6024701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123.8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31079" y="4390881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45366" y="4964137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45366" y="5683933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21554" y="6319321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45010" y="2639714"/>
            <a:ext cx="4495800" cy="1384995"/>
          </a:xfrm>
          <a:prstGeom prst="rect">
            <a:avLst/>
          </a:prstGeom>
          <a:solidFill>
            <a:srgbClr val="E5E8E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7;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float f = 5.5;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char c = ‘w’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7911" y="4114200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float </a:t>
            </a:r>
            <a:r>
              <a:rPr lang="en-US" sz="2800" dirty="0"/>
              <a:t>(</a:t>
            </a:r>
            <a:r>
              <a:rPr lang="en-US" sz="2800" dirty="0" smtClean="0"/>
              <a:t>double)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7911" y="4759785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integer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7287911" y="5389313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integer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91659" y="6024701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float (double)</a:t>
            </a:r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502677805"/>
              </p:ext>
            </p:extLst>
          </p:nvPr>
        </p:nvGraphicFramePr>
        <p:xfrm>
          <a:off x="7663506" y="2639714"/>
          <a:ext cx="3035756" cy="1197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7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Graphic spid="2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rgbClr val="252F4F"/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Cast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342900" lvl="3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transform the type of a variable temporarily.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so, the expression must be preceded by the name of the desired data type, enclosed in parentheses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853823" y="3170827"/>
            <a:ext cx="5410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type) expression</a:t>
            </a:r>
            <a:endParaRPr lang="en-US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853823" y="4406743"/>
            <a:ext cx="5410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 number;</a:t>
            </a:r>
            <a:endParaRPr lang="en-US" sz="28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6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738</Words>
  <Application>Microsoft Office PowerPoint</Application>
  <PresentationFormat>Custom</PresentationFormat>
  <Paragraphs>215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Banded Design Blue 16x9</vt:lpstr>
      <vt:lpstr>2_Banded Design Blue 16x9</vt:lpstr>
      <vt:lpstr>3_Banded Design Blue 16x9</vt:lpstr>
      <vt:lpstr>Operators and Expressions</vt:lpstr>
      <vt:lpstr>Outline</vt:lpstr>
      <vt:lpstr>Operators</vt:lpstr>
      <vt:lpstr>Arithmetic Operators</vt:lpstr>
      <vt:lpstr>Arithmetic Operators</vt:lpstr>
      <vt:lpstr>Arithmetic Operators</vt:lpstr>
      <vt:lpstr>Arithmetic Operators</vt:lpstr>
      <vt:lpstr>Type Conversion</vt:lpstr>
      <vt:lpstr>Type Cast</vt:lpstr>
      <vt:lpstr>Check Type Cast</vt:lpstr>
      <vt:lpstr>Relational Operator</vt:lpstr>
      <vt:lpstr>Relational Operator</vt:lpstr>
      <vt:lpstr>Relational Operator</vt:lpstr>
      <vt:lpstr>Logical Operator</vt:lpstr>
      <vt:lpstr>Assignment Operator</vt:lpstr>
      <vt:lpstr>Increment Decrement Operator</vt:lpstr>
      <vt:lpstr>Conditional Operator</vt:lpstr>
      <vt:lpstr>Bitwise Operator</vt:lpstr>
      <vt:lpstr>Special Operator</vt:lpstr>
      <vt:lpstr>Operator Precedence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shamim</cp:lastModifiedBy>
  <cp:revision>351</cp:revision>
  <dcterms:created xsi:type="dcterms:W3CDTF">2015-02-08T14:48:49Z</dcterms:created>
  <dcterms:modified xsi:type="dcterms:W3CDTF">2015-04-18T11:58:32Z</dcterms:modified>
</cp:coreProperties>
</file>