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</p:sldMasterIdLst>
  <p:notesMasterIdLst>
    <p:notesMasterId r:id="rId48"/>
  </p:notesMasterIdLst>
  <p:sldIdLst>
    <p:sldId id="259" r:id="rId4"/>
    <p:sldId id="257" r:id="rId5"/>
    <p:sldId id="260" r:id="rId6"/>
    <p:sldId id="261" r:id="rId7"/>
    <p:sldId id="298" r:id="rId8"/>
    <p:sldId id="310" r:id="rId9"/>
    <p:sldId id="311" r:id="rId10"/>
    <p:sldId id="312" r:id="rId11"/>
    <p:sldId id="299" r:id="rId12"/>
    <p:sldId id="325" r:id="rId13"/>
    <p:sldId id="324" r:id="rId14"/>
    <p:sldId id="315" r:id="rId15"/>
    <p:sldId id="316" r:id="rId16"/>
    <p:sldId id="317" r:id="rId17"/>
    <p:sldId id="319" r:id="rId18"/>
    <p:sldId id="320" r:id="rId19"/>
    <p:sldId id="342" r:id="rId20"/>
    <p:sldId id="343" r:id="rId21"/>
    <p:sldId id="321" r:id="rId22"/>
    <p:sldId id="344" r:id="rId23"/>
    <p:sldId id="322" r:id="rId24"/>
    <p:sldId id="323" r:id="rId25"/>
    <p:sldId id="300" r:id="rId26"/>
    <p:sldId id="301" r:id="rId27"/>
    <p:sldId id="302" r:id="rId28"/>
    <p:sldId id="31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296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1050"/>
    <a:srgbClr val="3C1BB5"/>
    <a:srgbClr val="0579CD"/>
    <a:srgbClr val="671D1B"/>
    <a:srgbClr val="477FA7"/>
    <a:srgbClr val="71ADD9"/>
    <a:srgbClr val="252F4F"/>
    <a:srgbClr val="1E253E"/>
    <a:srgbClr val="202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50" d="100"/>
          <a:sy n="50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269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939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8643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3563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368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0701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67095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358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358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358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281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21337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9383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30513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2348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9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8110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19157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5902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239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527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3908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35370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32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29379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3507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03744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83817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22726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260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8234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40410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8302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3802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0728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4767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5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6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86000">
              <a:srgbClr val="3C1BB5">
                <a:lumMod val="0"/>
                <a:lumOff val="100000"/>
              </a:srgbClr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that can hold various values.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variables must be declared before they can be used.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declare a variable, we tell the compiler what type of variable is being used.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declaration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associates a group of variables with a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data type.</a:t>
            </a:r>
          </a:p>
          <a:p>
            <a:pPr marL="45720" indent="0" algn="just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variable, use this general form:</a:t>
            </a: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C, a variable declaration is a statement and it must end in a semicolon (;).</a:t>
            </a:r>
          </a:p>
          <a:p>
            <a:pPr marL="45720" indent="0" algn="just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4661" y="2942274"/>
            <a:ext cx="4096639" cy="469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Variables?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17034" y="5697121"/>
            <a:ext cx="4096639" cy="4863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the example…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8068"/>
          <a:stretch/>
        </p:blipFill>
        <p:spPr bwMode="auto">
          <a:xfrm>
            <a:off x="1337481" y="980284"/>
            <a:ext cx="5928059" cy="306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miley Face 8"/>
          <p:cNvSpPr/>
          <p:nvPr/>
        </p:nvSpPr>
        <p:spPr>
          <a:xfrm>
            <a:off x="2882405" y="4453032"/>
            <a:ext cx="4965895" cy="2166132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declare?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7481" y="3978892"/>
            <a:ext cx="9147638" cy="267765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function (local variable)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all functions (global variable)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function’s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four basic types of constants in C.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constants,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 constants.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73618" y="1831401"/>
            <a:ext cx="1930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1500" y="1657229"/>
            <a:ext cx="284480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Numeric type constant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31058" y="1657229"/>
            <a:ext cx="2872960" cy="15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integer constant is an integer-valued number.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it consists of a sequence of digits.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 can be written in three different number systems: decimal (base 10), octal (base 8) and hexadecimal (base  16).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decimal integer constants are shown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0  1  743  5280  32767  9999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decimal integer constants are written incorrectly for the reasons stated.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12,245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10 20 30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123-45-6789 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0900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2605" y="1895750"/>
            <a:ext cx="2785482" cy="4574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illegal character (, ).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82603" y="2512756"/>
            <a:ext cx="2687009" cy="4574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illegal character (.).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75967" y="3808517"/>
            <a:ext cx="2792120" cy="4977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indent="4763" algn="ctr">
              <a:lnSpc>
                <a:spcPct val="150000"/>
              </a:lnSpc>
              <a:buNone/>
            </a:pPr>
            <a:r>
              <a:rPr lang="en-US" sz="2600" dirty="0"/>
              <a:t>illegal </a:t>
            </a:r>
            <a:r>
              <a:rPr lang="en-US" sz="2600" dirty="0" smtClean="0"/>
              <a:t>character (-)</a:t>
            </a:r>
            <a:endParaRPr lang="en-US" sz="2600" dirty="0"/>
          </a:p>
        </p:txBody>
      </p:sp>
      <p:sp>
        <p:nvSpPr>
          <p:cNvPr id="12" name="Rounded Rectangle 11"/>
          <p:cNvSpPr/>
          <p:nvPr/>
        </p:nvSpPr>
        <p:spPr>
          <a:xfrm>
            <a:off x="3875967" y="4538066"/>
            <a:ext cx="4592784" cy="4574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600" dirty="0"/>
              <a:t>the first digit cannot be a zero.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75968" y="3146568"/>
            <a:ext cx="4227024" cy="4574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illegal character (blank space).</a:t>
            </a:r>
          </a:p>
        </p:txBody>
      </p:sp>
    </p:spTree>
    <p:extLst>
      <p:ext uri="{BB962C8B-B14F-4D97-AF65-F5344CB8AC3E}">
        <p14:creationId xmlns:p14="http://schemas.microsoft.com/office/powerpoint/2010/main" val="37275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floating-point constant is a base-10 number that contains either a decimal point or an exponent (or both).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valid floating-point constants are shown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630238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 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		0.2  		827.602 </a:t>
            </a:r>
          </a:p>
          <a:p>
            <a:pPr marL="400050" lvl="1" indent="630238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50000.  	0.000743  	12.3  		315.0066 </a:t>
            </a:r>
          </a:p>
          <a:p>
            <a:pPr marL="400050" lvl="1" indent="630238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E-8 		0.006e-3  	1.6667E+8  	.12121212e12 </a:t>
            </a:r>
          </a:p>
          <a:p>
            <a:pPr marL="45720" indent="0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character constant is a single character, enclosed in apostrophes (i.e., single quotation marks).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character constants are shown below.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'A' 	 'X'  	'3'  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'?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last constant consists of a blank space, enclosed in apostrophes.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 constants  have  integer values that  are determined by the computer's particular character set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" lvl="1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are: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ASCII character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set…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 constants  have  integer values that  are determined by the computer's particular character set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" lvl="1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are: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ASCII character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set…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81" y="2227854"/>
            <a:ext cx="8151058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160" t="11855" r="32375" b="21478"/>
          <a:stretch/>
        </p:blipFill>
        <p:spPr>
          <a:xfrm>
            <a:off x="2437228" y="927060"/>
            <a:ext cx="7097031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constant consists of any  number of consecutive characters  (including  none),  enclosed in (double) quotation marks.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string constants are shown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"green" 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Washington,  D.C.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20005H"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"270-32-3456" </a:t>
            </a: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"$19.95" 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CORRECT ANSWER IS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 I+3)/J" </a:t>
            </a: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l\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nLine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2\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nLine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3"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"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 Program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 (identifier, variable, constant)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type of C Program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457200" lvl="0" indent="-45720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pPr lvl="0"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01040" y="980284"/>
            <a:ext cx="11490960" cy="560339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C, a 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const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never a compile time constant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const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max = 30;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const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x;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// 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const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not initialized: ok in C (error in C++)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void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f(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a1[max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]; 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error: array bound not a constant (max is not a constant!)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a2[x];	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error: array bound not a constant (here you see why)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switch (v)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case 1: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case max:	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error: case label not a constant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//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}}</a:t>
            </a:r>
            <a:endParaRPr lang="en-US" altLang="en-US" sz="24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4930BDD-0739-4AC3-B0CF-F8F96D9B2AA9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Stroustrup/PPP - Dec'13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980284"/>
          </a:xfrm>
          <a:prstGeom prst="rect">
            <a:avLst/>
          </a:prstGeom>
          <a:solidFill>
            <a:srgbClr val="252F4F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altLang="en-US" sz="3600" b="1" dirty="0" err="1">
                <a:solidFill>
                  <a:schemeClr val="bg1"/>
                </a:solidFill>
                <a:ea typeface="ＭＳ Ｐゴシック" pitchFamily="34" charset="-128"/>
              </a:rPr>
              <a:t>const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9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symbolic constant is a name that substitutes for a sequence of characters. 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characters may represent  a numeric constant, a character constant or a string constant.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a symbolic constant allows a name to appear in place of a numeric constant, a character constant or a string.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is compiled, each occurrence of a symbolic constant is replaced by its corresponding character sequence.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Symbolic constants are usually defined at the beginning of a program.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symbolic constants may then appear  later in the program in place  of  the  numeric  constants,  character  constants, etc. that  the  symbolic constants represent.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symbolic constant is defined by writing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#define  name  value/text 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nonprinting characters, as well as the backslash (\) and the apostrophe ( ‘ ), can be expressed in terms of escape sequences. 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escape sequence always begins with a backward slash and is followed by one or more  special  characters.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 a  line  feed (LF), which is  referred  to as  a newline in  C, can be represented as \n. 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escape sequences always represent single characters, even though they are written in terms of two or more characters.</a:t>
            </a:r>
          </a:p>
          <a:p>
            <a:pPr marL="45720" indent="0" algn="just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the example…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825" y="630290"/>
            <a:ext cx="9513399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 C supports classes of data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(or fundamental) data types (</a:t>
            </a:r>
            <a:r>
              <a:rPr lang="en-US" alt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char, float, double, void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 (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array, functions, structures, pointers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data types (</a:t>
            </a:r>
            <a:r>
              <a:rPr lang="en-US" alt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0179" y="4462818"/>
            <a:ext cx="5636525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C’s Basic (primary) Data Types?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9" y="3302759"/>
            <a:ext cx="9509692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statement causes the computer to carry out some action.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classes of statements in C.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statements,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statements and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statements. 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45720" lvl="1" indent="0" algn="just">
              <a:spcBef>
                <a:spcPts val="1800"/>
              </a:spcBef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 statement  consists of an expression  followed by a  semicolon.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statements are shown below.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("Area = %f”, area) 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Value to the Variable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assign a value to a variable, put its name to the left of an equal sign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(=).</a:t>
            </a: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you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give the variable to the right of the equal sign.</a:t>
            </a: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statement, so end with a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qual 3"/>
          <p:cNvSpPr/>
          <p:nvPr/>
        </p:nvSpPr>
        <p:spPr>
          <a:xfrm>
            <a:off x="3908677" y="3697349"/>
            <a:ext cx="2264228" cy="1190171"/>
          </a:xfrm>
          <a:prstGeom prst="mathEqua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7481" y="3617521"/>
            <a:ext cx="2365829" cy="1349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variable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413500" y="3617520"/>
            <a:ext cx="2365829" cy="1349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value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9197007" y="4322000"/>
            <a:ext cx="660545" cy="5950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;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88" y="980284"/>
            <a:ext cx="3422303" cy="525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1030" b="62654"/>
          <a:stretch/>
        </p:blipFill>
        <p:spPr>
          <a:xfrm>
            <a:off x="4831958" y="970435"/>
            <a:ext cx="5778500" cy="28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a combination of operators and operands.</a:t>
            </a:r>
          </a:p>
          <a:p>
            <a:pPr marL="45720" lvl="1" indent="0"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expressions follow the rule of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algebra: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1960568"/>
            <a:ext cx="8541236" cy="205187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019778" y="4262511"/>
            <a:ext cx="2335237" cy="233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6;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++j;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09644" y="4262511"/>
            <a:ext cx="2079476" cy="233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>
              <a:spcBef>
                <a:spcPts val="1200"/>
              </a:spcBef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u + v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++j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9999785" y="4816367"/>
            <a:ext cx="1702190" cy="752094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033889" y="5172500"/>
            <a:ext cx="1639865" cy="395961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may have one or more of four types of errors:</a:t>
            </a:r>
          </a:p>
          <a:p>
            <a:pPr lvl="2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(Compiler errors or Compile-time errors)</a:t>
            </a:r>
          </a:p>
          <a:p>
            <a:pPr lvl="2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 </a:t>
            </a:r>
          </a:p>
          <a:p>
            <a:pPr lvl="2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 </a:t>
            </a:r>
          </a:p>
          <a:p>
            <a:pPr lvl="2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errors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Syntax errors represent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grammar errors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 in the use of the programming language.  Common examples are: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Misspelled variable and function names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Missing semicolons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Unmatched parentheses, square brackets, and curly braces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Using a variable that has not been declared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Incorrect format in selection and loop statements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 are generated when the linker encounters what looks like a function call; but it cannot find a function with that name.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usually caused by misspelling a C standard function (like main) or not including the header file for a function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980284"/>
            <a:ext cx="9509760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 tokens</a:t>
            </a:r>
            <a:endParaRPr 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449060" y="4658509"/>
            <a:ext cx="440182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000" b="1" dirty="0" smtClean="0"/>
              <a:t>In C program, the </a:t>
            </a:r>
            <a:r>
              <a:rPr lang="en-US" sz="2000" b="1" dirty="0"/>
              <a:t>smallest individual units are known as C tokens.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020358" y="5828816"/>
            <a:ext cx="3283162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Tokens?</a:t>
            </a:r>
            <a:endParaRPr lang="en-US" alt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193280" y="5834011"/>
            <a:ext cx="3283162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C Tokens?</a:t>
            </a:r>
            <a:endParaRPr lang="en-US" alt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341120" y="980284"/>
            <a:ext cx="5072380" cy="3416320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aren't very smart. Sure, they can do a lot of math or help you search the Internet. But, if you asked a computer to vacuum the house for you, could it do it? If you asked a computer to draw a picture of a bird for you, would it? A computer would have no idea about what you're saying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don't understand English, you have to give them instructions in special computer languages that computers can 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49060" y="980284"/>
            <a:ext cx="4401820" cy="3139321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algn="just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World\n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341120" y="4644450"/>
            <a:ext cx="507238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000" b="1" dirty="0" smtClean="0"/>
              <a:t>In a passage of text, individual words and punctuations marks are called tokens</a:t>
            </a:r>
            <a:endParaRPr lang="en-US" sz="2000" b="1" dirty="0"/>
          </a:p>
        </p:txBody>
      </p:sp>
      <p:sp>
        <p:nvSpPr>
          <p:cNvPr id="7" name="Up Arrow 6"/>
          <p:cNvSpPr/>
          <p:nvPr/>
        </p:nvSpPr>
        <p:spPr>
          <a:xfrm>
            <a:off x="2881524" y="4119604"/>
            <a:ext cx="1865630" cy="524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7717155" y="4119604"/>
            <a:ext cx="1865630" cy="524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Smiley Face 38"/>
          <p:cNvSpPr/>
          <p:nvPr/>
        </p:nvSpPr>
        <p:spPr>
          <a:xfrm>
            <a:off x="1645920" y="5427005"/>
            <a:ext cx="4336838" cy="1156678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Look the Tokens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Smiley Face 39"/>
          <p:cNvSpPr/>
          <p:nvPr/>
        </p:nvSpPr>
        <p:spPr>
          <a:xfrm>
            <a:off x="6514042" y="5428513"/>
            <a:ext cx="4336838" cy="1156678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Look C Tokens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4" grpId="0" animBg="1"/>
      <p:bldP spid="35" grpId="0" animBg="1"/>
      <p:bldP spid="24" grpId="0" animBg="1"/>
      <p:bldP spid="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400" b="1" dirty="0" bmk="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type of error that occurs during the execution of a program is known as run-time error. </a:t>
            </a:r>
          </a:p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b="1" dirty="0" bmk="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Runtime errors may crash your program when you run it. Runtime errors occur when a program with no syntax errors directs the </a:t>
            </a:r>
            <a:r>
              <a:rPr lang="en-US" altLang="ko-KR" sz="2400" b="1" dirty="0" bmk="3e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computer to execute an illegal operation. </a:t>
            </a:r>
          </a:p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b="1" dirty="0" bmk="3e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Common examples are: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342900"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Trying to divide by a variable that contains a value of zero 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342900"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Trying to open a file that does not exist 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 marL="1143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Logic errors occur when a programmer implements the algorithm for solving a problem incorrectly. A statement with logical error may produce unexpected and wrong results in the program. Common examples are: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Multiplying when you should be dividing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Adding when you should be subtracting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Opening and using data from the wrong file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Displaying the wrong message </a:t>
            </a:r>
          </a:p>
          <a:p>
            <a:pPr lvl="0" algn="just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14300" marR="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Logic errors are the hardest to find and fix because: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The compiler does not detect these errors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 There is no indication of error when the program is executed.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The program may produce correct results for some input data and wrong results for other input data.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 and Output</a:t>
            </a:r>
          </a:p>
          <a:p>
            <a:pPr marL="457200" lvl="0" indent="-457200" algn="l">
              <a:buAutoNum type="arabicPeriod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AutoNum type="arabicPeriod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Type: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501254"/>
            <a:ext cx="9248775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Type: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535799"/>
            <a:ext cx="9513399" cy="31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% Format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 char single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 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integer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%e (%E) float or double exponential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float or double signed decimal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%g (%G) float or double use %f or %e as required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unsigned octal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%p pointer address stored in pointer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array of char sequence of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%u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unsigned decimal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%x (%X)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unsigned hex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% Format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 (print as a decimal integer)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%6d (print as a decimal integer with a width of at least 6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(print as a floating point)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%4f (print as a floating point with a width of at least 4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%.4f (print as a floating point with a precision of four characters after the decimal point)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%3.2f (print as a floating point at least 3 wide and a precision of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7723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946710" cy="563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372081"/>
            <a:ext cx="5774861" cy="31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I/O functions: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the next character typed on the keyboard.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outputs a single character to the screen.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concatenates a copy of str2 to str1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compares two strings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contents of str2 to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Character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non-0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digit 0 to 9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non-0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letter of the alphabet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non-0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letter or digit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non-0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lowercase letter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non-0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uppercase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Mathematics functions</a:t>
            </a:r>
          </a:p>
          <a:p>
            <a:pPr lvl="1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cosine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natural logarithm e</a:t>
            </a:r>
          </a:p>
          <a:p>
            <a:pPr lvl="1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absolute value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square root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pow() returns power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specified</a:t>
            </a:r>
          </a:p>
          <a:p>
            <a:pPr marL="45720" indent="0">
              <a:buNone/>
            </a:pPr>
            <a:endParaRPr lang="en-US" sz="2600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Tokens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93915" y="2929715"/>
            <a:ext cx="1857375" cy="1500188"/>
            <a:chOff x="4867270" y="3357562"/>
            <a:chExt cx="1857375" cy="1500188"/>
          </a:xfrm>
        </p:grpSpPr>
        <p:sp>
          <p:nvSpPr>
            <p:cNvPr id="5" name="Oval 4"/>
            <p:cNvSpPr/>
            <p:nvPr/>
          </p:nvSpPr>
          <p:spPr>
            <a:xfrm>
              <a:off x="4867270" y="3357562"/>
              <a:ext cx="1857375" cy="1500188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44450"/>
              <a:bevelB w="952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1007" y="3876823"/>
              <a:ext cx="1514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/>
                </a:rPr>
                <a:t>C Tokens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 rot="908083">
            <a:off x="6827490" y="3943426"/>
            <a:ext cx="1188720" cy="25177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6340" y="1167772"/>
            <a:ext cx="3289111" cy="539938"/>
          </a:xfrm>
          <a:prstGeom prst="roundRect">
            <a:avLst/>
          </a:prstGeom>
          <a:solidFill>
            <a:srgbClr val="C00000">
              <a:alpha val="99000"/>
            </a:srgbClr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Keywords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float, while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5366005" y="2178655"/>
            <a:ext cx="986393" cy="24432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88771" y="4148706"/>
            <a:ext cx="2457451" cy="53950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Operators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+, -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8978" y="4256829"/>
            <a:ext cx="3120329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“ABC”, “Month”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 rot="12295761">
            <a:off x="3847277" y="2865334"/>
            <a:ext cx="1097280" cy="2502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45660" y="5687694"/>
            <a:ext cx="4013139" cy="520923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28575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Special Symbols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{,},[,]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 rot="19994634">
            <a:off x="6677043" y="2823689"/>
            <a:ext cx="1188720" cy="25177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" name="Right Arrow 17"/>
          <p:cNvSpPr/>
          <p:nvPr/>
        </p:nvSpPr>
        <p:spPr>
          <a:xfrm rot="9580977">
            <a:off x="3748615" y="4115197"/>
            <a:ext cx="1097280" cy="2502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3894" y="2394789"/>
            <a:ext cx="3399363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11430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Identifiers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main, amount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866411" y="2300173"/>
            <a:ext cx="3257827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11430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Constants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-15.5, 100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5271604" y="4931337"/>
            <a:ext cx="1061080" cy="2407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Time and Date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time() returns current calendar time of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 difference in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times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clock() returns number of system clock cycles since program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Miscellaneous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provides dynamic memory allocation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 generates random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used to set the starting point for rand()</a:t>
            </a:r>
          </a:p>
          <a:p>
            <a:pPr marL="45720" indent="0">
              <a:buNone/>
            </a:pPr>
            <a:endParaRPr lang="en-US" sz="2600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&amp;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reads only single character at a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c) function displays single character on the screen. 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example with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"Enter a value :");</a:t>
            </a:r>
          </a:p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 = 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entered: ");</a:t>
            </a:r>
          </a:p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 );</a:t>
            </a:r>
          </a:p>
          <a:p>
            <a:pPr marL="45720" indent="0">
              <a:buNone/>
            </a:pPr>
            <a:endParaRPr lang="en-US" sz="2600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gets() &amp; puts()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gets() function reads a line of text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puts() function displays a line of text. </a:t>
            </a:r>
          </a:p>
          <a:p>
            <a:pPr marL="45720" indent="0">
              <a:buNone/>
            </a:pPr>
            <a:endParaRPr lang="en-US" sz="3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"Enter a value :");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puts(gets(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" indent="0">
              <a:buNone/>
            </a:pPr>
            <a:endParaRPr lang="en-US" sz="2600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</a:t>
            </a:r>
            <a:r>
              <a:rPr lang="en-US" sz="2400" i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Balagurusamy</a:t>
            </a:r>
            <a:endParaRPr lang="en-US" sz="2400" i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www.programmingbasics.org</a:t>
            </a:r>
            <a:endParaRPr lang="en-US" sz="2400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 word is classified as </a:t>
            </a:r>
          </a:p>
          <a:p>
            <a:pPr marL="4572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</a:p>
          <a:p>
            <a:pPr marL="45720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Or an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marL="45720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keywords have fixed meanings and these meanings cannot be changed.</a:t>
            </a:r>
          </a:p>
          <a:p>
            <a:pPr marL="45720" indent="0">
              <a:buNone/>
            </a:pPr>
            <a:endParaRPr lang="en-US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849" t="14038" r="15084" b="9177"/>
          <a:stretch/>
        </p:blipFill>
        <p:spPr>
          <a:xfrm>
            <a:off x="1337480" y="3084394"/>
            <a:ext cx="9513399" cy="3534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213" t="19108" r="10708" b="46032"/>
          <a:stretch/>
        </p:blipFill>
        <p:spPr>
          <a:xfrm>
            <a:off x="1337479" y="3084394"/>
            <a:ext cx="9513399" cy="3534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names  that  are  given  to  various  program  elements,  such as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</a:t>
            </a: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 algn="just">
              <a:spcBef>
                <a:spcPts val="1800"/>
              </a:spcBef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user defined names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Rules for identifiers given bellow: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character must be an alphabet (or underscore).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consist of only letters, digits or underscore.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first 31 characters are significant.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 a keyword.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not contain white space.</a:t>
            </a: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valid identifier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428480" y="116204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umber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6412" y="2647951"/>
            <a:ext cx="2906973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addition2value</a:t>
            </a:r>
          </a:p>
        </p:txBody>
      </p:sp>
      <p:sp>
        <p:nvSpPr>
          <p:cNvPr id="21" name="Multiply 20"/>
          <p:cNvSpPr/>
          <p:nvPr/>
        </p:nvSpPr>
        <p:spPr>
          <a:xfrm>
            <a:off x="8525949" y="1026018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12039" y="1090007"/>
            <a:ext cx="1114425" cy="9286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12038" y="2494058"/>
            <a:ext cx="1114425" cy="92868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428480" y="3823402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me123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12037" y="3669509"/>
            <a:ext cx="1114425" cy="92868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506569" y="5090102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_price1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169173" y="5005391"/>
            <a:ext cx="1114425" cy="92868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923365" y="116204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1stBoy</a:t>
            </a:r>
          </a:p>
        </p:txBody>
      </p:sp>
      <p:sp>
        <p:nvSpPr>
          <p:cNvPr id="29" name="Multiply 28"/>
          <p:cNvSpPr/>
          <p:nvPr/>
        </p:nvSpPr>
        <p:spPr>
          <a:xfrm>
            <a:off x="8525949" y="2201469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923365" y="2337500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Good-girl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988237" y="3823402"/>
            <a:ext cx="3897982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this_is_long_name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357707" y="3670115"/>
            <a:ext cx="1114425" cy="928688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5923365" y="5198898"/>
            <a:ext cx="2602584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VaReNdRa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8706922" y="5045005"/>
            <a:ext cx="11144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invalid?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85599" y="1150705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4th</a:t>
            </a:r>
          </a:p>
        </p:txBody>
      </p:sp>
      <p:sp>
        <p:nvSpPr>
          <p:cNvPr id="36" name="Multiply 35"/>
          <p:cNvSpPr/>
          <p:nvPr/>
        </p:nvSpPr>
        <p:spPr>
          <a:xfrm>
            <a:off x="3758108" y="2329701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155524" y="242650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“x”</a:t>
            </a:r>
          </a:p>
        </p:txBody>
      </p:sp>
      <p:sp>
        <p:nvSpPr>
          <p:cNvPr id="38" name="Multiply 37"/>
          <p:cNvSpPr/>
          <p:nvPr/>
        </p:nvSpPr>
        <p:spPr>
          <a:xfrm>
            <a:off x="3758108" y="3505152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155524" y="3601960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Order-no</a:t>
            </a:r>
          </a:p>
        </p:txBody>
      </p:sp>
      <p:sp>
        <p:nvSpPr>
          <p:cNvPr id="40" name="Multiply 39"/>
          <p:cNvSpPr/>
          <p:nvPr/>
        </p:nvSpPr>
        <p:spPr>
          <a:xfrm>
            <a:off x="3835101" y="1107051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758108" y="4896878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15096" y="4993686"/>
            <a:ext cx="2627085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variable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170982" y="1116839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must be letter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78237" y="2354702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(“)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70981" y="3601960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(-)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78238" y="4915497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(blank space)</a:t>
            </a:r>
          </a:p>
        </p:txBody>
      </p:sp>
    </p:spTree>
    <p:extLst>
      <p:ext uri="{BB962C8B-B14F-4D97-AF65-F5344CB8AC3E}">
        <p14:creationId xmlns:p14="http://schemas.microsoft.com/office/powerpoint/2010/main" val="2060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 consist  of  letters and  digits, in any order,  except that the first character must be  a letter.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upper-and lowercase letters are permitted, though common usage favors the use of lowercase letters for most types of variables.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Upper- and  lowercase  letters  are not interchangeable  (i.e.,  an  uppercase  letter is not equivalent to the corresponding lowercase letter.)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 character (_) can also be included, and is considered to be a letter.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underscore is often used in the middle of an variable.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may also begin with an underscore, though this is rarely done in practice.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and count are not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 rtlCol="0" anchor="ctr"/>
      <a:lstStyle>
        <a:defPPr algn="just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2073</Words>
  <Application>Microsoft Office PowerPoint</Application>
  <PresentationFormat>Custom</PresentationFormat>
  <Paragraphs>507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Banded Design Blue 16x9</vt:lpstr>
      <vt:lpstr>2_Banded Design Blue 16x9</vt:lpstr>
      <vt:lpstr>3_Banded Design Blue 16x9</vt:lpstr>
      <vt:lpstr>Token</vt:lpstr>
      <vt:lpstr>Outline</vt:lpstr>
      <vt:lpstr>Tokens</vt:lpstr>
      <vt:lpstr>C Tokens</vt:lpstr>
      <vt:lpstr> Keywords &amp; Identifier</vt:lpstr>
      <vt:lpstr> Keywords &amp; Identifier</vt:lpstr>
      <vt:lpstr>Check valid identifier</vt:lpstr>
      <vt:lpstr>Why invalid?</vt:lpstr>
      <vt:lpstr>Variables</vt:lpstr>
      <vt:lpstr>Variables Declaration</vt:lpstr>
      <vt:lpstr>Constants</vt:lpstr>
      <vt:lpstr>Integer Constants</vt:lpstr>
      <vt:lpstr> Integer Constants</vt:lpstr>
      <vt:lpstr>Floating Point Constants</vt:lpstr>
      <vt:lpstr>Character Constants</vt:lpstr>
      <vt:lpstr>Character Constants</vt:lpstr>
      <vt:lpstr>Character Constants</vt:lpstr>
      <vt:lpstr>Character Constants</vt:lpstr>
      <vt:lpstr>String Constants</vt:lpstr>
      <vt:lpstr>PowerPoint Presentation</vt:lpstr>
      <vt:lpstr>Symbolic Constants</vt:lpstr>
      <vt:lpstr>Escape Sequences</vt:lpstr>
      <vt:lpstr>Data types</vt:lpstr>
      <vt:lpstr>Statements</vt:lpstr>
      <vt:lpstr>Assign Value to the Variable</vt:lpstr>
      <vt:lpstr>Expressions</vt:lpstr>
      <vt:lpstr>Errors</vt:lpstr>
      <vt:lpstr>Syntax Errors</vt:lpstr>
      <vt:lpstr>Linker Errors</vt:lpstr>
      <vt:lpstr>Runtime Errors</vt:lpstr>
      <vt:lpstr>Logic Errors</vt:lpstr>
      <vt:lpstr>Outline</vt:lpstr>
      <vt:lpstr>Data Type and Ranges</vt:lpstr>
      <vt:lpstr>Data Type and Ranges</vt:lpstr>
      <vt:lpstr>The % Format Specifiers</vt:lpstr>
      <vt:lpstr>The % Format Specifiers</vt:lpstr>
      <vt:lpstr>Format Specifiers Example</vt:lpstr>
      <vt:lpstr>Library Function with Header file</vt:lpstr>
      <vt:lpstr>Library Function with Header file</vt:lpstr>
      <vt:lpstr>Library Function with Header file</vt:lpstr>
      <vt:lpstr> The getchar() &amp; putchar() functions</vt:lpstr>
      <vt:lpstr>The gets() &amp; puts() functions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shamim</cp:lastModifiedBy>
  <cp:revision>449</cp:revision>
  <dcterms:created xsi:type="dcterms:W3CDTF">2015-02-08T14:48:49Z</dcterms:created>
  <dcterms:modified xsi:type="dcterms:W3CDTF">2015-04-19T01:24:10Z</dcterms:modified>
</cp:coreProperties>
</file>