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0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9" r:id="rId32"/>
    <p:sldId id="290" r:id="rId33"/>
    <p:sldId id="291" r:id="rId34"/>
    <p:sldId id="292" r:id="rId35"/>
    <p:sldId id="293" r:id="rId36"/>
    <p:sldId id="294" r:id="rId37"/>
    <p:sldId id="295" r:id="rId38"/>
    <p:sldId id="296" r:id="rId39"/>
    <p:sldId id="297"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9" r:id="rId69"/>
    <p:sldId id="330" r:id="rId70"/>
    <p:sldId id="331" r:id="rId71"/>
    <p:sldId id="332" r:id="rId72"/>
    <p:sldId id="333" r:id="rId73"/>
    <p:sldId id="334" r:id="rId74"/>
    <p:sldId id="335" r:id="rId75"/>
    <p:sldId id="337" r:id="rId76"/>
    <p:sldId id="338" r:id="rId77"/>
    <p:sldId id="339" r:id="rId78"/>
    <p:sldId id="340" r:id="rId79"/>
    <p:sldId id="341" r:id="rId80"/>
    <p:sldId id="342" r:id="rId81"/>
    <p:sldId id="343" r:id="rId82"/>
    <p:sldId id="344" r:id="rId83"/>
    <p:sldId id="345" r:id="rId84"/>
    <p:sldId id="347" r:id="rId85"/>
    <p:sldId id="348"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A4D05-887E-412E-B9E1-FD5AABF7F34A}" type="datetimeFigureOut">
              <a:rPr lang="en-US" smtClean="0"/>
              <a:t>10/6/2018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4EE6A-0195-41E9-B640-4AD1956213F1}" type="slidenum">
              <a:rPr lang="en-US" smtClean="0"/>
              <a:t>‹#›</a:t>
            </a:fld>
            <a:endParaRPr lang="en-US"/>
          </a:p>
        </p:txBody>
      </p:sp>
    </p:spTree>
    <p:extLst>
      <p:ext uri="{BB962C8B-B14F-4D97-AF65-F5344CB8AC3E}">
        <p14:creationId xmlns:p14="http://schemas.microsoft.com/office/powerpoint/2010/main" val="410760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24615-24D2-4776-AEA7-4062F9DB994D}" type="slidenum">
              <a:rPr lang="en-US">
                <a:solidFill>
                  <a:srgbClr val="000000"/>
                </a:solidFill>
              </a:rPr>
              <a:pPr/>
              <a:t>2</a:t>
            </a:fld>
            <a:endParaRPr lang="en-US">
              <a:solidFill>
                <a:srgbClr val="000000"/>
              </a:solidFill>
            </a:endParaRPr>
          </a:p>
        </p:txBody>
      </p:sp>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8780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solidFill>
                <a:srgbClr val="FFFFFF"/>
              </a:solidFill>
            </a:endParaRP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0AE3D61D-F6F4-49E2-AE87-7E1765E37E29}" type="slidenum">
              <a:rPr lang="en-US">
                <a:solidFill>
                  <a:srgbClr val="FFFFFF"/>
                </a:solidFill>
              </a:rPr>
              <a:pPr/>
              <a:t>‹#›</a:t>
            </a:fld>
            <a:endParaRPr lang="en-US">
              <a:solidFill>
                <a:srgbClr val="FFFFFF"/>
              </a:solidFill>
            </a:endParaRPr>
          </a:p>
        </p:txBody>
      </p:sp>
      <p:sp>
        <p:nvSpPr>
          <p:cNvPr id="3109"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1000" smtClean="0">
                <a:solidFill>
                  <a:srgbClr val="FFFFFF"/>
                </a:solidFill>
                <a:latin typeface="Arial" panose="020B0604020202020204" pitchFamily="34" charset="0"/>
              </a:rPr>
              <a:t>Liang, Introduction to Java Programming, Sixth Edition, (c) 2007 Pearson Education, Inc. All rights reserved. 0-13-222158-6</a:t>
            </a:r>
          </a:p>
        </p:txBody>
      </p:sp>
    </p:spTree>
    <p:extLst>
      <p:ext uri="{BB962C8B-B14F-4D97-AF65-F5344CB8AC3E}">
        <p14:creationId xmlns:p14="http://schemas.microsoft.com/office/powerpoint/2010/main" val="213740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23B11028-1BAB-4BD9-8731-C8558270B84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03473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06DE2A9E-422D-403B-BEE9-E0615A48E06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93147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400800"/>
            <a:ext cx="1905000" cy="457200"/>
          </a:xfrm>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a:xfrm>
            <a:off x="6553200" y="6399213"/>
            <a:ext cx="1905000" cy="457200"/>
          </a:xfrm>
        </p:spPr>
        <p:txBody>
          <a:bodyPr/>
          <a:lstStyle>
            <a:lvl1pPr>
              <a:defRPr/>
            </a:lvl1pPr>
          </a:lstStyle>
          <a:p>
            <a:fld id="{3AA744FB-6EB1-4D87-8A12-B61C64357B7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644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400800"/>
            <a:ext cx="1905000" cy="457200"/>
          </a:xfrm>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a:xfrm>
            <a:off x="6553200" y="6399213"/>
            <a:ext cx="1905000" cy="457200"/>
          </a:xfrm>
        </p:spPr>
        <p:txBody>
          <a:bodyPr/>
          <a:lstStyle>
            <a:lvl1pPr>
              <a:defRPr/>
            </a:lvl1pPr>
          </a:lstStyle>
          <a:p>
            <a:fld id="{0EB61551-2E0B-450C-A594-9F3EECC06C7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8438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E3A14197-9444-4DC9-839F-2C973FD95E7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43485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2885D195-AC9F-426D-B2D2-A016C3997A6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6385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3AB928BD-E4D3-42A4-A612-D32C62A14068}"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239755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2684B7A6-E9DB-494D-B4A2-DB09808907B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05543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2BDC5F1D-7E12-454D-8407-76A1395977B0}"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698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C694DB40-F7AD-44D7-BD7B-8B02D7E67E6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01599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BE722558-BA3A-41BC-B431-53577261B349}"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8944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F4F2B405-ABEC-432E-9CFC-C21DFEB8EAD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25186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eaLnBrk="0" fontAlgn="base" hangingPunct="0">
              <a:spcBef>
                <a:spcPct val="0"/>
              </a:spcBef>
              <a:spcAft>
                <a:spcPct val="0"/>
              </a:spcAft>
            </a:pPr>
            <a:endParaRPr lang="en-US" smtClean="0">
              <a:solidFill>
                <a:srgbClr val="FFFFFF"/>
              </a:solidFill>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eaLnBrk="0" fontAlgn="base" hangingPunct="0">
              <a:spcBef>
                <a:spcPct val="0"/>
              </a:spcBef>
              <a:spcAft>
                <a:spcPct val="0"/>
              </a:spcAft>
            </a:pPr>
            <a:fld id="{E0746657-49DF-4FCA-A22B-B50AE5D9C6DE}" type="slidenum">
              <a:rPr lang="en-US" smtClean="0">
                <a:solidFill>
                  <a:srgbClr val="FFFFFF"/>
                </a:solidFill>
              </a:rPr>
              <a:pPr eaLnBrk="0" fontAlgn="base" hangingPunct="0">
                <a:spcBef>
                  <a:spcPct val="0"/>
                </a:spcBef>
                <a:spcAft>
                  <a:spcPct val="0"/>
                </a:spcAft>
              </a:pPr>
              <a:t>‹#›</a:t>
            </a:fld>
            <a:endParaRPr lang="en-US" smtClean="0">
              <a:solidFill>
                <a:srgbClr val="FFFFFF"/>
              </a:solidFill>
            </a:endParaRPr>
          </a:p>
        </p:txBody>
      </p:sp>
      <p:sp>
        <p:nvSpPr>
          <p:cNvPr id="1059"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1000" smtClean="0">
                <a:solidFill>
                  <a:srgbClr val="FFFFFF"/>
                </a:solidFill>
                <a:latin typeface="Arial" panose="020B0604020202020204" pitchFamily="34" charset="0"/>
              </a:rPr>
              <a:t>Liang, Introduction to Java Programming, Sixth Edition, (c) 2007 Pearson Education, Inc. All rights reserved. 0-13-222158-6</a:t>
            </a:r>
          </a:p>
        </p:txBody>
      </p:sp>
    </p:spTree>
    <p:extLst>
      <p:ext uri="{BB962C8B-B14F-4D97-AF65-F5344CB8AC3E}">
        <p14:creationId xmlns:p14="http://schemas.microsoft.com/office/powerpoint/2010/main" val="575057683"/>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ml/TotalScore.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TotalScore.ba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ml/Test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TestArray.b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1.wmf"/><Relationship Id="rId4" Type="http://schemas.openxmlformats.org/officeDocument/2006/relationships/oleObject" Target="../embeddings/oleObject1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2.wmf"/><Relationship Id="rId4"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3.w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hyperlink" Target="html/CountLettersInArray.bat" TargetMode="External"/><Relationship Id="rId4" Type="http://schemas.openxmlformats.org/officeDocument/2006/relationships/hyperlink" Target="html/CountLettersInArray.html"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5.wmf"/><Relationship Id="rId4" Type="http://schemas.openxmlformats.org/officeDocument/2006/relationships/oleObject" Target="../embeddings/oleObject22.bin"/></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6.wmf"/><Relationship Id="rId4" Type="http://schemas.openxmlformats.org/officeDocument/2006/relationships/oleObject" Target="../embeddings/oleObject23.bin"/></Relationships>
</file>

<file path=ppt/slides/_rels/slide7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7.wmf"/><Relationship Id="rId4" Type="http://schemas.openxmlformats.org/officeDocument/2006/relationships/oleObject" Target="../embeddings/oleObject24.bin"/></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hyperlink" Target="winword%20TestSelectionSort.java" TargetMode="External"/><Relationship Id="rId4" Type="http://schemas.openxmlformats.org/officeDocument/2006/relationships/image" Target="../media/image18.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9.wmf"/><Relationship Id="rId4" Type="http://schemas.openxmlformats.org/officeDocument/2006/relationships/oleObject" Target="../embeddings/oleObject26.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20.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21.wmf"/><Relationship Id="rId4" Type="http://schemas.openxmlformats.org/officeDocument/2006/relationships/oleObject" Target="../embeddings/oleObject28.bin"/></Relationships>
</file>

<file path=ppt/slides/_rels/slide9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22.wmf"/><Relationship Id="rId4" Type="http://schemas.openxmlformats.org/officeDocument/2006/relationships/oleObject" Target="../embeddings/oleObject29.bin"/></Relationships>
</file>

<file path=ppt/slides/_rels/slide96.xml.rels><?xml version="1.0" encoding="UTF-8" standalone="yes"?>
<Relationships xmlns="http://schemas.openxmlformats.org/package/2006/relationships"><Relationship Id="rId8" Type="http://schemas.openxmlformats.org/officeDocument/2006/relationships/hyperlink" Target="html/GradeExam.html" TargetMode="External"/><Relationship Id="rId3" Type="http://schemas.openxmlformats.org/officeDocument/2006/relationships/hyperlink" Target="winword%20TestSelectionSort.java" TargetMode="Externa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31.bin"/><Relationship Id="rId5" Type="http://schemas.openxmlformats.org/officeDocument/2006/relationships/image" Target="../media/image23.wmf"/><Relationship Id="rId4" Type="http://schemas.openxmlformats.org/officeDocument/2006/relationships/oleObject" Target="../embeddings/oleObject30.bin"/><Relationship Id="rId9" Type="http://schemas.openxmlformats.org/officeDocument/2006/relationships/hyperlink" Target="html/GradeExam.bat" TargetMode="External"/></Relationships>
</file>

<file path=ppt/slides/_rels/slide97.xml.rels><?xml version="1.0" encoding="UTF-8" standalone="yes"?>
<Relationships xmlns="http://schemas.openxmlformats.org/package/2006/relationships"><Relationship Id="rId3" Type="http://schemas.openxmlformats.org/officeDocument/2006/relationships/hyperlink" Target="html/ComputeTax.bat" TargetMode="External"/><Relationship Id="rId2" Type="http://schemas.openxmlformats.org/officeDocument/2006/relationships/hyperlink" Target="file:///C:\intro5EInstructorCD\slide\html\ComputeTax.html"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2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026"/>
          <p:cNvSpPr>
            <a:spLocks noGrp="1" noChangeArrowheads="1"/>
          </p:cNvSpPr>
          <p:nvPr>
            <p:ph type="title"/>
          </p:nvPr>
        </p:nvSpPr>
        <p:spPr>
          <a:xfrm>
            <a:off x="693739" y="203208"/>
            <a:ext cx="7772400" cy="652463"/>
          </a:xfrm>
        </p:spPr>
        <p:txBody>
          <a:bodyPr/>
          <a:lstStyle/>
          <a:p>
            <a:r>
              <a:rPr lang="en-US" sz="4000"/>
              <a:t>Introducing Arrays</a:t>
            </a:r>
          </a:p>
        </p:txBody>
      </p:sp>
      <p:sp>
        <p:nvSpPr>
          <p:cNvPr id="7" name="Slide Number Placeholder 4"/>
          <p:cNvSpPr>
            <a:spLocks noGrp="1"/>
          </p:cNvSpPr>
          <p:nvPr>
            <p:ph type="sldNum" sz="quarter" idx="11"/>
          </p:nvPr>
        </p:nvSpPr>
        <p:spPr/>
        <p:txBody>
          <a:bodyPr/>
          <a:lstStyle/>
          <a:p>
            <a:fld id="{77159D12-E2BF-463E-8C31-46AD927C4D25}" type="slidenum">
              <a:rPr lang="en-US">
                <a:solidFill>
                  <a:srgbClr val="FFFFFF"/>
                </a:solidFill>
              </a:rPr>
              <a:pPr/>
              <a:t>1</a:t>
            </a:fld>
            <a:endParaRPr lang="en-US">
              <a:solidFill>
                <a:srgbClr val="FFFFFF"/>
              </a:solidFill>
            </a:endParaRPr>
          </a:p>
        </p:txBody>
      </p:sp>
      <p:sp>
        <p:nvSpPr>
          <p:cNvPr id="247817" name="Text Box 1033"/>
          <p:cNvSpPr txBox="1">
            <a:spLocks noChangeArrowheads="1"/>
          </p:cNvSpPr>
          <p:nvPr/>
        </p:nvSpPr>
        <p:spPr bwMode="auto">
          <a:xfrm>
            <a:off x="231780" y="1009653"/>
            <a:ext cx="868045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ts val="1200"/>
              </a:spcAft>
            </a:pPr>
            <a:r>
              <a:rPr lang="en-US" sz="2800">
                <a:solidFill>
                  <a:srgbClr val="FFFFFF"/>
                </a:solidFill>
              </a:rPr>
              <a:t>Array is a data structure that represents a collection of the same types of data. </a:t>
            </a:r>
            <a:endParaRPr lang="en-US" sz="2400">
              <a:solidFill>
                <a:srgbClr val="FFFFFF"/>
              </a:solidFill>
            </a:endParaRPr>
          </a:p>
        </p:txBody>
      </p:sp>
      <p:sp>
        <p:nvSpPr>
          <p:cNvPr id="247819" name="Rectangle 1035"/>
          <p:cNvSpPr>
            <a:spLocks noChangeArrowheads="1"/>
          </p:cNvSpPr>
          <p:nvPr/>
        </p:nvSpPr>
        <p:spPr bwMode="auto">
          <a:xfrm>
            <a:off x="2770188" y="219869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47824" name="Rectangle 1040"/>
          <p:cNvSpPr>
            <a:spLocks noChangeArrowheads="1"/>
          </p:cNvSpPr>
          <p:nvPr/>
        </p:nvSpPr>
        <p:spPr bwMode="auto">
          <a:xfrm>
            <a:off x="2171700" y="1912945"/>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47823" name="Object 1039"/>
          <p:cNvGraphicFramePr>
            <a:graphicFrameLocks noChangeAspect="1"/>
          </p:cNvGraphicFramePr>
          <p:nvPr/>
        </p:nvGraphicFramePr>
        <p:xfrm>
          <a:off x="1076325" y="1930408"/>
          <a:ext cx="7162800" cy="4524375"/>
        </p:xfrm>
        <a:graphic>
          <a:graphicData uri="http://schemas.openxmlformats.org/presentationml/2006/ole">
            <mc:AlternateContent xmlns:mc="http://schemas.openxmlformats.org/markup-compatibility/2006">
              <mc:Choice xmlns:v="urn:schemas-microsoft-com:vml" Requires="v">
                <p:oleObj spid="_x0000_s1038" r:id="rId3" imgW="4800600" imgH="3029712" progId="Word.Picture.8">
                  <p:embed/>
                </p:oleObj>
              </mc:Choice>
              <mc:Fallback>
                <p:oleObj r:id="rId3" imgW="4800600" imgH="30297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1930408"/>
                        <a:ext cx="7162800" cy="45243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853227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228600"/>
            <a:ext cx="7772400" cy="990600"/>
          </a:xfrm>
          <a:noFill/>
          <a:ln/>
        </p:spPr>
        <p:txBody>
          <a:bodyPr>
            <a:normAutofit fontScale="90000"/>
          </a:bodyPr>
          <a:lstStyle/>
          <a:p>
            <a:r>
              <a:rPr lang="en-US" sz="4000"/>
              <a:t>Declaring, creating, initializing Using the Shorthand Notation</a:t>
            </a:r>
          </a:p>
        </p:txBody>
      </p:sp>
      <p:sp>
        <p:nvSpPr>
          <p:cNvPr id="279555" name="Rectangle 3"/>
          <p:cNvSpPr>
            <a:spLocks noGrp="1" noChangeArrowheads="1"/>
          </p:cNvSpPr>
          <p:nvPr>
            <p:ph idx="1"/>
          </p:nvPr>
        </p:nvSpPr>
        <p:spPr>
          <a:xfrm>
            <a:off x="457200" y="1600200"/>
            <a:ext cx="8305800" cy="4419600"/>
          </a:xfrm>
          <a:noFill/>
          <a:ln/>
        </p:spPr>
        <p:txBody>
          <a:bodyPr/>
          <a:lstStyle/>
          <a:p>
            <a:pPr marL="0" indent="0">
              <a:spcBef>
                <a:spcPct val="50000"/>
              </a:spcBef>
              <a:buNone/>
            </a:pPr>
            <a:r>
              <a:rPr lang="en-US" sz="2400">
                <a:latin typeface="Courier New" panose="02070309020205020404" pitchFamily="49" charset="0"/>
              </a:rPr>
              <a:t>double[] myList = {1.9, 2.9, 3.4, 3.5};</a:t>
            </a:r>
          </a:p>
          <a:p>
            <a:pPr marL="0" indent="0">
              <a:spcBef>
                <a:spcPct val="50000"/>
              </a:spcBef>
              <a:buNone/>
            </a:pPr>
            <a:r>
              <a:rPr lang="en-US">
                <a:cs typeface="Times New Roman" panose="02020603050405020304" pitchFamily="18" charset="0"/>
              </a:rPr>
              <a:t>This shorthand notation is equivalent to the following statements:</a:t>
            </a:r>
          </a:p>
          <a:p>
            <a:pPr marL="0" indent="0">
              <a:spcBef>
                <a:spcPct val="50000"/>
              </a:spcBef>
              <a:buNone/>
            </a:pPr>
            <a:r>
              <a:rPr lang="en-US" sz="2400">
                <a:latin typeface="Courier New" panose="02070309020205020404" pitchFamily="49" charset="0"/>
              </a:rPr>
              <a:t>double[] myList = new double[4];</a:t>
            </a:r>
          </a:p>
          <a:p>
            <a:pPr marL="0" indent="0">
              <a:spcBef>
                <a:spcPct val="50000"/>
              </a:spcBef>
              <a:buNone/>
            </a:pPr>
            <a:r>
              <a:rPr lang="en-US" sz="2400">
                <a:latin typeface="Courier New" panose="02070309020205020404" pitchFamily="49" charset="0"/>
              </a:rPr>
              <a:t>myList[0] = 1.9;</a:t>
            </a:r>
          </a:p>
          <a:p>
            <a:pPr marL="0" indent="0">
              <a:spcBef>
                <a:spcPct val="50000"/>
              </a:spcBef>
              <a:buNone/>
            </a:pPr>
            <a:r>
              <a:rPr lang="en-US" sz="2400">
                <a:latin typeface="Courier New" panose="02070309020205020404" pitchFamily="49" charset="0"/>
              </a:rPr>
              <a:t>myList[1] = 2.9;</a:t>
            </a:r>
          </a:p>
          <a:p>
            <a:pPr marL="0" indent="0">
              <a:spcBef>
                <a:spcPct val="50000"/>
              </a:spcBef>
              <a:buNone/>
            </a:pPr>
            <a:r>
              <a:rPr lang="en-US" sz="2400">
                <a:latin typeface="Courier New" panose="02070309020205020404" pitchFamily="49" charset="0"/>
              </a:rPr>
              <a:t>myList[2] = 3.4;</a:t>
            </a:r>
          </a:p>
          <a:p>
            <a:pPr marL="0" indent="0">
              <a:spcBef>
                <a:spcPct val="50000"/>
              </a:spcBef>
              <a:buNone/>
            </a:pPr>
            <a:r>
              <a:rPr lang="en-US" sz="2400">
                <a:latin typeface="Courier New" panose="02070309020205020404" pitchFamily="49" charset="0"/>
              </a:rPr>
              <a:t>myList[3] = 3.5; </a:t>
            </a:r>
          </a:p>
        </p:txBody>
      </p:sp>
      <p:sp>
        <p:nvSpPr>
          <p:cNvPr id="4" name="Slide Number Placeholder 4"/>
          <p:cNvSpPr>
            <a:spLocks noGrp="1"/>
          </p:cNvSpPr>
          <p:nvPr>
            <p:ph type="sldNum" sz="quarter" idx="11"/>
          </p:nvPr>
        </p:nvSpPr>
        <p:spPr/>
        <p:txBody>
          <a:bodyPr/>
          <a:lstStyle/>
          <a:p>
            <a:fld id="{06AB90CC-1914-4418-9F89-F3950B476144}" type="slidenum">
              <a:rPr lang="en-US">
                <a:solidFill>
                  <a:srgbClr val="FFFFFF"/>
                </a:solidFill>
              </a:rPr>
              <a:pPr/>
              <a:t>10</a:t>
            </a:fld>
            <a:endParaRPr lang="en-US">
              <a:solidFill>
                <a:srgbClr val="FFFFFF"/>
              </a:solidFill>
            </a:endParaRPr>
          </a:p>
        </p:txBody>
      </p:sp>
    </p:spTree>
    <p:extLst>
      <p:ext uri="{BB962C8B-B14F-4D97-AF65-F5344CB8AC3E}">
        <p14:creationId xmlns:p14="http://schemas.microsoft.com/office/powerpoint/2010/main" val="16854186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4"/>
          <p:cNvSpPr>
            <a:spLocks noGrp="1"/>
          </p:cNvSpPr>
          <p:nvPr>
            <p:ph type="sldNum" sz="quarter" idx="11"/>
          </p:nvPr>
        </p:nvSpPr>
        <p:spPr/>
        <p:txBody>
          <a:bodyPr/>
          <a:lstStyle/>
          <a:p>
            <a:fld id="{8CBC1A6D-1C34-46F9-A8C9-1AF1B0B58A0C}" type="slidenum">
              <a:rPr lang="en-US">
                <a:solidFill>
                  <a:srgbClr val="FFFFFF"/>
                </a:solidFill>
              </a:rPr>
              <a:pPr/>
              <a:t>100</a:t>
            </a:fld>
            <a:endParaRPr lang="en-US">
              <a:solidFill>
                <a:srgbClr val="FFFFFF"/>
              </a:solidFill>
            </a:endParaRPr>
          </a:p>
        </p:txBody>
      </p:sp>
      <p:sp>
        <p:nvSpPr>
          <p:cNvPr id="321602" name="Line 66"/>
          <p:cNvSpPr>
            <a:spLocks noChangeShapeType="1"/>
          </p:cNvSpPr>
          <p:nvPr/>
        </p:nvSpPr>
        <p:spPr bwMode="auto">
          <a:xfrm>
            <a:off x="4953000" y="2438400"/>
            <a:ext cx="1143000" cy="533400"/>
          </a:xfrm>
          <a:prstGeom prst="line">
            <a:avLst/>
          </a:prstGeom>
          <a:noFill/>
          <a:ln w="12700">
            <a:solidFill>
              <a:srgbClr val="80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21603" name="Text Box 67"/>
          <p:cNvSpPr txBox="1">
            <a:spLocks noChangeArrowheads="1"/>
          </p:cNvSpPr>
          <p:nvPr/>
        </p:nvSpPr>
        <p:spPr bwMode="auto">
          <a:xfrm>
            <a:off x="5241925" y="3013075"/>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21609" name="Rectangle 73"/>
          <p:cNvSpPr>
            <a:spLocks noChangeArrowheads="1"/>
          </p:cNvSpPr>
          <p:nvPr/>
        </p:nvSpPr>
        <p:spPr bwMode="auto">
          <a:xfrm>
            <a:off x="2209800" y="2971800"/>
            <a:ext cx="6705600" cy="22098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Clr>
                <a:srgbClr val="FFFF99"/>
              </a:buClr>
              <a:buSzPct val="75000"/>
              <a:buFont typeface="Monotype Sorts" pitchFamily="2" charset="2"/>
              <a:buNone/>
            </a:pPr>
            <a:r>
              <a:rPr lang="en-US" sz="2000" smtClean="0">
                <a:solidFill>
                  <a:srgbClr val="FFFFFF"/>
                </a:solidFill>
                <a:cs typeface="Times New Roman" panose="02020603050405020304" pitchFamily="18" charset="0"/>
              </a:rPr>
              <a:t>int[][] brackets = {</a:t>
            </a:r>
          </a:p>
          <a:p>
            <a:pPr eaLnBrk="0" fontAlgn="base" hangingPunct="0">
              <a:spcBef>
                <a:spcPct val="20000"/>
              </a:spcBef>
              <a:spcAft>
                <a:spcPct val="0"/>
              </a:spcAft>
              <a:buClr>
                <a:srgbClr val="FFFF99"/>
              </a:buClr>
              <a:buSzPct val="75000"/>
              <a:buFont typeface="Monotype Sorts" pitchFamily="2" charset="2"/>
              <a:buNone/>
            </a:pPr>
            <a:r>
              <a:rPr lang="en-US" sz="2000" smtClean="0">
                <a:solidFill>
                  <a:srgbClr val="FFFFFF"/>
                </a:solidFill>
                <a:cs typeface="Times New Roman" panose="02020603050405020304" pitchFamily="18" charset="0"/>
              </a:rPr>
              <a:t>  {6000, 27950, 67700, 141250, 307050}, // Single filer</a:t>
            </a:r>
          </a:p>
          <a:p>
            <a:pPr eaLnBrk="0" fontAlgn="base" hangingPunct="0">
              <a:spcBef>
                <a:spcPct val="20000"/>
              </a:spcBef>
              <a:spcAft>
                <a:spcPct val="0"/>
              </a:spcAft>
              <a:buClr>
                <a:srgbClr val="FFFF99"/>
              </a:buClr>
              <a:buSzPct val="75000"/>
              <a:buFont typeface="Monotype Sorts" pitchFamily="2" charset="2"/>
              <a:buNone/>
            </a:pPr>
            <a:r>
              <a:rPr lang="en-US" sz="2000" smtClean="0">
                <a:solidFill>
                  <a:srgbClr val="FFFFFF"/>
                </a:solidFill>
                <a:cs typeface="Times New Roman" panose="02020603050405020304" pitchFamily="18" charset="0"/>
              </a:rPr>
              <a:t>  {12000, 46700, 112850, 171950, 307050}, // Married jointly</a:t>
            </a:r>
          </a:p>
          <a:p>
            <a:pPr eaLnBrk="0" fontAlgn="base" hangingPunct="0">
              <a:spcBef>
                <a:spcPct val="20000"/>
              </a:spcBef>
              <a:spcAft>
                <a:spcPct val="0"/>
              </a:spcAft>
              <a:buClr>
                <a:srgbClr val="FFFF99"/>
              </a:buClr>
              <a:buSzPct val="75000"/>
              <a:buFont typeface="Monotype Sorts" pitchFamily="2" charset="2"/>
              <a:buNone/>
            </a:pPr>
            <a:r>
              <a:rPr lang="en-US" sz="2000" smtClean="0">
                <a:solidFill>
                  <a:srgbClr val="FFFFFF"/>
                </a:solidFill>
                <a:cs typeface="Times New Roman" panose="02020603050405020304" pitchFamily="18" charset="0"/>
              </a:rPr>
              <a:t>  {6000, 23350, 56425, 85975, 153525}, // Married separately</a:t>
            </a:r>
          </a:p>
          <a:p>
            <a:pPr eaLnBrk="0" fontAlgn="base" hangingPunct="0">
              <a:spcBef>
                <a:spcPct val="20000"/>
              </a:spcBef>
              <a:spcAft>
                <a:spcPct val="0"/>
              </a:spcAft>
              <a:buClr>
                <a:srgbClr val="FFFF99"/>
              </a:buClr>
              <a:buSzPct val="75000"/>
              <a:buFont typeface="Monotype Sorts" pitchFamily="2" charset="2"/>
              <a:buNone/>
            </a:pPr>
            <a:r>
              <a:rPr lang="en-US" sz="2000" smtClean="0">
                <a:solidFill>
                  <a:srgbClr val="FFFFFF"/>
                </a:solidFill>
                <a:cs typeface="Times New Roman" panose="02020603050405020304" pitchFamily="18" charset="0"/>
              </a:rPr>
              <a:t>  {10000, 37450, 96700, 156600, 307050} // Head of household</a:t>
            </a:r>
          </a:p>
          <a:p>
            <a:pPr eaLnBrk="0" fontAlgn="base" hangingPunct="0">
              <a:spcBef>
                <a:spcPct val="20000"/>
              </a:spcBef>
              <a:spcAft>
                <a:spcPct val="0"/>
              </a:spcAft>
              <a:buClr>
                <a:srgbClr val="FFFF99"/>
              </a:buClr>
              <a:buSzPct val="75000"/>
              <a:buFont typeface="Monotype Sorts" pitchFamily="2" charset="2"/>
              <a:buNone/>
            </a:pPr>
            <a:r>
              <a:rPr lang="en-US" sz="2000" smtClean="0">
                <a:solidFill>
                  <a:srgbClr val="FFFFFF"/>
                </a:solidFill>
                <a:cs typeface="Times New Roman" panose="02020603050405020304" pitchFamily="18" charset="0"/>
              </a:rPr>
              <a:t>};</a:t>
            </a:r>
          </a:p>
        </p:txBody>
      </p:sp>
      <p:graphicFrame>
        <p:nvGraphicFramePr>
          <p:cNvPr id="321666" name="Group 130"/>
          <p:cNvGraphicFramePr>
            <a:graphicFrameLocks noGrp="1"/>
          </p:cNvGraphicFramePr>
          <p:nvPr/>
        </p:nvGraphicFramePr>
        <p:xfrm>
          <a:off x="304800" y="2971800"/>
          <a:ext cx="1219200" cy="2846388"/>
        </p:xfrm>
        <a:graphic>
          <a:graphicData uri="http://schemas.openxmlformats.org/drawingml/2006/table">
            <a:tbl>
              <a:tblPr/>
              <a:tblGrid>
                <a:gridCol w="1219200"/>
              </a:tblGrid>
              <a:tr h="5683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03238">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794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048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5763">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38.6%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21627" name="Rectangle 91"/>
          <p:cNvSpPr>
            <a:spLocks noChangeArrowheads="1"/>
          </p:cNvSpPr>
          <p:nvPr/>
        </p:nvSpPr>
        <p:spPr bwMode="auto">
          <a:xfrm>
            <a:off x="2133600" y="5715000"/>
            <a:ext cx="67056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Clr>
                <a:srgbClr val="FFFF99"/>
              </a:buClr>
              <a:buSzPct val="75000"/>
              <a:buFont typeface="Monotype Sorts" pitchFamily="2" charset="2"/>
              <a:buNone/>
            </a:pPr>
            <a:r>
              <a:rPr lang="en-US" sz="2000" smtClean="0">
                <a:solidFill>
                  <a:srgbClr val="FFFFFF"/>
                </a:solidFill>
                <a:cs typeface="Times New Roman" panose="02020603050405020304" pitchFamily="18" charset="0"/>
              </a:rPr>
              <a:t>double[] rates = {0.10, 0.15, 0.27, 0.30, 0.35, 0.386};</a:t>
            </a:r>
          </a:p>
        </p:txBody>
      </p:sp>
      <p:sp>
        <p:nvSpPr>
          <p:cNvPr id="321628" name="Line 92"/>
          <p:cNvSpPr>
            <a:spLocks noChangeShapeType="1"/>
          </p:cNvSpPr>
          <p:nvPr/>
        </p:nvSpPr>
        <p:spPr bwMode="auto">
          <a:xfrm>
            <a:off x="1524000" y="5257800"/>
            <a:ext cx="609600" cy="457200"/>
          </a:xfrm>
          <a:prstGeom prst="line">
            <a:avLst/>
          </a:prstGeom>
          <a:noFill/>
          <a:ln w="12700">
            <a:solidFill>
              <a:srgbClr val="80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graphicFrame>
        <p:nvGraphicFramePr>
          <p:cNvPr id="321629" name="Group 93"/>
          <p:cNvGraphicFramePr>
            <a:graphicFrameLocks noGrp="1"/>
          </p:cNvGraphicFramePr>
          <p:nvPr/>
        </p:nvGraphicFramePr>
        <p:xfrm>
          <a:off x="228600" y="1143000"/>
          <a:ext cx="6629400" cy="1587500"/>
        </p:xfrm>
        <a:graphic>
          <a:graphicData uri="http://schemas.openxmlformats.org/drawingml/2006/table">
            <a:tbl>
              <a:tblPr/>
              <a:tblGrid>
                <a:gridCol w="1270000"/>
                <a:gridCol w="1339850"/>
                <a:gridCol w="1268413"/>
                <a:gridCol w="1270000"/>
                <a:gridCol w="1481137"/>
              </a:tblGrid>
              <a:tr h="15557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27950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67700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141250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1638">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46700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112850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171950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23350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56425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85975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153525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62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37450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96745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156600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21661" name="Text Box 125"/>
          <p:cNvSpPr txBox="1">
            <a:spLocks noChangeArrowheads="1"/>
          </p:cNvSpPr>
          <p:nvPr/>
        </p:nvSpPr>
        <p:spPr bwMode="auto">
          <a:xfrm>
            <a:off x="6934200" y="10668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Single filer</a:t>
            </a:r>
          </a:p>
        </p:txBody>
      </p:sp>
      <p:sp>
        <p:nvSpPr>
          <p:cNvPr id="321662" name="Text Box 126"/>
          <p:cNvSpPr txBox="1">
            <a:spLocks noChangeArrowheads="1"/>
          </p:cNvSpPr>
          <p:nvPr/>
        </p:nvSpPr>
        <p:spPr bwMode="auto">
          <a:xfrm>
            <a:off x="6934200" y="1524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Married jointly</a:t>
            </a:r>
          </a:p>
        </p:txBody>
      </p:sp>
      <p:sp>
        <p:nvSpPr>
          <p:cNvPr id="321663" name="Text Box 127"/>
          <p:cNvSpPr txBox="1">
            <a:spLocks noChangeArrowheads="1"/>
          </p:cNvSpPr>
          <p:nvPr/>
        </p:nvSpPr>
        <p:spPr bwMode="auto">
          <a:xfrm>
            <a:off x="6934200" y="19812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Married separately</a:t>
            </a:r>
          </a:p>
        </p:txBody>
      </p:sp>
      <p:sp>
        <p:nvSpPr>
          <p:cNvPr id="321664" name="Text Box 128"/>
          <p:cNvSpPr txBox="1">
            <a:spLocks noChangeArrowheads="1"/>
          </p:cNvSpPr>
          <p:nvPr/>
        </p:nvSpPr>
        <p:spPr bwMode="auto">
          <a:xfrm>
            <a:off x="6934200" y="23622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Head of household</a:t>
            </a:r>
          </a:p>
        </p:txBody>
      </p:sp>
      <p:sp>
        <p:nvSpPr>
          <p:cNvPr id="321668" name="Rectangle 132"/>
          <p:cNvSpPr>
            <a:spLocks noGrp="1" noChangeArrowheads="1"/>
          </p:cNvSpPr>
          <p:nvPr>
            <p:ph type="title"/>
          </p:nvPr>
        </p:nvSpPr>
        <p:spPr>
          <a:xfrm>
            <a:off x="152400" y="228600"/>
            <a:ext cx="8839200" cy="609600"/>
          </a:xfrm>
          <a:noFill/>
          <a:ln/>
        </p:spPr>
        <p:txBody>
          <a:bodyPr/>
          <a:lstStyle/>
          <a:p>
            <a:r>
              <a:rPr lang="en-US" sz="3600"/>
              <a:t>Declare Two Arrays</a:t>
            </a:r>
            <a:r>
              <a:rPr lang="en-US" sz="3600">
                <a:solidFill>
                  <a:schemeClr val="tx1"/>
                </a:solidFill>
              </a:rPr>
              <a:t> </a:t>
            </a:r>
          </a:p>
        </p:txBody>
      </p:sp>
    </p:spTree>
    <p:extLst>
      <p:ext uri="{BB962C8B-B14F-4D97-AF65-F5344CB8AC3E}">
        <p14:creationId xmlns:p14="http://schemas.microsoft.com/office/powerpoint/2010/main" val="404780508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8DC5B9-3DC9-47D9-BC76-24587CEB2880}" type="slidenum">
              <a:rPr lang="en-US">
                <a:solidFill>
                  <a:srgbClr val="FFFFFF"/>
                </a:solidFill>
              </a:rPr>
              <a:pPr/>
              <a:t>101</a:t>
            </a:fld>
            <a:endParaRPr lang="en-US">
              <a:solidFill>
                <a:srgbClr val="FFFFFF"/>
              </a:solidFill>
            </a:endParaRPr>
          </a:p>
        </p:txBody>
      </p:sp>
      <p:sp>
        <p:nvSpPr>
          <p:cNvPr id="326658" name="Rectangle 2"/>
          <p:cNvSpPr>
            <a:spLocks noGrp="1" noChangeArrowheads="1"/>
          </p:cNvSpPr>
          <p:nvPr>
            <p:ph type="title"/>
          </p:nvPr>
        </p:nvSpPr>
        <p:spPr>
          <a:xfrm>
            <a:off x="685800" y="0"/>
            <a:ext cx="7772400" cy="1066800"/>
          </a:xfrm>
          <a:noFill/>
          <a:ln/>
        </p:spPr>
        <p:txBody>
          <a:bodyPr/>
          <a:lstStyle/>
          <a:p>
            <a:r>
              <a:rPr lang="en-US"/>
              <a:t>Multidimensional Arrays</a:t>
            </a:r>
            <a:endParaRPr lang="en-US" b="1"/>
          </a:p>
        </p:txBody>
      </p:sp>
      <p:sp>
        <p:nvSpPr>
          <p:cNvPr id="326659" name="Rectangle 3"/>
          <p:cNvSpPr>
            <a:spLocks noGrp="1" noChangeArrowheads="1"/>
          </p:cNvSpPr>
          <p:nvPr>
            <p:ph type="body" idx="1"/>
          </p:nvPr>
        </p:nvSpPr>
        <p:spPr>
          <a:xfrm>
            <a:off x="304800" y="1066800"/>
            <a:ext cx="8610600" cy="5105400"/>
          </a:xfrm>
          <a:noFill/>
          <a:ln/>
        </p:spPr>
        <p:txBody>
          <a:bodyPr/>
          <a:lstStyle/>
          <a:p>
            <a:pPr marL="0" indent="0">
              <a:lnSpc>
                <a:spcPct val="90000"/>
              </a:lnSpc>
              <a:buFont typeface="Monotype Sorts" pitchFamily="2" charset="2"/>
              <a:buNone/>
            </a:pPr>
            <a:r>
              <a:rPr lang="en-US" sz="2800">
                <a:cs typeface="Times New Roman" panose="02020603050405020304" pitchFamily="18" charset="0"/>
              </a:rPr>
              <a:t>Occasionally, you will need to represent n-dimensional data structures. In Java, you can create n-dimensional arrays for any integer n. </a:t>
            </a:r>
          </a:p>
          <a:p>
            <a:pPr marL="0" indent="0">
              <a:lnSpc>
                <a:spcPct val="90000"/>
              </a:lnSpc>
              <a:buFont typeface="Monotype Sorts" pitchFamily="2" charset="2"/>
              <a:buNone/>
            </a:pPr>
            <a:r>
              <a:rPr lang="en-US" sz="2800">
                <a:cs typeface="Times New Roman" panose="02020603050405020304" pitchFamily="18" charset="0"/>
              </a:rPr>
              <a:t> </a:t>
            </a:r>
          </a:p>
          <a:p>
            <a:pPr marL="0" indent="0">
              <a:lnSpc>
                <a:spcPct val="90000"/>
              </a:lnSpc>
              <a:buFont typeface="Monotype Sorts" pitchFamily="2" charset="2"/>
              <a:buNone/>
            </a:pPr>
            <a:r>
              <a:rPr lang="en-US" sz="2800">
                <a:cs typeface="Times New Roman" panose="02020603050405020304" pitchFamily="18" charset="0"/>
              </a:rPr>
              <a:t>The way to declare two-dimensional array variables and create two-dimensional arrays can be generalized to declare n-dimensional array variables and create n-dimensional arrays for n &gt;= 3. For example, the following syntax declares a three-dimensional array variable scores, creates an array, and assigns its reference to scores.</a:t>
            </a:r>
          </a:p>
          <a:p>
            <a:pPr marL="0" indent="0">
              <a:lnSpc>
                <a:spcPct val="90000"/>
              </a:lnSpc>
              <a:buFont typeface="Monotype Sorts" pitchFamily="2" charset="2"/>
              <a:buNone/>
            </a:pPr>
            <a:endParaRPr lang="en-US" sz="2800">
              <a:cs typeface="Times New Roman" panose="02020603050405020304" pitchFamily="18" charset="0"/>
            </a:endParaRPr>
          </a:p>
          <a:p>
            <a:pPr lvl="1">
              <a:lnSpc>
                <a:spcPct val="90000"/>
              </a:lnSpc>
              <a:buFontTx/>
              <a:buNone/>
            </a:pPr>
            <a:r>
              <a:rPr lang="en-US" sz="2400">
                <a:cs typeface="Times New Roman" panose="02020603050405020304" pitchFamily="18" charset="0"/>
              </a:rPr>
              <a:t> double[][][] scores = new double[10][5][2];</a:t>
            </a:r>
          </a:p>
        </p:txBody>
      </p:sp>
    </p:spTree>
    <p:extLst>
      <p:ext uri="{BB962C8B-B14F-4D97-AF65-F5344CB8AC3E}">
        <p14:creationId xmlns:p14="http://schemas.microsoft.com/office/powerpoint/2010/main" val="3579259230"/>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E82DCE97-CB74-4409-BC10-6E0CAF98C5C8}" type="slidenum">
              <a:rPr lang="en-US">
                <a:solidFill>
                  <a:srgbClr val="FFFFFF"/>
                </a:solidFill>
              </a:rPr>
              <a:pPr/>
              <a:t>102</a:t>
            </a:fld>
            <a:endParaRPr lang="en-US">
              <a:solidFill>
                <a:srgbClr val="FFFFFF"/>
              </a:solidFill>
            </a:endParaRPr>
          </a:p>
        </p:txBody>
      </p:sp>
      <p:sp>
        <p:nvSpPr>
          <p:cNvPr id="288770" name="Rectangle 2"/>
          <p:cNvSpPr>
            <a:spLocks noGrp="1" noChangeArrowheads="1"/>
          </p:cNvSpPr>
          <p:nvPr>
            <p:ph type="title"/>
          </p:nvPr>
        </p:nvSpPr>
        <p:spPr>
          <a:xfrm>
            <a:off x="609600" y="228600"/>
            <a:ext cx="7772400" cy="1066800"/>
          </a:xfrm>
        </p:spPr>
        <p:txBody>
          <a:bodyPr/>
          <a:lstStyle/>
          <a:p>
            <a:r>
              <a:rPr lang="en-US" sz="4000"/>
              <a:t>Example: Calculating Total Scores</a:t>
            </a:r>
            <a:endParaRPr lang="en-US" sz="4000">
              <a:solidFill>
                <a:schemeClr val="tx1"/>
              </a:solidFill>
              <a:latin typeface="Book Antiqua" panose="02040602050305030304" pitchFamily="18" charset="0"/>
              <a:hlinkClick r:id="rId2" action="ppaction://program"/>
            </a:endParaRPr>
          </a:p>
        </p:txBody>
      </p:sp>
      <p:sp>
        <p:nvSpPr>
          <p:cNvPr id="288771" name="Rectangle 3"/>
          <p:cNvSpPr>
            <a:spLocks noGrp="1" noChangeArrowheads="1"/>
          </p:cNvSpPr>
          <p:nvPr>
            <p:ph type="body" idx="1"/>
          </p:nvPr>
        </p:nvSpPr>
        <p:spPr>
          <a:xfrm>
            <a:off x="228600" y="1752600"/>
            <a:ext cx="8763000" cy="3886200"/>
          </a:xfrm>
        </p:spPr>
        <p:txBody>
          <a:bodyPr/>
          <a:lstStyle/>
          <a:p>
            <a:r>
              <a:rPr lang="en-US" sz="2400"/>
              <a:t>Objective: </a:t>
            </a:r>
            <a:r>
              <a:rPr lang="en-US" sz="2400">
                <a:cs typeface="Times New Roman" panose="02020603050405020304" pitchFamily="18" charset="0"/>
              </a:rPr>
              <a:t>write a program that calculates the total score for students in a class. Suppose the scores are stored in a three-dimensional array named </a:t>
            </a:r>
            <a:r>
              <a:rPr lang="en-US" sz="2400" u="sng">
                <a:cs typeface="Times New Roman" panose="02020603050405020304" pitchFamily="18" charset="0"/>
              </a:rPr>
              <a:t>scores</a:t>
            </a:r>
            <a:r>
              <a:rPr lang="en-US" sz="2400">
                <a:cs typeface="Times New Roman" panose="02020603050405020304" pitchFamily="18" charset="0"/>
              </a:rPr>
              <a:t>. The first index in </a:t>
            </a:r>
            <a:r>
              <a:rPr lang="en-US" sz="2400" u="sng">
                <a:cs typeface="Times New Roman" panose="02020603050405020304" pitchFamily="18" charset="0"/>
              </a:rPr>
              <a:t>scores</a:t>
            </a:r>
            <a:r>
              <a:rPr lang="en-US" sz="2400">
                <a:cs typeface="Times New Roman" panose="02020603050405020304" pitchFamily="18" charset="0"/>
              </a:rPr>
              <a:t> refers to a student, the second refers to an exam, and the third refers to the part of the exam. Suppose there are 7 students, 5 exams, and each exam has two parts--the multiple-choice part and the programming part. So, </a:t>
            </a:r>
            <a:r>
              <a:rPr lang="en-US" sz="2400" u="sng">
                <a:cs typeface="Times New Roman" panose="02020603050405020304" pitchFamily="18" charset="0"/>
              </a:rPr>
              <a:t>scores[i][j][0]</a:t>
            </a:r>
            <a:r>
              <a:rPr lang="en-US" sz="2400">
                <a:cs typeface="Times New Roman" panose="02020603050405020304" pitchFamily="18" charset="0"/>
              </a:rPr>
              <a:t> represents the score on the multiple-choice part for the </a:t>
            </a:r>
            <a:r>
              <a:rPr lang="en-US" sz="2400" u="sng">
                <a:cs typeface="Times New Roman" panose="02020603050405020304" pitchFamily="18" charset="0"/>
              </a:rPr>
              <a:t>i</a:t>
            </a:r>
            <a:r>
              <a:rPr lang="en-US" sz="2400">
                <a:cs typeface="Times New Roman" panose="02020603050405020304" pitchFamily="18" charset="0"/>
              </a:rPr>
              <a:t>’s student on the </a:t>
            </a:r>
            <a:r>
              <a:rPr lang="en-US" sz="2400" u="sng">
                <a:cs typeface="Times New Roman" panose="02020603050405020304" pitchFamily="18" charset="0"/>
              </a:rPr>
              <a:t>j</a:t>
            </a:r>
            <a:r>
              <a:rPr lang="en-US" sz="2400">
                <a:cs typeface="Times New Roman" panose="02020603050405020304" pitchFamily="18" charset="0"/>
              </a:rPr>
              <a:t>’s exam. Your program displays the total score for each student</a:t>
            </a:r>
            <a:r>
              <a:rPr lang="en-US" sz="3000">
                <a:cs typeface="Times New Roman" panose="02020603050405020304" pitchFamily="18" charset="0"/>
              </a:rPr>
              <a:t>. </a:t>
            </a:r>
          </a:p>
        </p:txBody>
      </p:sp>
      <p:sp>
        <p:nvSpPr>
          <p:cNvPr id="288774" name="Rectangle 6"/>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288776" name="Rectangle 8"/>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288778" name="AutoShape 10">
            <a:hlinkClick r:id="" action="ppaction://noaction" highlightClick="1"/>
          </p:cNvPr>
          <p:cNvSpPr>
            <a:spLocks noChangeArrowheads="1"/>
          </p:cNvSpPr>
          <p:nvPr/>
        </p:nvSpPr>
        <p:spPr bwMode="auto">
          <a:xfrm>
            <a:off x="4648200" y="5715000"/>
            <a:ext cx="2133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smtClean="0">
                <a:solidFill>
                  <a:srgbClr val="009966"/>
                </a:solidFill>
                <a:latin typeface="Book Antiqua" panose="02040602050305030304" pitchFamily="18" charset="0"/>
                <a:hlinkClick r:id="rId3" action="ppaction://hlinkfile"/>
              </a:rPr>
              <a:t>TotalScore</a:t>
            </a:r>
            <a:endParaRPr lang="en-US" sz="2400" smtClean="0">
              <a:solidFill>
                <a:srgbClr val="009966"/>
              </a:solidFill>
            </a:endParaRPr>
          </a:p>
        </p:txBody>
      </p:sp>
      <p:sp>
        <p:nvSpPr>
          <p:cNvPr id="288779" name="AutoShape 11">
            <a:hlinkClick r:id="rId4" action="ppaction://program" highlightClick="1"/>
          </p:cNvPr>
          <p:cNvSpPr>
            <a:spLocks noChangeArrowheads="1"/>
          </p:cNvSpPr>
          <p:nvPr/>
        </p:nvSpPr>
        <p:spPr bwMode="auto">
          <a:xfrm>
            <a:off x="7086600" y="5715000"/>
            <a:ext cx="15240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smtClean="0">
                <a:solidFill>
                  <a:srgbClr val="FFFFFF"/>
                </a:solidFill>
                <a:latin typeface="Book Antiqua" panose="02040602050305030304" pitchFamily="18" charset="0"/>
              </a:rPr>
              <a:t>Run</a:t>
            </a:r>
            <a:endParaRPr lang="en-US" sz="2400" smtClean="0">
              <a:solidFill>
                <a:srgbClr val="FFFFFF"/>
              </a:solidFill>
            </a:endParaRPr>
          </a:p>
        </p:txBody>
      </p:sp>
    </p:spTree>
    <p:extLst>
      <p:ext uri="{BB962C8B-B14F-4D97-AF65-F5344CB8AC3E}">
        <p14:creationId xmlns:p14="http://schemas.microsoft.com/office/powerpoint/2010/main" val="1499159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85800" y="228600"/>
            <a:ext cx="7772400" cy="990600"/>
          </a:xfrm>
          <a:noFill/>
          <a:ln/>
        </p:spPr>
        <p:txBody>
          <a:bodyPr/>
          <a:lstStyle/>
          <a:p>
            <a:r>
              <a:rPr lang="en-US" sz="4800">
                <a:cs typeface="Times New Roman" panose="02020603050405020304" pitchFamily="18" charset="0"/>
              </a:rPr>
              <a:t>CAUTION</a:t>
            </a:r>
            <a:endParaRPr lang="en-US" sz="4000"/>
          </a:p>
        </p:txBody>
      </p:sp>
      <p:sp>
        <p:nvSpPr>
          <p:cNvPr id="280579" name="Rectangle 3"/>
          <p:cNvSpPr>
            <a:spLocks noGrp="1" noChangeArrowheads="1"/>
          </p:cNvSpPr>
          <p:nvPr>
            <p:ph idx="1"/>
          </p:nvPr>
        </p:nvSpPr>
        <p:spPr>
          <a:xfrm>
            <a:off x="228600" y="1219200"/>
            <a:ext cx="8686800" cy="5257800"/>
          </a:xfrm>
          <a:noFill/>
          <a:ln/>
        </p:spPr>
        <p:txBody>
          <a:bodyPr/>
          <a:lstStyle/>
          <a:p>
            <a:pPr marL="0" indent="0">
              <a:lnSpc>
                <a:spcPct val="90000"/>
              </a:lnSpc>
              <a:spcBef>
                <a:spcPct val="50000"/>
              </a:spcBef>
              <a:buNone/>
            </a:pPr>
            <a:r>
              <a:rPr lang="en-US" sz="4400">
                <a:cs typeface="Times New Roman" panose="02020603050405020304"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t>double[] myList;</a:t>
            </a:r>
          </a:p>
          <a:p>
            <a:pPr lvl="1">
              <a:lnSpc>
                <a:spcPct val="90000"/>
              </a:lnSpc>
              <a:spcBef>
                <a:spcPct val="50000"/>
              </a:spcBef>
              <a:buFontTx/>
              <a:buNone/>
            </a:pPr>
            <a:r>
              <a:rPr lang="en-US"/>
              <a:t>myList = {1.9, 2.9, 3.4, 3.5};</a:t>
            </a:r>
            <a:r>
              <a:rPr lang="en-US" sz="4000"/>
              <a:t> </a:t>
            </a:r>
          </a:p>
        </p:txBody>
      </p:sp>
      <p:sp>
        <p:nvSpPr>
          <p:cNvPr id="4" name="Slide Number Placeholder 4"/>
          <p:cNvSpPr>
            <a:spLocks noGrp="1"/>
          </p:cNvSpPr>
          <p:nvPr>
            <p:ph type="sldNum" sz="quarter" idx="11"/>
          </p:nvPr>
        </p:nvSpPr>
        <p:spPr/>
        <p:txBody>
          <a:bodyPr/>
          <a:lstStyle/>
          <a:p>
            <a:fld id="{430EA4A9-D9B3-45DF-9F91-57E829AC5340}" type="slidenum">
              <a:rPr lang="en-US">
                <a:solidFill>
                  <a:srgbClr val="FFFFFF"/>
                </a:solidFill>
              </a:rPr>
              <a:pPr/>
              <a:t>11</a:t>
            </a:fld>
            <a:endParaRPr lang="en-US">
              <a:solidFill>
                <a:srgbClr val="FFFFFF"/>
              </a:solidFill>
            </a:endParaRPr>
          </a:p>
        </p:txBody>
      </p:sp>
    </p:spTree>
    <p:extLst>
      <p:ext uri="{BB962C8B-B14F-4D97-AF65-F5344CB8AC3E}">
        <p14:creationId xmlns:p14="http://schemas.microsoft.com/office/powerpoint/2010/main" val="772292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685800" y="228600"/>
            <a:ext cx="7772400" cy="533400"/>
          </a:xfrm>
          <a:noFill/>
          <a:ln/>
        </p:spPr>
        <p:txBody>
          <a:bodyPr>
            <a:normAutofit fontScale="90000"/>
          </a:bodyPr>
          <a:lstStyle/>
          <a:p>
            <a:r>
              <a:rPr lang="en-US" sz="4000"/>
              <a:t>Trace Program with Arrays</a:t>
            </a:r>
          </a:p>
        </p:txBody>
      </p:sp>
      <p:sp>
        <p:nvSpPr>
          <p:cNvPr id="331779" name="Rectangle 3"/>
          <p:cNvSpPr>
            <a:spLocks noGrp="1" noChangeArrowheads="1"/>
          </p:cNvSpPr>
          <p:nvPr>
            <p:ph idx="1"/>
          </p:nvPr>
        </p:nvSpPr>
        <p:spPr>
          <a:xfrm>
            <a:off x="231775" y="1970088"/>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values[i]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10" name="Slide Number Placeholder 4"/>
          <p:cNvSpPr>
            <a:spLocks noGrp="1"/>
          </p:cNvSpPr>
          <p:nvPr>
            <p:ph type="sldNum" sz="quarter" idx="11"/>
          </p:nvPr>
        </p:nvSpPr>
        <p:spPr/>
        <p:txBody>
          <a:bodyPr/>
          <a:lstStyle/>
          <a:p>
            <a:fld id="{FFBCB45A-B658-4A53-852B-4000743800B2}" type="slidenum">
              <a:rPr lang="en-US">
                <a:solidFill>
                  <a:srgbClr val="FFFFFF"/>
                </a:solidFill>
              </a:rPr>
              <a:pPr/>
              <a:t>12</a:t>
            </a:fld>
            <a:endParaRPr lang="en-US">
              <a:solidFill>
                <a:srgbClr val="FFFFFF"/>
              </a:solidFill>
            </a:endParaRPr>
          </a:p>
        </p:txBody>
      </p:sp>
      <p:sp>
        <p:nvSpPr>
          <p:cNvPr id="331781" name="AutoShape 5"/>
          <p:cNvSpPr>
            <a:spLocks noChangeArrowheads="1"/>
          </p:cNvSpPr>
          <p:nvPr/>
        </p:nvSpPr>
        <p:spPr bwMode="auto">
          <a:xfrm>
            <a:off x="2382843" y="1047756"/>
            <a:ext cx="4186237" cy="768351"/>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Declare array variable values, create an array, and assign its reference to values</a:t>
            </a:r>
          </a:p>
        </p:txBody>
      </p:sp>
      <p:sp>
        <p:nvSpPr>
          <p:cNvPr id="331782" name="Rectangle 6"/>
          <p:cNvSpPr>
            <a:spLocks noChangeArrowheads="1"/>
          </p:cNvSpPr>
          <p:nvPr/>
        </p:nvSpPr>
        <p:spPr bwMode="auto">
          <a:xfrm>
            <a:off x="539751" y="2622551"/>
            <a:ext cx="3962400" cy="2682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31784" name="Rectangle 8"/>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31783" name="Object 7"/>
          <p:cNvGraphicFramePr>
            <a:graphicFrameLocks noChangeAspect="1"/>
          </p:cNvGraphicFramePr>
          <p:nvPr/>
        </p:nvGraphicFramePr>
        <p:xfrm>
          <a:off x="5838833" y="2046292"/>
          <a:ext cx="1958975" cy="2098675"/>
        </p:xfrm>
        <a:graphic>
          <a:graphicData uri="http://schemas.openxmlformats.org/presentationml/2006/ole">
            <mc:AlternateContent xmlns:mc="http://schemas.openxmlformats.org/markup-compatibility/2006">
              <mc:Choice xmlns:v="urn:schemas-microsoft-com:vml" Requires="v">
                <p:oleObj spid="_x0000_s2061" name="Picture" r:id="rId3" imgW="1600572" imgH="1711756" progId="Word.Picture.8">
                  <p:embed/>
                </p:oleObj>
              </mc:Choice>
              <mc:Fallback>
                <p:oleObj name="Picture" r:id="rId3" imgW="1600572" imgH="17117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046292"/>
                        <a:ext cx="1958975" cy="2098675"/>
                      </a:xfrm>
                      <a:prstGeom prst="rect">
                        <a:avLst/>
                      </a:prstGeom>
                      <a:solidFill>
                        <a:schemeClr val="tx1"/>
                      </a:solidFill>
                    </p:spPr>
                  </p:pic>
                </p:oleObj>
              </mc:Fallback>
            </mc:AlternateContent>
          </a:graphicData>
        </a:graphic>
      </p:graphicFrame>
      <p:sp>
        <p:nvSpPr>
          <p:cNvPr id="331785"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
        <p:nvSpPr>
          <p:cNvPr id="331786" name="Line 10"/>
          <p:cNvSpPr>
            <a:spLocks noChangeShapeType="1"/>
          </p:cNvSpPr>
          <p:nvPr/>
        </p:nvSpPr>
        <p:spPr bwMode="auto">
          <a:xfrm>
            <a:off x="4071940" y="2738439"/>
            <a:ext cx="21891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4228603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685800" y="228600"/>
            <a:ext cx="7772400" cy="533400"/>
          </a:xfrm>
          <a:noFill/>
          <a:ln/>
        </p:spPr>
        <p:txBody>
          <a:bodyPr>
            <a:normAutofit fontScale="90000"/>
          </a:bodyPr>
          <a:lstStyle/>
          <a:p>
            <a:r>
              <a:rPr lang="en-US" sz="4000"/>
              <a:t>Trace Program with Arrays</a:t>
            </a:r>
          </a:p>
        </p:txBody>
      </p:sp>
      <p:sp>
        <p:nvSpPr>
          <p:cNvPr id="349187"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values[i]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9" name="Slide Number Placeholder 4"/>
          <p:cNvSpPr>
            <a:spLocks noGrp="1"/>
          </p:cNvSpPr>
          <p:nvPr>
            <p:ph type="sldNum" sz="quarter" idx="11"/>
          </p:nvPr>
        </p:nvSpPr>
        <p:spPr/>
        <p:txBody>
          <a:bodyPr/>
          <a:lstStyle/>
          <a:p>
            <a:fld id="{2CFE9AF1-1E6C-4996-BC4B-DF031F6BB4D2}" type="slidenum">
              <a:rPr lang="en-US">
                <a:solidFill>
                  <a:srgbClr val="FFFFFF"/>
                </a:solidFill>
              </a:rPr>
              <a:pPr/>
              <a:t>13</a:t>
            </a:fld>
            <a:endParaRPr lang="en-US">
              <a:solidFill>
                <a:srgbClr val="FFFFFF"/>
              </a:solidFill>
            </a:endParaRPr>
          </a:p>
        </p:txBody>
      </p:sp>
      <p:sp>
        <p:nvSpPr>
          <p:cNvPr id="349188" name="AutoShape 4"/>
          <p:cNvSpPr>
            <a:spLocks noChangeArrowheads="1"/>
          </p:cNvSpPr>
          <p:nvPr/>
        </p:nvSpPr>
        <p:spPr bwMode="auto">
          <a:xfrm>
            <a:off x="2382843" y="1047758"/>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becomes 1</a:t>
            </a:r>
          </a:p>
        </p:txBody>
      </p:sp>
      <p:sp>
        <p:nvSpPr>
          <p:cNvPr id="349189" name="Rectangle 5"/>
          <p:cNvSpPr>
            <a:spLocks noChangeArrowheads="1"/>
          </p:cNvSpPr>
          <p:nvPr/>
        </p:nvSpPr>
        <p:spPr bwMode="auto">
          <a:xfrm>
            <a:off x="1000128" y="2928946"/>
            <a:ext cx="806451"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49190"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49191" name="Object 7"/>
          <p:cNvGraphicFramePr>
            <a:graphicFrameLocks noChangeAspect="1"/>
          </p:cNvGraphicFramePr>
          <p:nvPr/>
        </p:nvGraphicFramePr>
        <p:xfrm>
          <a:off x="5838833" y="2238380"/>
          <a:ext cx="1958975" cy="2098675"/>
        </p:xfrm>
        <a:graphic>
          <a:graphicData uri="http://schemas.openxmlformats.org/presentationml/2006/ole">
            <mc:AlternateContent xmlns:mc="http://schemas.openxmlformats.org/markup-compatibility/2006">
              <mc:Choice xmlns:v="urn:schemas-microsoft-com:vml" Requires="v">
                <p:oleObj spid="_x0000_s3085" name="Picture" r:id="rId3" imgW="1600572" imgH="1711756" progId="Word.Picture.8">
                  <p:embed/>
                </p:oleObj>
              </mc:Choice>
              <mc:Fallback>
                <p:oleObj name="Picture" r:id="rId3" imgW="1600572" imgH="17117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238380"/>
                        <a:ext cx="1958975" cy="2098675"/>
                      </a:xfrm>
                      <a:prstGeom prst="rect">
                        <a:avLst/>
                      </a:prstGeom>
                      <a:solidFill>
                        <a:schemeClr val="tx1"/>
                      </a:solidFill>
                    </p:spPr>
                  </p:pic>
                </p:oleObj>
              </mc:Fallback>
            </mc:AlternateContent>
          </a:graphicData>
        </a:graphic>
      </p:graphicFrame>
      <p:sp>
        <p:nvSpPr>
          <p:cNvPr id="349192"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4105268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685800" y="228600"/>
            <a:ext cx="7772400" cy="533400"/>
          </a:xfrm>
          <a:noFill/>
          <a:ln/>
        </p:spPr>
        <p:txBody>
          <a:bodyPr>
            <a:normAutofit fontScale="90000"/>
          </a:bodyPr>
          <a:lstStyle/>
          <a:p>
            <a:r>
              <a:rPr lang="en-US" sz="4000"/>
              <a:t>Trace Program with Arrays</a:t>
            </a:r>
          </a:p>
        </p:txBody>
      </p:sp>
      <p:sp>
        <p:nvSpPr>
          <p:cNvPr id="350211"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values[i]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9" name="Slide Number Placeholder 4"/>
          <p:cNvSpPr>
            <a:spLocks noGrp="1"/>
          </p:cNvSpPr>
          <p:nvPr>
            <p:ph type="sldNum" sz="quarter" idx="11"/>
          </p:nvPr>
        </p:nvSpPr>
        <p:spPr/>
        <p:txBody>
          <a:bodyPr/>
          <a:lstStyle/>
          <a:p>
            <a:fld id="{1F364E40-FDD8-4B60-913B-12F436AAD51E}" type="slidenum">
              <a:rPr lang="en-US">
                <a:solidFill>
                  <a:srgbClr val="FFFFFF"/>
                </a:solidFill>
              </a:rPr>
              <a:pPr/>
              <a:t>14</a:t>
            </a:fld>
            <a:endParaRPr lang="en-US">
              <a:solidFill>
                <a:srgbClr val="FFFFFF"/>
              </a:solidFill>
            </a:endParaRPr>
          </a:p>
        </p:txBody>
      </p:sp>
      <p:sp>
        <p:nvSpPr>
          <p:cNvPr id="350212" name="AutoShape 4"/>
          <p:cNvSpPr>
            <a:spLocks noChangeArrowheads="1"/>
          </p:cNvSpPr>
          <p:nvPr/>
        </p:nvSpPr>
        <p:spPr bwMode="auto">
          <a:xfrm>
            <a:off x="2382843" y="1047758"/>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(=1) is less than 5</a:t>
            </a:r>
          </a:p>
        </p:txBody>
      </p:sp>
      <p:sp>
        <p:nvSpPr>
          <p:cNvPr id="350213" name="Rectangle 5"/>
          <p:cNvSpPr>
            <a:spLocks noChangeArrowheads="1"/>
          </p:cNvSpPr>
          <p:nvPr/>
        </p:nvSpPr>
        <p:spPr bwMode="auto">
          <a:xfrm>
            <a:off x="1922469" y="2928946"/>
            <a:ext cx="576263"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0214"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50215" name="Object 7"/>
          <p:cNvGraphicFramePr>
            <a:graphicFrameLocks noChangeAspect="1"/>
          </p:cNvGraphicFramePr>
          <p:nvPr/>
        </p:nvGraphicFramePr>
        <p:xfrm>
          <a:off x="5838833" y="2314580"/>
          <a:ext cx="1958975" cy="2098675"/>
        </p:xfrm>
        <a:graphic>
          <a:graphicData uri="http://schemas.openxmlformats.org/presentationml/2006/ole">
            <mc:AlternateContent xmlns:mc="http://schemas.openxmlformats.org/markup-compatibility/2006">
              <mc:Choice xmlns:v="urn:schemas-microsoft-com:vml" Requires="v">
                <p:oleObj spid="_x0000_s4109" name="Picture" r:id="rId3" imgW="1600572" imgH="1711756" progId="Word.Picture.8">
                  <p:embed/>
                </p:oleObj>
              </mc:Choice>
              <mc:Fallback>
                <p:oleObj name="Picture" r:id="rId3" imgW="1600572" imgH="17117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314580"/>
                        <a:ext cx="1958975" cy="2098675"/>
                      </a:xfrm>
                      <a:prstGeom prst="rect">
                        <a:avLst/>
                      </a:prstGeom>
                      <a:solidFill>
                        <a:schemeClr val="tx1"/>
                      </a:solidFill>
                    </p:spPr>
                  </p:pic>
                </p:oleObj>
              </mc:Fallback>
            </mc:AlternateContent>
          </a:graphicData>
        </a:graphic>
      </p:graphicFrame>
      <p:sp>
        <p:nvSpPr>
          <p:cNvPr id="350216"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430527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685800" y="228600"/>
            <a:ext cx="7772400" cy="533400"/>
          </a:xfrm>
          <a:noFill/>
          <a:ln/>
        </p:spPr>
        <p:txBody>
          <a:bodyPr>
            <a:normAutofit fontScale="90000"/>
          </a:bodyPr>
          <a:lstStyle/>
          <a:p>
            <a:r>
              <a:rPr lang="en-US"/>
              <a:t>Trace Program with Arrays</a:t>
            </a:r>
          </a:p>
        </p:txBody>
      </p:sp>
      <p:sp>
        <p:nvSpPr>
          <p:cNvPr id="332803"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11" name="Slide Number Placeholder 4"/>
          <p:cNvSpPr>
            <a:spLocks noGrp="1"/>
          </p:cNvSpPr>
          <p:nvPr>
            <p:ph type="sldNum" sz="quarter" idx="11"/>
          </p:nvPr>
        </p:nvSpPr>
        <p:spPr/>
        <p:txBody>
          <a:bodyPr/>
          <a:lstStyle/>
          <a:p>
            <a:fld id="{B10AC14A-5DDB-4C14-800F-B756DE449B02}" type="slidenum">
              <a:rPr lang="en-US">
                <a:solidFill>
                  <a:srgbClr val="FFFFFF"/>
                </a:solidFill>
              </a:rPr>
              <a:pPr/>
              <a:t>15</a:t>
            </a:fld>
            <a:endParaRPr lang="en-US">
              <a:solidFill>
                <a:srgbClr val="FFFFFF"/>
              </a:solidFill>
            </a:endParaRPr>
          </a:p>
        </p:txBody>
      </p:sp>
      <p:sp>
        <p:nvSpPr>
          <p:cNvPr id="332804" name="AutoShape 4"/>
          <p:cNvSpPr>
            <a:spLocks noChangeArrowheads="1"/>
          </p:cNvSpPr>
          <p:nvPr/>
        </p:nvSpPr>
        <p:spPr bwMode="auto">
          <a:xfrm>
            <a:off x="2382843" y="1047756"/>
            <a:ext cx="4186237" cy="768351"/>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After this line is executed, value[1] is 1</a:t>
            </a:r>
          </a:p>
          <a:p>
            <a:pPr algn="ctr" eaLnBrk="0" fontAlgn="base" hangingPunct="0">
              <a:spcBef>
                <a:spcPct val="0"/>
              </a:spcBef>
              <a:spcAft>
                <a:spcPct val="0"/>
              </a:spcAft>
            </a:pPr>
            <a:endParaRPr lang="en-US">
              <a:solidFill>
                <a:srgbClr val="FFFFFF"/>
              </a:solidFill>
            </a:endParaRPr>
          </a:p>
        </p:txBody>
      </p:sp>
      <p:sp>
        <p:nvSpPr>
          <p:cNvPr id="332805" name="Rectangle 5"/>
          <p:cNvSpPr>
            <a:spLocks noChangeArrowheads="1"/>
          </p:cNvSpPr>
          <p:nvPr/>
        </p:nvSpPr>
        <p:spPr bwMode="auto">
          <a:xfrm>
            <a:off x="501651" y="3236921"/>
            <a:ext cx="3962400"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32806"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32807" name="Object 7"/>
          <p:cNvGraphicFramePr>
            <a:graphicFrameLocks noChangeAspect="1"/>
          </p:cNvGraphicFramePr>
          <p:nvPr/>
        </p:nvGraphicFramePr>
        <p:xfrm>
          <a:off x="5838833" y="2044706"/>
          <a:ext cx="1958975" cy="2103439"/>
        </p:xfrm>
        <a:graphic>
          <a:graphicData uri="http://schemas.openxmlformats.org/presentationml/2006/ole">
            <mc:AlternateContent xmlns:mc="http://schemas.openxmlformats.org/markup-compatibility/2006">
              <mc:Choice xmlns:v="urn:schemas-microsoft-com:vml" Requires="v">
                <p:oleObj spid="_x0000_s5133"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044706"/>
                        <a:ext cx="1958975" cy="2103439"/>
                      </a:xfrm>
                      <a:prstGeom prst="rect">
                        <a:avLst/>
                      </a:prstGeom>
                      <a:solidFill>
                        <a:schemeClr val="tx1"/>
                      </a:solidFill>
                    </p:spPr>
                  </p:pic>
                </p:oleObj>
              </mc:Fallback>
            </mc:AlternateContent>
          </a:graphicData>
        </a:graphic>
      </p:graphicFrame>
      <p:sp>
        <p:nvSpPr>
          <p:cNvPr id="33280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
        <p:nvSpPr>
          <p:cNvPr id="332809" name="Rectangle 9"/>
          <p:cNvSpPr>
            <a:spLocks noChangeArrowheads="1"/>
          </p:cNvSpPr>
          <p:nvPr/>
        </p:nvSpPr>
        <p:spPr bwMode="auto">
          <a:xfrm>
            <a:off x="6376992" y="3006725"/>
            <a:ext cx="730251" cy="2682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32810" name="Line 10"/>
          <p:cNvSpPr>
            <a:spLocks noChangeShapeType="1"/>
          </p:cNvSpPr>
          <p:nvPr/>
        </p:nvSpPr>
        <p:spPr bwMode="auto">
          <a:xfrm flipV="1">
            <a:off x="4149732" y="3160721"/>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3888067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685800" y="285759"/>
            <a:ext cx="7772400" cy="569913"/>
          </a:xfrm>
          <a:noFill/>
          <a:ln/>
        </p:spPr>
        <p:txBody>
          <a:bodyPr>
            <a:normAutofit fontScale="90000"/>
          </a:bodyPr>
          <a:lstStyle/>
          <a:p>
            <a:r>
              <a:rPr lang="en-US" sz="4000"/>
              <a:t>Trace Program with Arrays</a:t>
            </a:r>
          </a:p>
        </p:txBody>
      </p:sp>
      <p:sp>
        <p:nvSpPr>
          <p:cNvPr id="351235" name="Rectangle 3"/>
          <p:cNvSpPr>
            <a:spLocks noGrp="1" noChangeArrowheads="1"/>
          </p:cNvSpPr>
          <p:nvPr>
            <p:ph type="body" sz="half" idx="1"/>
          </p:nvPr>
        </p:nvSpPr>
        <p:spPr>
          <a:xfrm>
            <a:off x="693746" y="1892300"/>
            <a:ext cx="4346575" cy="4114800"/>
          </a:xfrm>
          <a:solidFill>
            <a:schemeClr val="tx1"/>
          </a:solidFill>
          <a:ln/>
        </p:spPr>
        <p:txBody>
          <a:bodyPr/>
          <a:lstStyle/>
          <a:p>
            <a:pPr marL="609555" indent="-609555">
              <a:lnSpc>
                <a:spcPct val="90000"/>
              </a:lnSpc>
              <a:buNone/>
            </a:pPr>
            <a:r>
              <a:rPr lang="en-US" sz="2000">
                <a:solidFill>
                  <a:schemeClr val="bg2"/>
                </a:solidFill>
              </a:rPr>
              <a:t>public class Test {</a:t>
            </a:r>
          </a:p>
          <a:p>
            <a:pPr marL="609555" indent="-609555">
              <a:lnSpc>
                <a:spcPct val="90000"/>
              </a:lnSpc>
              <a:buNone/>
            </a:pPr>
            <a:r>
              <a:rPr lang="en-US" sz="2000">
                <a:solidFill>
                  <a:schemeClr val="bg2"/>
                </a:solidFill>
              </a:rPr>
              <a:t>  public static void main(String[] args) {</a:t>
            </a:r>
          </a:p>
          <a:p>
            <a:pPr marL="609555" indent="-609555">
              <a:lnSpc>
                <a:spcPct val="90000"/>
              </a:lnSpc>
              <a:buNone/>
            </a:pPr>
            <a:r>
              <a:rPr lang="en-US" sz="2000">
                <a:solidFill>
                  <a:schemeClr val="bg2"/>
                </a:solidFill>
              </a:rPr>
              <a:t>    int[] values = new int[5];</a:t>
            </a:r>
          </a:p>
          <a:p>
            <a:pPr marL="609555" indent="-609555">
              <a:lnSpc>
                <a:spcPct val="90000"/>
              </a:lnSpc>
              <a:buNone/>
            </a:pPr>
            <a:r>
              <a:rPr lang="en-US" sz="2000">
                <a:solidFill>
                  <a:schemeClr val="bg2"/>
                </a:solidFill>
              </a:rPr>
              <a:t>    for (int i = 1; i &lt; 5; i++) {</a:t>
            </a:r>
          </a:p>
          <a:p>
            <a:pPr marL="609555" indent="-609555">
              <a:lnSpc>
                <a:spcPct val="90000"/>
              </a:lnSpc>
              <a:buNone/>
            </a:pPr>
            <a:r>
              <a:rPr lang="en-US" sz="2000">
                <a:solidFill>
                  <a:schemeClr val="bg2"/>
                </a:solidFill>
              </a:rPr>
              <a:t>      values[i] = values[i] + values[i-1];</a:t>
            </a:r>
          </a:p>
          <a:p>
            <a:pPr marL="609555" indent="-609555">
              <a:lnSpc>
                <a:spcPct val="90000"/>
              </a:lnSpc>
              <a:buNone/>
            </a:pPr>
            <a:r>
              <a:rPr lang="en-US" sz="2000">
                <a:solidFill>
                  <a:schemeClr val="bg2"/>
                </a:solidFill>
              </a:rPr>
              <a:t>    }</a:t>
            </a:r>
          </a:p>
          <a:p>
            <a:pPr marL="609555" indent="-609555">
              <a:lnSpc>
                <a:spcPct val="90000"/>
              </a:lnSpc>
              <a:buNone/>
            </a:pPr>
            <a:r>
              <a:rPr lang="en-US" sz="2000">
                <a:solidFill>
                  <a:schemeClr val="bg2"/>
                </a:solidFill>
              </a:rPr>
              <a:t>    values[0] = values[1] + values[4];</a:t>
            </a:r>
          </a:p>
          <a:p>
            <a:pPr marL="609555" indent="-609555">
              <a:lnSpc>
                <a:spcPct val="90000"/>
              </a:lnSpc>
              <a:buNone/>
            </a:pPr>
            <a:r>
              <a:rPr lang="en-US" sz="2000">
                <a:solidFill>
                  <a:schemeClr val="bg2"/>
                </a:solidFill>
              </a:rPr>
              <a:t>  }</a:t>
            </a:r>
          </a:p>
          <a:p>
            <a:pPr marL="609555" indent="-609555">
              <a:lnSpc>
                <a:spcPct val="90000"/>
              </a:lnSpc>
              <a:buNone/>
            </a:pPr>
            <a:r>
              <a:rPr lang="en-US" sz="2000">
                <a:solidFill>
                  <a:schemeClr val="bg2"/>
                </a:solidFill>
              </a:rPr>
              <a:t>}</a:t>
            </a:r>
          </a:p>
        </p:txBody>
      </p:sp>
      <p:graphicFrame>
        <p:nvGraphicFramePr>
          <p:cNvPr id="351241"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6157"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Slide Number Placeholder 5"/>
          <p:cNvSpPr>
            <a:spLocks noGrp="1"/>
          </p:cNvSpPr>
          <p:nvPr>
            <p:ph type="sldNum" sz="quarter" idx="11"/>
          </p:nvPr>
        </p:nvSpPr>
        <p:spPr/>
        <p:txBody>
          <a:bodyPr/>
          <a:lstStyle/>
          <a:p>
            <a:fld id="{56F10464-A265-41A0-A4CE-F6FF36F138AB}" type="slidenum">
              <a:rPr lang="en-US">
                <a:solidFill>
                  <a:srgbClr val="FFFFFF"/>
                </a:solidFill>
              </a:rPr>
              <a:pPr/>
              <a:t>16</a:t>
            </a:fld>
            <a:endParaRPr lang="en-US">
              <a:solidFill>
                <a:srgbClr val="FFFFFF"/>
              </a:solidFill>
            </a:endParaRPr>
          </a:p>
        </p:txBody>
      </p:sp>
      <p:sp>
        <p:nvSpPr>
          <p:cNvPr id="351236" name="AutoShape 4"/>
          <p:cNvSpPr>
            <a:spLocks noChangeArrowheads="1"/>
          </p:cNvSpPr>
          <p:nvPr/>
        </p:nvSpPr>
        <p:spPr bwMode="auto">
          <a:xfrm>
            <a:off x="4187832" y="1201746"/>
            <a:ext cx="4186239"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After i++, i becomes 2</a:t>
            </a:r>
          </a:p>
        </p:txBody>
      </p:sp>
      <p:sp>
        <p:nvSpPr>
          <p:cNvPr id="351237" name="Rectangle 5"/>
          <p:cNvSpPr>
            <a:spLocks noChangeArrowheads="1"/>
          </p:cNvSpPr>
          <p:nvPr/>
        </p:nvSpPr>
        <p:spPr bwMode="auto">
          <a:xfrm>
            <a:off x="2997208" y="2968625"/>
            <a:ext cx="384175" cy="2682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1238"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sp>
        <p:nvSpPr>
          <p:cNvPr id="351240"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28512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685800" y="285759"/>
            <a:ext cx="7772400" cy="493713"/>
          </a:xfrm>
          <a:noFill/>
          <a:ln/>
        </p:spPr>
        <p:txBody>
          <a:bodyPr>
            <a:normAutofit fontScale="90000"/>
          </a:bodyPr>
          <a:lstStyle/>
          <a:p>
            <a:r>
              <a:rPr lang="en-US" sz="4000"/>
              <a:t>Trace Program with Arrays</a:t>
            </a:r>
          </a:p>
        </p:txBody>
      </p:sp>
      <p:sp>
        <p:nvSpPr>
          <p:cNvPr id="353283" name="Rectangle 3"/>
          <p:cNvSpPr>
            <a:spLocks noGrp="1" noChangeArrowheads="1"/>
          </p:cNvSpPr>
          <p:nvPr>
            <p:ph type="body" sz="half" idx="1"/>
          </p:nvPr>
        </p:nvSpPr>
        <p:spPr>
          <a:xfrm>
            <a:off x="685808" y="1657351"/>
            <a:ext cx="4346575" cy="4114800"/>
          </a:xfrm>
          <a:solidFill>
            <a:schemeClr val="tx1"/>
          </a:solidFill>
          <a:ln/>
        </p:spPr>
        <p:txBody>
          <a:bodyPr/>
          <a:lstStyle/>
          <a:p>
            <a:pPr marL="609555" indent="-609555">
              <a:lnSpc>
                <a:spcPct val="90000"/>
              </a:lnSpc>
              <a:buNone/>
            </a:pPr>
            <a:r>
              <a:rPr lang="en-US" sz="2000">
                <a:solidFill>
                  <a:schemeClr val="bg2"/>
                </a:solidFill>
              </a:rPr>
              <a:t>public class Test {</a:t>
            </a:r>
          </a:p>
          <a:p>
            <a:pPr marL="609555" indent="-609555">
              <a:lnSpc>
                <a:spcPct val="90000"/>
              </a:lnSpc>
              <a:buNone/>
            </a:pPr>
            <a:r>
              <a:rPr lang="en-US" sz="2000">
                <a:solidFill>
                  <a:schemeClr val="bg2"/>
                </a:solidFill>
              </a:rPr>
              <a:t>  public static void main(String[] args) {</a:t>
            </a:r>
          </a:p>
          <a:p>
            <a:pPr marL="609555" indent="-609555">
              <a:lnSpc>
                <a:spcPct val="90000"/>
              </a:lnSpc>
              <a:buNone/>
            </a:pPr>
            <a:r>
              <a:rPr lang="en-US" sz="2000">
                <a:solidFill>
                  <a:schemeClr val="bg2"/>
                </a:solidFill>
              </a:rPr>
              <a:t>    int[] values = new int[5];</a:t>
            </a:r>
          </a:p>
          <a:p>
            <a:pPr marL="609555" indent="-609555">
              <a:lnSpc>
                <a:spcPct val="90000"/>
              </a:lnSpc>
              <a:buNone/>
            </a:pPr>
            <a:r>
              <a:rPr lang="en-US" sz="2000">
                <a:solidFill>
                  <a:schemeClr val="bg2"/>
                </a:solidFill>
              </a:rPr>
              <a:t>    for (int i = 1; i &lt; 5; i++) {</a:t>
            </a:r>
          </a:p>
          <a:p>
            <a:pPr marL="609555" indent="-609555">
              <a:lnSpc>
                <a:spcPct val="90000"/>
              </a:lnSpc>
              <a:buNone/>
            </a:pPr>
            <a:r>
              <a:rPr lang="en-US" sz="2000">
                <a:solidFill>
                  <a:schemeClr val="bg2"/>
                </a:solidFill>
              </a:rPr>
              <a:t>      values[i] = values[i] + values[i-1];</a:t>
            </a:r>
          </a:p>
          <a:p>
            <a:pPr marL="609555" indent="-609555">
              <a:lnSpc>
                <a:spcPct val="90000"/>
              </a:lnSpc>
              <a:buNone/>
            </a:pPr>
            <a:r>
              <a:rPr lang="en-US" sz="2000">
                <a:solidFill>
                  <a:schemeClr val="bg2"/>
                </a:solidFill>
              </a:rPr>
              <a:t>    }</a:t>
            </a:r>
          </a:p>
          <a:p>
            <a:pPr marL="609555" indent="-609555">
              <a:lnSpc>
                <a:spcPct val="90000"/>
              </a:lnSpc>
              <a:buNone/>
            </a:pPr>
            <a:r>
              <a:rPr lang="en-US" sz="2000">
                <a:solidFill>
                  <a:schemeClr val="bg2"/>
                </a:solidFill>
              </a:rPr>
              <a:t>    values[0] = values[1] + values[4];</a:t>
            </a:r>
          </a:p>
          <a:p>
            <a:pPr marL="609555" indent="-609555">
              <a:lnSpc>
                <a:spcPct val="90000"/>
              </a:lnSpc>
              <a:buNone/>
            </a:pPr>
            <a:r>
              <a:rPr lang="en-US" sz="2000">
                <a:solidFill>
                  <a:schemeClr val="bg2"/>
                </a:solidFill>
              </a:rPr>
              <a:t>  }</a:t>
            </a:r>
          </a:p>
          <a:p>
            <a:pPr marL="609555" indent="-609555">
              <a:lnSpc>
                <a:spcPct val="90000"/>
              </a:lnSpc>
              <a:buNone/>
            </a:pPr>
            <a:r>
              <a:rPr lang="en-US" sz="2000">
                <a:solidFill>
                  <a:schemeClr val="bg2"/>
                </a:solidFill>
              </a:rPr>
              <a:t>}</a:t>
            </a:r>
          </a:p>
        </p:txBody>
      </p:sp>
      <p:graphicFrame>
        <p:nvGraphicFramePr>
          <p:cNvPr id="353289"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7181"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Slide Number Placeholder 5"/>
          <p:cNvSpPr>
            <a:spLocks noGrp="1"/>
          </p:cNvSpPr>
          <p:nvPr>
            <p:ph type="sldNum" sz="quarter" idx="11"/>
          </p:nvPr>
        </p:nvSpPr>
        <p:spPr/>
        <p:txBody>
          <a:bodyPr/>
          <a:lstStyle/>
          <a:p>
            <a:fld id="{8B99E20A-ED3D-4FB9-80CC-705F0178AE33}" type="slidenum">
              <a:rPr lang="en-US">
                <a:solidFill>
                  <a:srgbClr val="FFFFFF"/>
                </a:solidFill>
              </a:rPr>
              <a:pPr/>
              <a:t>17</a:t>
            </a:fld>
            <a:endParaRPr lang="en-US">
              <a:solidFill>
                <a:srgbClr val="FFFFFF"/>
              </a:solidFill>
            </a:endParaRPr>
          </a:p>
        </p:txBody>
      </p:sp>
      <p:sp>
        <p:nvSpPr>
          <p:cNvPr id="353284" name="AutoShape 4"/>
          <p:cNvSpPr>
            <a:spLocks noChangeArrowheads="1"/>
          </p:cNvSpPr>
          <p:nvPr/>
        </p:nvSpPr>
        <p:spPr bwMode="auto">
          <a:xfrm>
            <a:off x="4840296" y="1277946"/>
            <a:ext cx="3533775" cy="384175"/>
          </a:xfrm>
          <a:prstGeom prst="wedgeRoundRectCallout">
            <a:avLst>
              <a:gd name="adj1" fmla="val -106468"/>
              <a:gd name="adj2" fmla="val 34380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 2) is less than 5</a:t>
            </a:r>
          </a:p>
        </p:txBody>
      </p:sp>
      <p:sp>
        <p:nvSpPr>
          <p:cNvPr id="353285" name="Rectangle 5"/>
          <p:cNvSpPr>
            <a:spLocks noChangeArrowheads="1"/>
          </p:cNvSpPr>
          <p:nvPr/>
        </p:nvSpPr>
        <p:spPr bwMode="auto">
          <a:xfrm>
            <a:off x="2382844" y="2738446"/>
            <a:ext cx="500063"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3286"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sp>
        <p:nvSpPr>
          <p:cNvPr id="35328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777571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685800" y="228600"/>
            <a:ext cx="7772400" cy="533400"/>
          </a:xfrm>
          <a:noFill/>
          <a:ln/>
        </p:spPr>
        <p:txBody>
          <a:bodyPr>
            <a:normAutofit fontScale="90000"/>
          </a:bodyPr>
          <a:lstStyle/>
          <a:p>
            <a:r>
              <a:rPr lang="en-US"/>
              <a:t>Trace Program with Arrays</a:t>
            </a:r>
          </a:p>
        </p:txBody>
      </p:sp>
      <p:sp>
        <p:nvSpPr>
          <p:cNvPr id="352259"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11" name="Slide Number Placeholder 4"/>
          <p:cNvSpPr>
            <a:spLocks noGrp="1"/>
          </p:cNvSpPr>
          <p:nvPr>
            <p:ph type="sldNum" sz="quarter" idx="11"/>
          </p:nvPr>
        </p:nvSpPr>
        <p:spPr/>
        <p:txBody>
          <a:bodyPr/>
          <a:lstStyle/>
          <a:p>
            <a:fld id="{DF3B0D03-A673-4697-983A-18A58C85742B}" type="slidenum">
              <a:rPr lang="en-US">
                <a:solidFill>
                  <a:srgbClr val="FFFFFF"/>
                </a:solidFill>
              </a:rPr>
              <a:pPr/>
              <a:t>18</a:t>
            </a:fld>
            <a:endParaRPr lang="en-US">
              <a:solidFill>
                <a:srgbClr val="FFFFFF"/>
              </a:solidFill>
            </a:endParaRPr>
          </a:p>
        </p:txBody>
      </p:sp>
      <p:sp>
        <p:nvSpPr>
          <p:cNvPr id="352260" name="AutoShape 4"/>
          <p:cNvSpPr>
            <a:spLocks noChangeArrowheads="1"/>
          </p:cNvSpPr>
          <p:nvPr/>
        </p:nvSpPr>
        <p:spPr bwMode="auto">
          <a:xfrm>
            <a:off x="2382843" y="1047756"/>
            <a:ext cx="4186237" cy="768351"/>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After this line is executed, </a:t>
            </a:r>
          </a:p>
          <a:p>
            <a:pPr algn="ctr" eaLnBrk="0" fontAlgn="base" hangingPunct="0">
              <a:spcBef>
                <a:spcPct val="0"/>
              </a:spcBef>
              <a:spcAft>
                <a:spcPct val="0"/>
              </a:spcAft>
            </a:pPr>
            <a:r>
              <a:rPr lang="en-US">
                <a:solidFill>
                  <a:srgbClr val="FFFFFF"/>
                </a:solidFill>
              </a:rPr>
              <a:t>values[2] is 3 (2 + 1)</a:t>
            </a:r>
          </a:p>
        </p:txBody>
      </p:sp>
      <p:sp>
        <p:nvSpPr>
          <p:cNvPr id="352261" name="Rectangle 5"/>
          <p:cNvSpPr>
            <a:spLocks noChangeArrowheads="1"/>
          </p:cNvSpPr>
          <p:nvPr/>
        </p:nvSpPr>
        <p:spPr bwMode="auto">
          <a:xfrm>
            <a:off x="501651" y="3236921"/>
            <a:ext cx="3962400"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2262"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52263" name="Object 7"/>
          <p:cNvGraphicFramePr>
            <a:graphicFrameLocks noChangeAspect="1"/>
          </p:cNvGraphicFramePr>
          <p:nvPr/>
        </p:nvGraphicFramePr>
        <p:xfrm>
          <a:off x="5838833" y="2044706"/>
          <a:ext cx="1958975" cy="2103439"/>
        </p:xfrm>
        <a:graphic>
          <a:graphicData uri="http://schemas.openxmlformats.org/presentationml/2006/ole">
            <mc:AlternateContent xmlns:mc="http://schemas.openxmlformats.org/markup-compatibility/2006">
              <mc:Choice xmlns:v="urn:schemas-microsoft-com:vml" Requires="v">
                <p:oleObj spid="_x0000_s8205"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044706"/>
                        <a:ext cx="1958975" cy="2103439"/>
                      </a:xfrm>
                      <a:prstGeom prst="rect">
                        <a:avLst/>
                      </a:prstGeom>
                      <a:solidFill>
                        <a:schemeClr val="tx1"/>
                      </a:solidFill>
                    </p:spPr>
                  </p:pic>
                </p:oleObj>
              </mc:Fallback>
            </mc:AlternateContent>
          </a:graphicData>
        </a:graphic>
      </p:graphicFrame>
      <p:sp>
        <p:nvSpPr>
          <p:cNvPr id="352264"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
        <p:nvSpPr>
          <p:cNvPr id="352265" name="Rectangle 9"/>
          <p:cNvSpPr>
            <a:spLocks noChangeArrowheads="1"/>
          </p:cNvSpPr>
          <p:nvPr/>
        </p:nvSpPr>
        <p:spPr bwMode="auto">
          <a:xfrm>
            <a:off x="6376992" y="3275021"/>
            <a:ext cx="730251"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2266" name="Line 10"/>
          <p:cNvSpPr>
            <a:spLocks noChangeShapeType="1"/>
          </p:cNvSpPr>
          <p:nvPr/>
        </p:nvSpPr>
        <p:spPr bwMode="auto">
          <a:xfrm>
            <a:off x="4149733"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988107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85800" y="228600"/>
            <a:ext cx="7772400" cy="533400"/>
          </a:xfrm>
          <a:noFill/>
          <a:ln/>
        </p:spPr>
        <p:txBody>
          <a:bodyPr>
            <a:normAutofit fontScale="90000"/>
          </a:bodyPr>
          <a:lstStyle/>
          <a:p>
            <a:r>
              <a:rPr lang="en-US"/>
              <a:t>Trace Program with Arrays</a:t>
            </a:r>
          </a:p>
        </p:txBody>
      </p:sp>
      <p:sp>
        <p:nvSpPr>
          <p:cNvPr id="354307"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9" name="Slide Number Placeholder 4"/>
          <p:cNvSpPr>
            <a:spLocks noGrp="1"/>
          </p:cNvSpPr>
          <p:nvPr>
            <p:ph type="sldNum" sz="quarter" idx="11"/>
          </p:nvPr>
        </p:nvSpPr>
        <p:spPr/>
        <p:txBody>
          <a:bodyPr/>
          <a:lstStyle/>
          <a:p>
            <a:fld id="{7069FB77-C7E4-48D9-B873-2F34480738AA}" type="slidenum">
              <a:rPr lang="en-US">
                <a:solidFill>
                  <a:srgbClr val="FFFFFF"/>
                </a:solidFill>
              </a:rPr>
              <a:pPr/>
              <a:t>19</a:t>
            </a:fld>
            <a:endParaRPr lang="en-US">
              <a:solidFill>
                <a:srgbClr val="FFFFFF"/>
              </a:solidFill>
            </a:endParaRPr>
          </a:p>
        </p:txBody>
      </p:sp>
      <p:sp>
        <p:nvSpPr>
          <p:cNvPr id="354308" name="AutoShape 4"/>
          <p:cNvSpPr>
            <a:spLocks noChangeArrowheads="1"/>
          </p:cNvSpPr>
          <p:nvPr/>
        </p:nvSpPr>
        <p:spPr bwMode="auto">
          <a:xfrm>
            <a:off x="2382843" y="1047758"/>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After this, i becomes 3.</a:t>
            </a:r>
          </a:p>
        </p:txBody>
      </p:sp>
      <p:sp>
        <p:nvSpPr>
          <p:cNvPr id="354309" name="Rectangle 5"/>
          <p:cNvSpPr>
            <a:spLocks noChangeArrowheads="1"/>
          </p:cNvSpPr>
          <p:nvPr/>
        </p:nvSpPr>
        <p:spPr bwMode="auto">
          <a:xfrm>
            <a:off x="2536832" y="2928946"/>
            <a:ext cx="346075"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4310"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54311" name="Object 7"/>
          <p:cNvGraphicFramePr>
            <a:graphicFrameLocks noChangeAspect="1"/>
          </p:cNvGraphicFramePr>
          <p:nvPr/>
        </p:nvGraphicFramePr>
        <p:xfrm>
          <a:off x="5838833" y="2046295"/>
          <a:ext cx="1958975" cy="2103437"/>
        </p:xfrm>
        <a:graphic>
          <a:graphicData uri="http://schemas.openxmlformats.org/presentationml/2006/ole">
            <mc:AlternateContent xmlns:mc="http://schemas.openxmlformats.org/markup-compatibility/2006">
              <mc:Choice xmlns:v="urn:schemas-microsoft-com:vml" Requires="v">
                <p:oleObj spid="_x0000_s9229"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046295"/>
                        <a:ext cx="1958975" cy="2103437"/>
                      </a:xfrm>
                      <a:prstGeom prst="rect">
                        <a:avLst/>
                      </a:prstGeom>
                      <a:solidFill>
                        <a:schemeClr val="tx1"/>
                      </a:solidFill>
                    </p:spPr>
                  </p:pic>
                </p:oleObj>
              </mc:Fallback>
            </mc:AlternateContent>
          </a:graphicData>
        </a:graphic>
      </p:graphicFrame>
      <p:sp>
        <p:nvSpPr>
          <p:cNvPr id="354312"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95361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838200"/>
          </a:xfrm>
          <a:noFill/>
          <a:ln/>
        </p:spPr>
        <p:txBody>
          <a:bodyPr/>
          <a:lstStyle/>
          <a:p>
            <a:r>
              <a:rPr lang="en-US"/>
              <a:t>Declaring Array Variables</a:t>
            </a:r>
          </a:p>
        </p:txBody>
      </p:sp>
      <p:sp>
        <p:nvSpPr>
          <p:cNvPr id="10243" name="Rectangle 3"/>
          <p:cNvSpPr>
            <a:spLocks noGrp="1" noChangeArrowheads="1"/>
          </p:cNvSpPr>
          <p:nvPr>
            <p:ph idx="1"/>
          </p:nvPr>
        </p:nvSpPr>
        <p:spPr>
          <a:xfrm>
            <a:off x="609600" y="1371600"/>
            <a:ext cx="7696200" cy="4724400"/>
          </a:xfrm>
          <a:noFill/>
          <a:ln/>
        </p:spPr>
        <p:txBody>
          <a:bodyPr/>
          <a:lstStyle/>
          <a:p>
            <a:r>
              <a:rPr lang="en-US" sz="2600">
                <a:latin typeface="Courier New" panose="02070309020205020404" pitchFamily="49" charset="0"/>
              </a:rPr>
              <a:t>datatype[] arrayRefVar;</a:t>
            </a:r>
            <a:endParaRPr lang="en-US" sz="2400">
              <a:latin typeface="Courier New" panose="02070309020205020404" pitchFamily="49" charset="0"/>
            </a:endParaRPr>
          </a:p>
          <a:p>
            <a:pPr>
              <a:spcBef>
                <a:spcPct val="50000"/>
              </a:spcBef>
              <a:buFont typeface="Monotype Sorts" pitchFamily="2" charset="2"/>
              <a:buNone/>
            </a:pPr>
            <a:r>
              <a:rPr lang="en-US" sz="2800"/>
              <a:t>	</a:t>
            </a:r>
            <a:r>
              <a:rPr lang="en-US" sz="2600"/>
              <a:t>Example: </a:t>
            </a:r>
          </a:p>
          <a:p>
            <a:pPr>
              <a:spcBef>
                <a:spcPct val="50000"/>
              </a:spcBef>
              <a:buFont typeface="Monotype Sorts" pitchFamily="2" charset="2"/>
              <a:buNone/>
            </a:pPr>
            <a:r>
              <a:rPr lang="en-US" sz="2600"/>
              <a:t>    </a:t>
            </a:r>
            <a:r>
              <a:rPr lang="en-US" sz="2400">
                <a:latin typeface="Courier New" panose="02070309020205020404" pitchFamily="49" charset="0"/>
              </a:rPr>
              <a:t>double[] myList;</a:t>
            </a:r>
            <a:endParaRPr lang="en-US" sz="2400"/>
          </a:p>
          <a:p>
            <a:pPr>
              <a:buFont typeface="Monotype Sorts" pitchFamily="2" charset="2"/>
              <a:buNone/>
            </a:pPr>
            <a:endParaRPr lang="en-US" sz="2800">
              <a:latin typeface="Courier New" panose="02070309020205020404" pitchFamily="49" charset="0"/>
            </a:endParaRPr>
          </a:p>
          <a:p>
            <a:r>
              <a:rPr lang="en-US" sz="2600">
                <a:latin typeface="Courier New" panose="02070309020205020404" pitchFamily="49" charset="0"/>
              </a:rPr>
              <a:t>datatype arrayRefVar[]; </a:t>
            </a:r>
            <a:r>
              <a:rPr lang="en-US" sz="2600" u="sng">
                <a:solidFill>
                  <a:srgbClr val="FF6600"/>
                </a:solidFill>
                <a:cs typeface="Courier New" panose="02070309020205020404" pitchFamily="49" charset="0"/>
              </a:rPr>
              <a:t>// This style is allowed, but not preferred</a:t>
            </a:r>
            <a:endParaRPr lang="en-US" sz="2400">
              <a:solidFill>
                <a:srgbClr val="FF6600"/>
              </a:solidFill>
            </a:endParaRPr>
          </a:p>
          <a:p>
            <a:pPr algn="just">
              <a:spcBef>
                <a:spcPct val="50000"/>
              </a:spcBef>
              <a:buFont typeface="Monotype Sorts" pitchFamily="2" charset="2"/>
              <a:buNone/>
            </a:pPr>
            <a:r>
              <a:rPr lang="en-US" sz="2800"/>
              <a:t>	</a:t>
            </a:r>
            <a:r>
              <a:rPr lang="en-US" sz="2600"/>
              <a:t>Example: </a:t>
            </a:r>
          </a:p>
          <a:p>
            <a:pPr algn="just">
              <a:spcBef>
                <a:spcPct val="50000"/>
              </a:spcBef>
              <a:buFont typeface="Monotype Sorts" pitchFamily="2" charset="2"/>
              <a:buNone/>
            </a:pPr>
            <a:r>
              <a:rPr lang="en-US" sz="2600"/>
              <a:t>    </a:t>
            </a:r>
            <a:r>
              <a:rPr lang="en-US" sz="2400">
                <a:latin typeface="Courier New" panose="02070309020205020404" pitchFamily="49" charset="0"/>
              </a:rPr>
              <a:t>double myList[];</a:t>
            </a:r>
          </a:p>
        </p:txBody>
      </p:sp>
      <p:sp>
        <p:nvSpPr>
          <p:cNvPr id="4" name="Slide Number Placeholder 4"/>
          <p:cNvSpPr>
            <a:spLocks noGrp="1"/>
          </p:cNvSpPr>
          <p:nvPr>
            <p:ph type="sldNum" sz="quarter" idx="11"/>
          </p:nvPr>
        </p:nvSpPr>
        <p:spPr/>
        <p:txBody>
          <a:bodyPr/>
          <a:lstStyle/>
          <a:p>
            <a:fld id="{10961802-2F1C-41F0-B3DD-89A43AE72E13}" type="slidenum">
              <a:rPr lang="en-US">
                <a:solidFill>
                  <a:srgbClr val="FFFFFF"/>
                </a:solidFill>
              </a:rPr>
              <a:pPr/>
              <a:t>2</a:t>
            </a:fld>
            <a:endParaRPr lang="en-US">
              <a:solidFill>
                <a:srgbClr val="FFFFFF"/>
              </a:solidFill>
            </a:endParaRPr>
          </a:p>
        </p:txBody>
      </p:sp>
    </p:spTree>
    <p:extLst>
      <p:ext uri="{BB962C8B-B14F-4D97-AF65-F5344CB8AC3E}">
        <p14:creationId xmlns:p14="http://schemas.microsoft.com/office/powerpoint/2010/main" val="399446864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685800" y="228600"/>
            <a:ext cx="7772400" cy="533400"/>
          </a:xfrm>
          <a:noFill/>
          <a:ln/>
        </p:spPr>
        <p:txBody>
          <a:bodyPr>
            <a:normAutofit fontScale="90000"/>
          </a:bodyPr>
          <a:lstStyle/>
          <a:p>
            <a:r>
              <a:rPr lang="en-US"/>
              <a:t>Trace Program with Arrays</a:t>
            </a:r>
          </a:p>
        </p:txBody>
      </p:sp>
      <p:sp>
        <p:nvSpPr>
          <p:cNvPr id="363523"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9" name="Slide Number Placeholder 4"/>
          <p:cNvSpPr>
            <a:spLocks noGrp="1"/>
          </p:cNvSpPr>
          <p:nvPr>
            <p:ph type="sldNum" sz="quarter" idx="11"/>
          </p:nvPr>
        </p:nvSpPr>
        <p:spPr/>
        <p:txBody>
          <a:bodyPr/>
          <a:lstStyle/>
          <a:p>
            <a:fld id="{1598AF23-1E2D-476C-A513-9F001EBDE67D}" type="slidenum">
              <a:rPr lang="en-US">
                <a:solidFill>
                  <a:srgbClr val="FFFFFF"/>
                </a:solidFill>
              </a:rPr>
              <a:pPr/>
              <a:t>20</a:t>
            </a:fld>
            <a:endParaRPr lang="en-US">
              <a:solidFill>
                <a:srgbClr val="FFFFFF"/>
              </a:solidFill>
            </a:endParaRPr>
          </a:p>
        </p:txBody>
      </p:sp>
      <p:sp>
        <p:nvSpPr>
          <p:cNvPr id="363524" name="AutoShape 4"/>
          <p:cNvSpPr>
            <a:spLocks noChangeArrowheads="1"/>
          </p:cNvSpPr>
          <p:nvPr/>
        </p:nvSpPr>
        <p:spPr bwMode="auto">
          <a:xfrm>
            <a:off x="4111632" y="1163646"/>
            <a:ext cx="4186239"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(=3) is still less than 5.</a:t>
            </a:r>
          </a:p>
        </p:txBody>
      </p:sp>
      <p:sp>
        <p:nvSpPr>
          <p:cNvPr id="363525" name="Rectangle 5"/>
          <p:cNvSpPr>
            <a:spLocks noChangeArrowheads="1"/>
          </p:cNvSpPr>
          <p:nvPr/>
        </p:nvSpPr>
        <p:spPr bwMode="auto">
          <a:xfrm>
            <a:off x="1922472" y="2928946"/>
            <a:ext cx="536575"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63526"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63527" name="Object 7"/>
          <p:cNvGraphicFramePr>
            <a:graphicFrameLocks noChangeAspect="1"/>
          </p:cNvGraphicFramePr>
          <p:nvPr/>
        </p:nvGraphicFramePr>
        <p:xfrm>
          <a:off x="5838833" y="2046295"/>
          <a:ext cx="1958975" cy="2103437"/>
        </p:xfrm>
        <a:graphic>
          <a:graphicData uri="http://schemas.openxmlformats.org/presentationml/2006/ole">
            <mc:AlternateContent xmlns:mc="http://schemas.openxmlformats.org/markup-compatibility/2006">
              <mc:Choice xmlns:v="urn:schemas-microsoft-com:vml" Requires="v">
                <p:oleObj spid="_x0000_s10253"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046295"/>
                        <a:ext cx="1958975" cy="2103437"/>
                      </a:xfrm>
                      <a:prstGeom prst="rect">
                        <a:avLst/>
                      </a:prstGeom>
                      <a:solidFill>
                        <a:schemeClr val="tx1"/>
                      </a:solidFill>
                    </p:spPr>
                  </p:pic>
                </p:oleObj>
              </mc:Fallback>
            </mc:AlternateContent>
          </a:graphicData>
        </a:graphic>
      </p:graphicFrame>
      <p:sp>
        <p:nvSpPr>
          <p:cNvPr id="36352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469105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85800" y="228600"/>
            <a:ext cx="7772400" cy="533400"/>
          </a:xfrm>
          <a:noFill/>
          <a:ln/>
        </p:spPr>
        <p:txBody>
          <a:bodyPr>
            <a:normAutofit fontScale="90000"/>
          </a:bodyPr>
          <a:lstStyle/>
          <a:p>
            <a:r>
              <a:rPr lang="en-US"/>
              <a:t>Trace Program with Arrays</a:t>
            </a:r>
          </a:p>
        </p:txBody>
      </p:sp>
      <p:sp>
        <p:nvSpPr>
          <p:cNvPr id="355331"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11" name="Slide Number Placeholder 4"/>
          <p:cNvSpPr>
            <a:spLocks noGrp="1"/>
          </p:cNvSpPr>
          <p:nvPr>
            <p:ph type="sldNum" sz="quarter" idx="11"/>
          </p:nvPr>
        </p:nvSpPr>
        <p:spPr/>
        <p:txBody>
          <a:bodyPr/>
          <a:lstStyle/>
          <a:p>
            <a:fld id="{789723A7-70D0-4711-8C17-24A4265FA730}" type="slidenum">
              <a:rPr lang="en-US">
                <a:solidFill>
                  <a:srgbClr val="FFFFFF"/>
                </a:solidFill>
              </a:rPr>
              <a:pPr/>
              <a:t>21</a:t>
            </a:fld>
            <a:endParaRPr lang="en-US">
              <a:solidFill>
                <a:srgbClr val="FFFFFF"/>
              </a:solidFill>
            </a:endParaRPr>
          </a:p>
        </p:txBody>
      </p:sp>
      <p:sp>
        <p:nvSpPr>
          <p:cNvPr id="355332" name="AutoShape 4"/>
          <p:cNvSpPr>
            <a:spLocks noChangeArrowheads="1"/>
          </p:cNvSpPr>
          <p:nvPr/>
        </p:nvSpPr>
        <p:spPr bwMode="auto">
          <a:xfrm>
            <a:off x="4149725" y="1163646"/>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After this line, values[3] becomes 6 (3 + 3)</a:t>
            </a:r>
          </a:p>
        </p:txBody>
      </p:sp>
      <p:sp>
        <p:nvSpPr>
          <p:cNvPr id="355333" name="Rectangle 5"/>
          <p:cNvSpPr>
            <a:spLocks noChangeArrowheads="1"/>
          </p:cNvSpPr>
          <p:nvPr/>
        </p:nvSpPr>
        <p:spPr bwMode="auto">
          <a:xfrm>
            <a:off x="654051" y="3236921"/>
            <a:ext cx="3417888"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5334"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55335" name="Object 7"/>
          <p:cNvGraphicFramePr>
            <a:graphicFrameLocks noChangeAspect="1"/>
          </p:cNvGraphicFramePr>
          <p:nvPr/>
        </p:nvGraphicFramePr>
        <p:xfrm>
          <a:off x="5838833" y="2044706"/>
          <a:ext cx="1958975" cy="2103439"/>
        </p:xfrm>
        <a:graphic>
          <a:graphicData uri="http://schemas.openxmlformats.org/presentationml/2006/ole">
            <mc:AlternateContent xmlns:mc="http://schemas.openxmlformats.org/markup-compatibility/2006">
              <mc:Choice xmlns:v="urn:schemas-microsoft-com:vml" Requires="v">
                <p:oleObj spid="_x0000_s11277"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044706"/>
                        <a:ext cx="1958975" cy="2103439"/>
                      </a:xfrm>
                      <a:prstGeom prst="rect">
                        <a:avLst/>
                      </a:prstGeom>
                      <a:solidFill>
                        <a:schemeClr val="tx1"/>
                      </a:solidFill>
                    </p:spPr>
                  </p:pic>
                </p:oleObj>
              </mc:Fallback>
            </mc:AlternateContent>
          </a:graphicData>
        </a:graphic>
      </p:graphicFrame>
      <p:sp>
        <p:nvSpPr>
          <p:cNvPr id="355336"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
        <p:nvSpPr>
          <p:cNvPr id="355337" name="Line 9"/>
          <p:cNvSpPr>
            <a:spLocks noChangeShapeType="1"/>
          </p:cNvSpPr>
          <p:nvPr/>
        </p:nvSpPr>
        <p:spPr bwMode="auto">
          <a:xfrm>
            <a:off x="4149733" y="3352803"/>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55338" name="Rectangle 10"/>
          <p:cNvSpPr>
            <a:spLocks noChangeArrowheads="1"/>
          </p:cNvSpPr>
          <p:nvPr/>
        </p:nvSpPr>
        <p:spPr bwMode="auto">
          <a:xfrm>
            <a:off x="6261104" y="3544896"/>
            <a:ext cx="922339"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826305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228600"/>
            <a:ext cx="7772400" cy="533400"/>
          </a:xfrm>
          <a:noFill/>
          <a:ln/>
        </p:spPr>
        <p:txBody>
          <a:bodyPr>
            <a:normAutofit fontScale="90000"/>
          </a:bodyPr>
          <a:lstStyle/>
          <a:p>
            <a:r>
              <a:rPr lang="en-US"/>
              <a:t>Trace Program with Arrays</a:t>
            </a:r>
          </a:p>
        </p:txBody>
      </p:sp>
      <p:sp>
        <p:nvSpPr>
          <p:cNvPr id="356355"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9" name="Slide Number Placeholder 4"/>
          <p:cNvSpPr>
            <a:spLocks noGrp="1"/>
          </p:cNvSpPr>
          <p:nvPr>
            <p:ph type="sldNum" sz="quarter" idx="11"/>
          </p:nvPr>
        </p:nvSpPr>
        <p:spPr/>
        <p:txBody>
          <a:bodyPr/>
          <a:lstStyle/>
          <a:p>
            <a:fld id="{92B91A41-EFD8-4289-A59C-7146D6901BA9}" type="slidenum">
              <a:rPr lang="en-US">
                <a:solidFill>
                  <a:srgbClr val="FFFFFF"/>
                </a:solidFill>
              </a:rPr>
              <a:pPr/>
              <a:t>22</a:t>
            </a:fld>
            <a:endParaRPr lang="en-US">
              <a:solidFill>
                <a:srgbClr val="FFFFFF"/>
              </a:solidFill>
            </a:endParaRPr>
          </a:p>
        </p:txBody>
      </p:sp>
      <p:sp>
        <p:nvSpPr>
          <p:cNvPr id="356356" name="AutoShape 4"/>
          <p:cNvSpPr>
            <a:spLocks noChangeArrowheads="1"/>
          </p:cNvSpPr>
          <p:nvPr/>
        </p:nvSpPr>
        <p:spPr bwMode="auto">
          <a:xfrm>
            <a:off x="4456119" y="1047758"/>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After this, i becomes 4</a:t>
            </a:r>
          </a:p>
        </p:txBody>
      </p:sp>
      <p:sp>
        <p:nvSpPr>
          <p:cNvPr id="356357" name="Rectangle 5"/>
          <p:cNvSpPr>
            <a:spLocks noChangeArrowheads="1"/>
          </p:cNvSpPr>
          <p:nvPr/>
        </p:nvSpPr>
        <p:spPr bwMode="auto">
          <a:xfrm>
            <a:off x="2536832" y="2928946"/>
            <a:ext cx="346075"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6358"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56359" name="Object 7"/>
          <p:cNvGraphicFramePr>
            <a:graphicFrameLocks noChangeAspect="1"/>
          </p:cNvGraphicFramePr>
          <p:nvPr/>
        </p:nvGraphicFramePr>
        <p:xfrm>
          <a:off x="5838833" y="2044706"/>
          <a:ext cx="1958975" cy="2103439"/>
        </p:xfrm>
        <a:graphic>
          <a:graphicData uri="http://schemas.openxmlformats.org/presentationml/2006/ole">
            <mc:AlternateContent xmlns:mc="http://schemas.openxmlformats.org/markup-compatibility/2006">
              <mc:Choice xmlns:v="urn:schemas-microsoft-com:vml" Requires="v">
                <p:oleObj spid="_x0000_s12301"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044706"/>
                        <a:ext cx="1958975" cy="2103439"/>
                      </a:xfrm>
                      <a:prstGeom prst="rect">
                        <a:avLst/>
                      </a:prstGeom>
                      <a:solidFill>
                        <a:schemeClr val="tx1"/>
                      </a:solidFill>
                    </p:spPr>
                  </p:pic>
                </p:oleObj>
              </mc:Fallback>
            </mc:AlternateContent>
          </a:graphicData>
        </a:graphic>
      </p:graphicFrame>
      <p:sp>
        <p:nvSpPr>
          <p:cNvPr id="356360"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471512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685800" y="228600"/>
            <a:ext cx="7772400" cy="533400"/>
          </a:xfrm>
          <a:noFill/>
          <a:ln/>
        </p:spPr>
        <p:txBody>
          <a:bodyPr>
            <a:normAutofit fontScale="90000"/>
          </a:bodyPr>
          <a:lstStyle/>
          <a:p>
            <a:r>
              <a:rPr lang="en-US"/>
              <a:t>Trace Program with Arrays</a:t>
            </a:r>
          </a:p>
        </p:txBody>
      </p:sp>
      <p:sp>
        <p:nvSpPr>
          <p:cNvPr id="364547"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9" name="Slide Number Placeholder 4"/>
          <p:cNvSpPr>
            <a:spLocks noGrp="1"/>
          </p:cNvSpPr>
          <p:nvPr>
            <p:ph type="sldNum" sz="quarter" idx="11"/>
          </p:nvPr>
        </p:nvSpPr>
        <p:spPr/>
        <p:txBody>
          <a:bodyPr/>
          <a:lstStyle/>
          <a:p>
            <a:fld id="{08B00E08-305B-4961-BE46-D6C4E508CAC1}" type="slidenum">
              <a:rPr lang="en-US">
                <a:solidFill>
                  <a:srgbClr val="FFFFFF"/>
                </a:solidFill>
              </a:rPr>
              <a:pPr/>
              <a:t>23</a:t>
            </a:fld>
            <a:endParaRPr lang="en-US">
              <a:solidFill>
                <a:srgbClr val="FFFFFF"/>
              </a:solidFill>
            </a:endParaRPr>
          </a:p>
        </p:txBody>
      </p:sp>
      <p:sp>
        <p:nvSpPr>
          <p:cNvPr id="364548" name="AutoShape 4"/>
          <p:cNvSpPr>
            <a:spLocks noChangeArrowheads="1"/>
          </p:cNvSpPr>
          <p:nvPr/>
        </p:nvSpPr>
        <p:spPr bwMode="auto">
          <a:xfrm>
            <a:off x="4456119" y="1047758"/>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(=4) is still less than 5</a:t>
            </a:r>
          </a:p>
        </p:txBody>
      </p:sp>
      <p:sp>
        <p:nvSpPr>
          <p:cNvPr id="364549" name="Rectangle 5"/>
          <p:cNvSpPr>
            <a:spLocks noChangeArrowheads="1"/>
          </p:cNvSpPr>
          <p:nvPr/>
        </p:nvSpPr>
        <p:spPr bwMode="auto">
          <a:xfrm>
            <a:off x="1922468" y="2890846"/>
            <a:ext cx="498475"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64550"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64551" name="Object 7"/>
          <p:cNvGraphicFramePr>
            <a:graphicFrameLocks noChangeAspect="1"/>
          </p:cNvGraphicFramePr>
          <p:nvPr/>
        </p:nvGraphicFramePr>
        <p:xfrm>
          <a:off x="5838833" y="2044706"/>
          <a:ext cx="1958975" cy="2103439"/>
        </p:xfrm>
        <a:graphic>
          <a:graphicData uri="http://schemas.openxmlformats.org/presentationml/2006/ole">
            <mc:AlternateContent xmlns:mc="http://schemas.openxmlformats.org/markup-compatibility/2006">
              <mc:Choice xmlns:v="urn:schemas-microsoft-com:vml" Requires="v">
                <p:oleObj spid="_x0000_s13325"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044706"/>
                        <a:ext cx="1958975" cy="2103439"/>
                      </a:xfrm>
                      <a:prstGeom prst="rect">
                        <a:avLst/>
                      </a:prstGeom>
                      <a:solidFill>
                        <a:schemeClr val="tx1"/>
                      </a:solidFill>
                    </p:spPr>
                  </p:pic>
                </p:oleObj>
              </mc:Fallback>
            </mc:AlternateContent>
          </a:graphicData>
        </a:graphic>
      </p:graphicFrame>
      <p:sp>
        <p:nvSpPr>
          <p:cNvPr id="364552"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532674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685800" y="228600"/>
            <a:ext cx="7772400" cy="533400"/>
          </a:xfrm>
          <a:noFill/>
          <a:ln/>
        </p:spPr>
        <p:txBody>
          <a:bodyPr>
            <a:normAutofit fontScale="90000"/>
          </a:bodyPr>
          <a:lstStyle/>
          <a:p>
            <a:r>
              <a:rPr lang="en-US"/>
              <a:t>Trace Program with Arrays</a:t>
            </a:r>
          </a:p>
        </p:txBody>
      </p:sp>
      <p:sp>
        <p:nvSpPr>
          <p:cNvPr id="357379"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11" name="Slide Number Placeholder 4"/>
          <p:cNvSpPr>
            <a:spLocks noGrp="1"/>
          </p:cNvSpPr>
          <p:nvPr>
            <p:ph type="sldNum" sz="quarter" idx="11"/>
          </p:nvPr>
        </p:nvSpPr>
        <p:spPr/>
        <p:txBody>
          <a:bodyPr/>
          <a:lstStyle/>
          <a:p>
            <a:fld id="{B6389F61-91A1-4D23-ADDF-1BB8ED566F9C}" type="slidenum">
              <a:rPr lang="en-US">
                <a:solidFill>
                  <a:srgbClr val="FFFFFF"/>
                </a:solidFill>
              </a:rPr>
              <a:pPr/>
              <a:t>24</a:t>
            </a:fld>
            <a:endParaRPr lang="en-US">
              <a:solidFill>
                <a:srgbClr val="FFFFFF"/>
              </a:solidFill>
            </a:endParaRPr>
          </a:p>
        </p:txBody>
      </p:sp>
      <p:sp>
        <p:nvSpPr>
          <p:cNvPr id="357380" name="AutoShape 4"/>
          <p:cNvSpPr>
            <a:spLocks noChangeArrowheads="1"/>
          </p:cNvSpPr>
          <p:nvPr/>
        </p:nvSpPr>
        <p:spPr bwMode="auto">
          <a:xfrm>
            <a:off x="2382843" y="1047758"/>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After this, values[4] becomes 10 (4 + 6)</a:t>
            </a:r>
          </a:p>
        </p:txBody>
      </p:sp>
      <p:sp>
        <p:nvSpPr>
          <p:cNvPr id="357381" name="Rectangle 5"/>
          <p:cNvSpPr>
            <a:spLocks noChangeArrowheads="1"/>
          </p:cNvSpPr>
          <p:nvPr/>
        </p:nvSpPr>
        <p:spPr bwMode="auto">
          <a:xfrm>
            <a:off x="615951" y="3236921"/>
            <a:ext cx="3417888"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7382"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57383" name="Object 7"/>
          <p:cNvGraphicFramePr>
            <a:graphicFrameLocks noChangeAspect="1"/>
          </p:cNvGraphicFramePr>
          <p:nvPr/>
        </p:nvGraphicFramePr>
        <p:xfrm>
          <a:off x="5838833" y="2044706"/>
          <a:ext cx="1958975" cy="2103439"/>
        </p:xfrm>
        <a:graphic>
          <a:graphicData uri="http://schemas.openxmlformats.org/presentationml/2006/ole">
            <mc:AlternateContent xmlns:mc="http://schemas.openxmlformats.org/markup-compatibility/2006">
              <mc:Choice xmlns:v="urn:schemas-microsoft-com:vml" Requires="v">
                <p:oleObj spid="_x0000_s14349"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3" y="2044706"/>
                        <a:ext cx="1958975" cy="2103439"/>
                      </a:xfrm>
                      <a:prstGeom prst="rect">
                        <a:avLst/>
                      </a:prstGeom>
                      <a:solidFill>
                        <a:schemeClr val="tx1"/>
                      </a:solidFill>
                    </p:spPr>
                  </p:pic>
                </p:oleObj>
              </mc:Fallback>
            </mc:AlternateContent>
          </a:graphicData>
        </a:graphic>
      </p:graphicFrame>
      <p:sp>
        <p:nvSpPr>
          <p:cNvPr id="357384"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
        <p:nvSpPr>
          <p:cNvPr id="357385" name="Line 9"/>
          <p:cNvSpPr>
            <a:spLocks noChangeShapeType="1"/>
          </p:cNvSpPr>
          <p:nvPr/>
        </p:nvSpPr>
        <p:spPr bwMode="auto">
          <a:xfrm>
            <a:off x="4071940" y="3390908"/>
            <a:ext cx="2189163"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57386" name="Rectangle 10"/>
          <p:cNvSpPr>
            <a:spLocks noChangeArrowheads="1"/>
          </p:cNvSpPr>
          <p:nvPr/>
        </p:nvSpPr>
        <p:spPr bwMode="auto">
          <a:xfrm>
            <a:off x="6376994" y="3813175"/>
            <a:ext cx="768351" cy="2682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2233745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685800" y="285759"/>
            <a:ext cx="7772400" cy="493713"/>
          </a:xfrm>
          <a:noFill/>
          <a:ln/>
        </p:spPr>
        <p:txBody>
          <a:bodyPr>
            <a:normAutofit fontScale="90000"/>
          </a:bodyPr>
          <a:lstStyle/>
          <a:p>
            <a:r>
              <a:rPr lang="en-US" sz="4000"/>
              <a:t>Trace Program with Arrays</a:t>
            </a:r>
          </a:p>
        </p:txBody>
      </p:sp>
      <p:sp>
        <p:nvSpPr>
          <p:cNvPr id="358403" name="Rectangle 3"/>
          <p:cNvSpPr>
            <a:spLocks noGrp="1" noChangeArrowheads="1"/>
          </p:cNvSpPr>
          <p:nvPr>
            <p:ph type="body" sz="half" idx="1"/>
          </p:nvPr>
        </p:nvSpPr>
        <p:spPr>
          <a:solidFill>
            <a:schemeClr val="tx1"/>
          </a:solidFill>
          <a:ln/>
        </p:spPr>
        <p:txBody>
          <a:bodyPr/>
          <a:lstStyle/>
          <a:p>
            <a:pPr marL="609555" indent="-609555">
              <a:lnSpc>
                <a:spcPct val="80000"/>
              </a:lnSpc>
              <a:buNone/>
            </a:pPr>
            <a:r>
              <a:rPr lang="en-US" sz="1800">
                <a:solidFill>
                  <a:schemeClr val="bg2"/>
                </a:solidFill>
              </a:rPr>
              <a:t>public class Test {</a:t>
            </a:r>
          </a:p>
          <a:p>
            <a:pPr marL="609555" indent="-609555">
              <a:lnSpc>
                <a:spcPct val="80000"/>
              </a:lnSpc>
              <a:buNone/>
            </a:pPr>
            <a:r>
              <a:rPr lang="en-US" sz="1800">
                <a:solidFill>
                  <a:schemeClr val="bg2"/>
                </a:solidFill>
              </a:rPr>
              <a:t>  public static void main(String[] args) {</a:t>
            </a:r>
          </a:p>
          <a:p>
            <a:pPr marL="609555" indent="-609555">
              <a:lnSpc>
                <a:spcPct val="80000"/>
              </a:lnSpc>
              <a:buNone/>
            </a:pPr>
            <a:r>
              <a:rPr lang="en-US" sz="1800">
                <a:solidFill>
                  <a:schemeClr val="bg2"/>
                </a:solidFill>
              </a:rPr>
              <a:t>    int[] values = new int[5];</a:t>
            </a:r>
          </a:p>
          <a:p>
            <a:pPr marL="609555" indent="-609555">
              <a:lnSpc>
                <a:spcPct val="80000"/>
              </a:lnSpc>
              <a:buNone/>
            </a:pPr>
            <a:r>
              <a:rPr lang="en-US" sz="1800">
                <a:solidFill>
                  <a:schemeClr val="bg2"/>
                </a:solidFill>
              </a:rPr>
              <a:t>    for (int i = 1; i &lt; 5; i++) {</a:t>
            </a:r>
          </a:p>
          <a:p>
            <a:pPr marL="609555" indent="-609555">
              <a:lnSpc>
                <a:spcPct val="80000"/>
              </a:lnSpc>
              <a:buNone/>
            </a:pPr>
            <a:r>
              <a:rPr lang="en-US" sz="1800">
                <a:solidFill>
                  <a:schemeClr val="bg2"/>
                </a:solidFill>
              </a:rPr>
              <a:t>      values[i] = i + values[i-1];</a:t>
            </a:r>
          </a:p>
          <a:p>
            <a:pPr marL="609555" indent="-609555">
              <a:lnSpc>
                <a:spcPct val="80000"/>
              </a:lnSpc>
              <a:buNone/>
            </a:pPr>
            <a:r>
              <a:rPr lang="en-US" sz="1800">
                <a:solidFill>
                  <a:schemeClr val="bg2"/>
                </a:solidFill>
              </a:rPr>
              <a:t>    }</a:t>
            </a:r>
          </a:p>
          <a:p>
            <a:pPr marL="609555" indent="-609555">
              <a:lnSpc>
                <a:spcPct val="80000"/>
              </a:lnSpc>
              <a:buNone/>
            </a:pPr>
            <a:r>
              <a:rPr lang="en-US" sz="1800">
                <a:solidFill>
                  <a:schemeClr val="bg2"/>
                </a:solidFill>
              </a:rPr>
              <a:t>    values[0] = values[1] + values[4];</a:t>
            </a:r>
          </a:p>
          <a:p>
            <a:pPr marL="609555" indent="-609555">
              <a:lnSpc>
                <a:spcPct val="80000"/>
              </a:lnSpc>
              <a:buNone/>
            </a:pPr>
            <a:r>
              <a:rPr lang="en-US" sz="1800">
                <a:solidFill>
                  <a:schemeClr val="bg2"/>
                </a:solidFill>
              </a:rPr>
              <a:t>  }</a:t>
            </a:r>
          </a:p>
          <a:p>
            <a:pPr marL="609555" indent="-609555">
              <a:lnSpc>
                <a:spcPct val="80000"/>
              </a:lnSpc>
              <a:buNone/>
            </a:pPr>
            <a:r>
              <a:rPr lang="en-US" sz="1800">
                <a:solidFill>
                  <a:schemeClr val="bg2"/>
                </a:solidFill>
              </a:rPr>
              <a:t>}</a:t>
            </a:r>
          </a:p>
        </p:txBody>
      </p:sp>
      <p:graphicFrame>
        <p:nvGraphicFramePr>
          <p:cNvPr id="358411" name="Object 11"/>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15373"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Slide Number Placeholder 5"/>
          <p:cNvSpPr>
            <a:spLocks noGrp="1"/>
          </p:cNvSpPr>
          <p:nvPr>
            <p:ph type="sldNum" sz="quarter" idx="11"/>
          </p:nvPr>
        </p:nvSpPr>
        <p:spPr/>
        <p:txBody>
          <a:bodyPr/>
          <a:lstStyle/>
          <a:p>
            <a:fld id="{EFE98D60-27F3-463D-A39E-489C139A9DE4}" type="slidenum">
              <a:rPr lang="en-US">
                <a:solidFill>
                  <a:srgbClr val="FFFFFF"/>
                </a:solidFill>
              </a:rPr>
              <a:pPr/>
              <a:t>25</a:t>
            </a:fld>
            <a:endParaRPr lang="en-US">
              <a:solidFill>
                <a:srgbClr val="FFFFFF"/>
              </a:solidFill>
            </a:endParaRPr>
          </a:p>
        </p:txBody>
      </p:sp>
      <p:sp>
        <p:nvSpPr>
          <p:cNvPr id="358404" name="AutoShape 4"/>
          <p:cNvSpPr>
            <a:spLocks noChangeArrowheads="1"/>
          </p:cNvSpPr>
          <p:nvPr/>
        </p:nvSpPr>
        <p:spPr bwMode="auto">
          <a:xfrm>
            <a:off x="4303719" y="1085858"/>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After i++, i becomes 5</a:t>
            </a:r>
          </a:p>
        </p:txBody>
      </p:sp>
      <p:sp>
        <p:nvSpPr>
          <p:cNvPr id="358405" name="Rectangle 5"/>
          <p:cNvSpPr>
            <a:spLocks noChangeArrowheads="1"/>
          </p:cNvSpPr>
          <p:nvPr/>
        </p:nvSpPr>
        <p:spPr bwMode="auto">
          <a:xfrm>
            <a:off x="2728921" y="2738444"/>
            <a:ext cx="384175" cy="2301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8406"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sp>
        <p:nvSpPr>
          <p:cNvPr id="35840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497218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285751"/>
            <a:ext cx="7772400" cy="685800"/>
          </a:xfrm>
          <a:noFill/>
          <a:ln/>
        </p:spPr>
        <p:txBody>
          <a:bodyPr/>
          <a:lstStyle/>
          <a:p>
            <a:r>
              <a:rPr lang="en-US" sz="4000"/>
              <a:t>Trace Program with Arrays</a:t>
            </a:r>
          </a:p>
        </p:txBody>
      </p:sp>
      <p:sp>
        <p:nvSpPr>
          <p:cNvPr id="359427" name="Rectangle 3"/>
          <p:cNvSpPr>
            <a:spLocks noGrp="1" noChangeArrowheads="1"/>
          </p:cNvSpPr>
          <p:nvPr>
            <p:ph type="body" sz="half" idx="1"/>
          </p:nvPr>
        </p:nvSpPr>
        <p:spPr>
          <a:xfrm>
            <a:off x="423867" y="2084395"/>
            <a:ext cx="4378325" cy="2651125"/>
          </a:xfrm>
          <a:solidFill>
            <a:schemeClr val="tx1"/>
          </a:solidFill>
          <a:ln/>
        </p:spPr>
        <p:txBody>
          <a:bodyPr>
            <a:normAutofit/>
          </a:bodyPr>
          <a:lstStyle/>
          <a:p>
            <a:pPr marL="609555" indent="-609555">
              <a:lnSpc>
                <a:spcPct val="80000"/>
              </a:lnSpc>
              <a:buNone/>
            </a:pPr>
            <a:r>
              <a:rPr lang="en-US" sz="1800">
                <a:solidFill>
                  <a:schemeClr val="bg2"/>
                </a:solidFill>
              </a:rPr>
              <a:t>public class Test {</a:t>
            </a:r>
          </a:p>
          <a:p>
            <a:pPr marL="609555" indent="-609555">
              <a:lnSpc>
                <a:spcPct val="80000"/>
              </a:lnSpc>
              <a:buNone/>
            </a:pPr>
            <a:r>
              <a:rPr lang="en-US" sz="1800">
                <a:solidFill>
                  <a:schemeClr val="bg2"/>
                </a:solidFill>
              </a:rPr>
              <a:t>  public static void main(String[] args) {</a:t>
            </a:r>
          </a:p>
          <a:p>
            <a:pPr marL="609555" indent="-609555">
              <a:lnSpc>
                <a:spcPct val="80000"/>
              </a:lnSpc>
              <a:buNone/>
            </a:pPr>
            <a:r>
              <a:rPr lang="en-US" sz="1800">
                <a:solidFill>
                  <a:schemeClr val="bg2"/>
                </a:solidFill>
              </a:rPr>
              <a:t>    int[] values = new int[5];</a:t>
            </a:r>
          </a:p>
          <a:p>
            <a:pPr marL="609555" indent="-609555">
              <a:lnSpc>
                <a:spcPct val="80000"/>
              </a:lnSpc>
              <a:buNone/>
            </a:pPr>
            <a:r>
              <a:rPr lang="en-US" sz="1800">
                <a:solidFill>
                  <a:schemeClr val="bg2"/>
                </a:solidFill>
              </a:rPr>
              <a:t>    for (int i = 1; i &lt; 5; i++) {</a:t>
            </a:r>
          </a:p>
          <a:p>
            <a:pPr marL="609555" indent="-609555">
              <a:lnSpc>
                <a:spcPct val="80000"/>
              </a:lnSpc>
              <a:buNone/>
            </a:pPr>
            <a:r>
              <a:rPr lang="en-US" sz="1800">
                <a:solidFill>
                  <a:schemeClr val="bg2"/>
                </a:solidFill>
              </a:rPr>
              <a:t>      values[i] = i + values[i-1];</a:t>
            </a:r>
          </a:p>
          <a:p>
            <a:pPr marL="609555" indent="-609555">
              <a:lnSpc>
                <a:spcPct val="80000"/>
              </a:lnSpc>
              <a:buNone/>
            </a:pPr>
            <a:r>
              <a:rPr lang="en-US" sz="1800">
                <a:solidFill>
                  <a:schemeClr val="bg2"/>
                </a:solidFill>
              </a:rPr>
              <a:t>    }</a:t>
            </a:r>
          </a:p>
          <a:p>
            <a:pPr marL="609555" indent="-609555">
              <a:lnSpc>
                <a:spcPct val="80000"/>
              </a:lnSpc>
              <a:buNone/>
            </a:pPr>
            <a:r>
              <a:rPr lang="en-US" sz="1800">
                <a:solidFill>
                  <a:schemeClr val="bg2"/>
                </a:solidFill>
              </a:rPr>
              <a:t>    values[0] = values[1] + values[4];</a:t>
            </a:r>
          </a:p>
          <a:p>
            <a:pPr marL="609555" indent="-609555">
              <a:lnSpc>
                <a:spcPct val="80000"/>
              </a:lnSpc>
              <a:buNone/>
            </a:pPr>
            <a:r>
              <a:rPr lang="en-US" sz="1800">
                <a:solidFill>
                  <a:schemeClr val="bg2"/>
                </a:solidFill>
              </a:rPr>
              <a:t>  }</a:t>
            </a:r>
          </a:p>
          <a:p>
            <a:pPr marL="609555" indent="-609555">
              <a:lnSpc>
                <a:spcPct val="80000"/>
              </a:lnSpc>
              <a:buNone/>
            </a:pPr>
            <a:r>
              <a:rPr lang="en-US" sz="1800">
                <a:solidFill>
                  <a:schemeClr val="bg2"/>
                </a:solidFill>
              </a:rPr>
              <a:t>}</a:t>
            </a:r>
          </a:p>
        </p:txBody>
      </p:sp>
      <p:graphicFrame>
        <p:nvGraphicFramePr>
          <p:cNvPr id="359436"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16397"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Slide Number Placeholder 5"/>
          <p:cNvSpPr>
            <a:spLocks noGrp="1"/>
          </p:cNvSpPr>
          <p:nvPr>
            <p:ph type="sldNum" sz="quarter" idx="11"/>
          </p:nvPr>
        </p:nvSpPr>
        <p:spPr/>
        <p:txBody>
          <a:bodyPr/>
          <a:lstStyle/>
          <a:p>
            <a:fld id="{379BDD09-0DB1-4A38-BE84-96CC240B74DF}" type="slidenum">
              <a:rPr lang="en-US">
                <a:solidFill>
                  <a:srgbClr val="FFFFFF"/>
                </a:solidFill>
              </a:rPr>
              <a:pPr/>
              <a:t>26</a:t>
            </a:fld>
            <a:endParaRPr lang="en-US">
              <a:solidFill>
                <a:srgbClr val="FFFFFF"/>
              </a:solidFill>
            </a:endParaRPr>
          </a:p>
        </p:txBody>
      </p:sp>
      <p:sp>
        <p:nvSpPr>
          <p:cNvPr id="359428" name="AutoShape 4"/>
          <p:cNvSpPr>
            <a:spLocks noChangeArrowheads="1"/>
          </p:cNvSpPr>
          <p:nvPr/>
        </p:nvSpPr>
        <p:spPr bwMode="auto">
          <a:xfrm>
            <a:off x="2382843" y="1047758"/>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 =5) &lt; 5 is false. Exit the loop</a:t>
            </a:r>
          </a:p>
        </p:txBody>
      </p:sp>
      <p:sp>
        <p:nvSpPr>
          <p:cNvPr id="359429" name="Rectangle 5"/>
          <p:cNvSpPr>
            <a:spLocks noChangeArrowheads="1"/>
          </p:cNvSpPr>
          <p:nvPr/>
        </p:nvSpPr>
        <p:spPr bwMode="auto">
          <a:xfrm>
            <a:off x="1922468" y="2928946"/>
            <a:ext cx="498475"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59430"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sp>
        <p:nvSpPr>
          <p:cNvPr id="359432"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505403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230321" y="228600"/>
            <a:ext cx="7227887" cy="533400"/>
          </a:xfrm>
          <a:noFill/>
          <a:ln/>
        </p:spPr>
        <p:txBody>
          <a:bodyPr>
            <a:normAutofit fontScale="90000"/>
          </a:bodyPr>
          <a:lstStyle/>
          <a:p>
            <a:r>
              <a:rPr lang="en-US"/>
              <a:t>Trace Program with Arrays</a:t>
            </a:r>
          </a:p>
        </p:txBody>
      </p:sp>
      <p:sp>
        <p:nvSpPr>
          <p:cNvPr id="360451" name="Rectangle 3"/>
          <p:cNvSpPr>
            <a:spLocks noGrp="1" noChangeArrowheads="1"/>
          </p:cNvSpPr>
          <p:nvPr>
            <p:ph idx="1"/>
          </p:nvPr>
        </p:nvSpPr>
        <p:spPr>
          <a:xfrm>
            <a:off x="228600" y="1981200"/>
            <a:ext cx="4343400" cy="2819400"/>
          </a:xfrm>
          <a:solidFill>
            <a:schemeClr val="tx1"/>
          </a:solidFill>
          <a:ln/>
        </p:spPr>
        <p:txBody>
          <a:bodyPr>
            <a:normAutofit/>
          </a:bodyPr>
          <a:lstStyle/>
          <a:p>
            <a:pPr marL="609555" indent="-609555">
              <a:lnSpc>
                <a:spcPct val="80000"/>
              </a:lnSpc>
              <a:buNone/>
            </a:pPr>
            <a:r>
              <a:rPr lang="en-US" sz="2000">
                <a:solidFill>
                  <a:schemeClr val="bg2"/>
                </a:solidFill>
              </a:rPr>
              <a:t>public class Test {</a:t>
            </a:r>
          </a:p>
          <a:p>
            <a:pPr marL="609555" indent="-609555">
              <a:lnSpc>
                <a:spcPct val="80000"/>
              </a:lnSpc>
              <a:buNone/>
            </a:pPr>
            <a:r>
              <a:rPr lang="en-US" sz="2000">
                <a:solidFill>
                  <a:schemeClr val="bg2"/>
                </a:solidFill>
              </a:rPr>
              <a:t>  public static void main(String[] args) {</a:t>
            </a:r>
          </a:p>
          <a:p>
            <a:pPr marL="609555" indent="-609555">
              <a:lnSpc>
                <a:spcPct val="80000"/>
              </a:lnSpc>
              <a:buNone/>
            </a:pPr>
            <a:r>
              <a:rPr lang="en-US" sz="2000">
                <a:solidFill>
                  <a:schemeClr val="bg2"/>
                </a:solidFill>
              </a:rPr>
              <a:t>    int[] values = new int[5];</a:t>
            </a:r>
          </a:p>
          <a:p>
            <a:pPr marL="609555" indent="-609555">
              <a:lnSpc>
                <a:spcPct val="80000"/>
              </a:lnSpc>
              <a:buNone/>
            </a:pPr>
            <a:r>
              <a:rPr lang="en-US" sz="2000">
                <a:solidFill>
                  <a:schemeClr val="bg2"/>
                </a:solidFill>
              </a:rPr>
              <a:t>    for (int i = 1; i &lt; 5; i++) {</a:t>
            </a:r>
          </a:p>
          <a:p>
            <a:pPr marL="609555" indent="-609555">
              <a:lnSpc>
                <a:spcPct val="80000"/>
              </a:lnSpc>
              <a:buNone/>
            </a:pPr>
            <a:r>
              <a:rPr lang="en-US" sz="2000">
                <a:solidFill>
                  <a:schemeClr val="bg2"/>
                </a:solidFill>
              </a:rPr>
              <a:t>      values[i] = i + values[i-1];</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    values[0] = values[1] + values[4];</a:t>
            </a:r>
          </a:p>
          <a:p>
            <a:pPr marL="609555" indent="-609555">
              <a:lnSpc>
                <a:spcPct val="80000"/>
              </a:lnSpc>
              <a:buNone/>
            </a:pPr>
            <a:r>
              <a:rPr lang="en-US" sz="2000">
                <a:solidFill>
                  <a:schemeClr val="bg2"/>
                </a:solidFill>
              </a:rPr>
              <a:t>  }</a:t>
            </a:r>
          </a:p>
          <a:p>
            <a:pPr marL="609555" indent="-609555">
              <a:lnSpc>
                <a:spcPct val="80000"/>
              </a:lnSpc>
              <a:buNone/>
            </a:pPr>
            <a:r>
              <a:rPr lang="en-US" sz="2000">
                <a:solidFill>
                  <a:schemeClr val="bg2"/>
                </a:solidFill>
              </a:rPr>
              <a:t>}</a:t>
            </a:r>
          </a:p>
        </p:txBody>
      </p:sp>
      <p:sp>
        <p:nvSpPr>
          <p:cNvPr id="11" name="Slide Number Placeholder 4"/>
          <p:cNvSpPr>
            <a:spLocks noGrp="1"/>
          </p:cNvSpPr>
          <p:nvPr>
            <p:ph type="sldNum" sz="quarter" idx="11"/>
          </p:nvPr>
        </p:nvSpPr>
        <p:spPr/>
        <p:txBody>
          <a:bodyPr/>
          <a:lstStyle/>
          <a:p>
            <a:fld id="{FF188692-9AB3-4390-9171-4E33335D4619}" type="slidenum">
              <a:rPr lang="en-US">
                <a:solidFill>
                  <a:srgbClr val="FFFFFF"/>
                </a:solidFill>
              </a:rPr>
              <a:pPr/>
              <a:t>27</a:t>
            </a:fld>
            <a:endParaRPr lang="en-US">
              <a:solidFill>
                <a:srgbClr val="FFFFFF"/>
              </a:solidFill>
            </a:endParaRPr>
          </a:p>
        </p:txBody>
      </p:sp>
      <p:sp>
        <p:nvSpPr>
          <p:cNvPr id="360452" name="AutoShape 4"/>
          <p:cNvSpPr>
            <a:spLocks noChangeArrowheads="1"/>
          </p:cNvSpPr>
          <p:nvPr/>
        </p:nvSpPr>
        <p:spPr bwMode="auto">
          <a:xfrm>
            <a:off x="2382843" y="1047758"/>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After this line, values[0] is 11 (1 + 10)</a:t>
            </a:r>
          </a:p>
        </p:txBody>
      </p:sp>
      <p:sp>
        <p:nvSpPr>
          <p:cNvPr id="360453" name="Rectangle 5"/>
          <p:cNvSpPr>
            <a:spLocks noChangeArrowheads="1"/>
          </p:cNvSpPr>
          <p:nvPr/>
        </p:nvSpPr>
        <p:spPr bwMode="auto">
          <a:xfrm>
            <a:off x="539751" y="3851275"/>
            <a:ext cx="3494088" cy="2682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60454" name="Rectangle 6"/>
          <p:cNvSpPr>
            <a:spLocks noChangeArrowheads="1"/>
          </p:cNvSpPr>
          <p:nvPr/>
        </p:nvSpPr>
        <p:spPr bwMode="auto">
          <a:xfrm>
            <a:off x="8" y="23409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360455" name="Object 7"/>
          <p:cNvGraphicFramePr>
            <a:graphicFrameLocks noChangeAspect="1"/>
          </p:cNvGraphicFramePr>
          <p:nvPr/>
        </p:nvGraphicFramePr>
        <p:xfrm>
          <a:off x="5838832" y="2044706"/>
          <a:ext cx="2290763" cy="2459039"/>
        </p:xfrm>
        <a:graphic>
          <a:graphicData uri="http://schemas.openxmlformats.org/presentationml/2006/ole">
            <mc:AlternateContent xmlns:mc="http://schemas.openxmlformats.org/markup-compatibility/2006">
              <mc:Choice xmlns:v="urn:schemas-microsoft-com:vml" Requires="v">
                <p:oleObj spid="_x0000_s17421" name="Picture" r:id="rId3" imgW="1600200" imgH="1714680" progId="Word.Picture.8">
                  <p:embed/>
                </p:oleObj>
              </mc:Choice>
              <mc:Fallback>
                <p:oleObj name="Picture" r:id="rId3" imgW="1600200" imgH="171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32" y="2044706"/>
                        <a:ext cx="2290763" cy="2459039"/>
                      </a:xfrm>
                      <a:prstGeom prst="rect">
                        <a:avLst/>
                      </a:prstGeom>
                      <a:solidFill>
                        <a:schemeClr val="tx1"/>
                      </a:solidFill>
                    </p:spPr>
                  </p:pic>
                </p:oleObj>
              </mc:Fallback>
            </mc:AlternateContent>
          </a:graphicData>
        </a:graphic>
      </p:graphicFrame>
      <p:sp>
        <p:nvSpPr>
          <p:cNvPr id="360456"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
        <p:nvSpPr>
          <p:cNvPr id="360457" name="Line 9"/>
          <p:cNvSpPr>
            <a:spLocks noChangeShapeType="1"/>
          </p:cNvSpPr>
          <p:nvPr/>
        </p:nvSpPr>
        <p:spPr bwMode="auto">
          <a:xfrm flipV="1">
            <a:off x="4033840" y="2890847"/>
            <a:ext cx="2381251"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60458" name="Rectangle 10"/>
          <p:cNvSpPr>
            <a:spLocks noChangeArrowheads="1"/>
          </p:cNvSpPr>
          <p:nvPr/>
        </p:nvSpPr>
        <p:spPr bwMode="auto">
          <a:xfrm>
            <a:off x="6530981" y="2928946"/>
            <a:ext cx="768351"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4234365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1219200" y="152400"/>
            <a:ext cx="7239000" cy="609600"/>
          </a:xfrm>
          <a:noFill/>
          <a:ln/>
        </p:spPr>
        <p:txBody>
          <a:bodyPr/>
          <a:lstStyle/>
          <a:p>
            <a:r>
              <a:rPr lang="en-US" sz="3200">
                <a:cs typeface="Times New Roman" panose="02020603050405020304" pitchFamily="18" charset="0"/>
              </a:rPr>
              <a:t>Enhanced </a:t>
            </a:r>
            <a:r>
              <a:rPr lang="en-US" sz="3200" u="sng">
                <a:cs typeface="Times New Roman" panose="02020603050405020304" pitchFamily="18" charset="0"/>
              </a:rPr>
              <a:t>for</a:t>
            </a:r>
            <a:r>
              <a:rPr lang="en-US" sz="3200">
                <a:cs typeface="Times New Roman" panose="02020603050405020304" pitchFamily="18" charset="0"/>
              </a:rPr>
              <a:t> Loop</a:t>
            </a:r>
          </a:p>
        </p:txBody>
      </p:sp>
      <p:sp>
        <p:nvSpPr>
          <p:cNvPr id="313347" name="Rectangle 3"/>
          <p:cNvSpPr>
            <a:spLocks noGrp="1" noChangeArrowheads="1"/>
          </p:cNvSpPr>
          <p:nvPr>
            <p:ph idx="1"/>
          </p:nvPr>
        </p:nvSpPr>
        <p:spPr>
          <a:xfrm>
            <a:off x="228600" y="990600"/>
            <a:ext cx="8686800" cy="5410200"/>
          </a:xfrm>
          <a:noFill/>
          <a:ln/>
        </p:spPr>
        <p:txBody>
          <a:bodyPr/>
          <a:lstStyle/>
          <a:p>
            <a:pPr marL="0" indent="0">
              <a:spcBef>
                <a:spcPct val="0"/>
              </a:spcBef>
              <a:buClrTx/>
              <a:buSzTx/>
              <a:buNone/>
            </a:pPr>
            <a:r>
              <a:rPr lang="en-US" sz="2000" dirty="0">
                <a:cs typeface="Times New Roman" panose="02020603050405020304"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anose="02020603050405020304" pitchFamily="18" charset="0"/>
              </a:rPr>
              <a:t>myList</a:t>
            </a:r>
            <a:r>
              <a:rPr lang="en-US" sz="2000" dirty="0">
                <a:cs typeface="Times New Roman" panose="02020603050405020304" pitchFamily="18" charset="0"/>
              </a:rPr>
              <a:t>:</a:t>
            </a:r>
          </a:p>
          <a:p>
            <a:pPr marL="0" indent="0">
              <a:spcBef>
                <a:spcPct val="0"/>
              </a:spcBef>
              <a:buClrTx/>
              <a:buSzTx/>
              <a:buNone/>
            </a:pPr>
            <a:r>
              <a:rPr lang="en-US" sz="2000" dirty="0">
                <a:solidFill>
                  <a:schemeClr val="tx2"/>
                </a:solidFill>
                <a:cs typeface="Courier New" panose="02070309020205020404" pitchFamily="49" charset="0"/>
              </a:rPr>
              <a:t> </a:t>
            </a:r>
            <a:endParaRPr lang="en-US" sz="2000" dirty="0">
              <a:solidFill>
                <a:schemeClr val="tx2"/>
              </a:solidFill>
            </a:endParaRPr>
          </a:p>
          <a:p>
            <a:pPr lvl="1">
              <a:buFontTx/>
              <a:buNone/>
            </a:pPr>
            <a:r>
              <a:rPr lang="en-US" sz="1800" dirty="0">
                <a:latin typeface="Courier New" panose="02070309020205020404" pitchFamily="49" charset="0"/>
                <a:cs typeface="Courier New" panose="02070309020205020404" pitchFamily="49" charset="0"/>
              </a:rPr>
              <a:t>for (double value: </a:t>
            </a:r>
            <a:r>
              <a:rPr lang="en-US" sz="1800" dirty="0" err="1">
                <a:latin typeface="Courier New" panose="02070309020205020404" pitchFamily="49" charset="0"/>
                <a:cs typeface="Courier New" panose="02070309020205020404" pitchFamily="49" charset="0"/>
              </a:rPr>
              <a:t>myList</a:t>
            </a:r>
            <a:r>
              <a:rPr lang="en-US"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Times New Roman" panose="02020603050405020304" pitchFamily="18" charset="0"/>
            </a:endParaRPr>
          </a:p>
          <a:p>
            <a:pPr lvl="1">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(value);</a:t>
            </a:r>
            <a:endParaRPr lang="en-US" sz="1800" dirty="0">
              <a:latin typeface="Courier New" panose="02070309020205020404" pitchFamily="49" charset="0"/>
              <a:cs typeface="Times New Roman" panose="02020603050405020304" pitchFamily="18" charset="0"/>
            </a:endParaRPr>
          </a:p>
          <a:p>
            <a:pPr marL="0" indent="0">
              <a:buNone/>
            </a:pPr>
            <a:r>
              <a:rPr lang="en-US" sz="2000" dirty="0">
                <a:cs typeface="Courier New" panose="02070309020205020404" pitchFamily="49" charset="0"/>
              </a:rPr>
              <a:t> </a:t>
            </a:r>
            <a:endParaRPr lang="en-US" sz="2000" dirty="0">
              <a:cs typeface="Times New Roman" panose="02020603050405020304" pitchFamily="18" charset="0"/>
            </a:endParaRPr>
          </a:p>
          <a:p>
            <a:pPr marL="0" indent="0">
              <a:spcBef>
                <a:spcPct val="0"/>
              </a:spcBef>
              <a:buClrTx/>
              <a:buSzTx/>
              <a:buNone/>
            </a:pPr>
            <a:r>
              <a:rPr lang="en-US" sz="2000" dirty="0">
                <a:cs typeface="Times New Roman" panose="02020603050405020304" pitchFamily="18" charset="0"/>
              </a:rPr>
              <a:t>In general, the syntax is</a:t>
            </a:r>
          </a:p>
          <a:p>
            <a:pPr marL="0" indent="0">
              <a:spcBef>
                <a:spcPct val="0"/>
              </a:spcBef>
              <a:buClrTx/>
              <a:buSzTx/>
              <a:buNone/>
            </a:pPr>
            <a:r>
              <a:rPr lang="en-US" sz="2000" dirty="0">
                <a:solidFill>
                  <a:schemeClr val="tx2"/>
                </a:solidFill>
                <a:cs typeface="Courier New" panose="02070309020205020404" pitchFamily="49" charset="0"/>
              </a:rPr>
              <a:t> </a:t>
            </a:r>
            <a:endParaRPr lang="en-US" sz="2000" dirty="0">
              <a:solidFill>
                <a:schemeClr val="tx2"/>
              </a:solidFill>
            </a:endParaRPr>
          </a:p>
          <a:p>
            <a:pPr lvl="1">
              <a:buFontTx/>
              <a:buNone/>
            </a:pPr>
            <a:r>
              <a:rPr lang="en-US" sz="1800" dirty="0">
                <a:latin typeface="Courier New" panose="02070309020205020404" pitchFamily="49" charset="0"/>
                <a:cs typeface="Courier New" panose="02070309020205020404" pitchFamily="49" charset="0"/>
              </a:rPr>
              <a:t>for (</a:t>
            </a:r>
            <a:r>
              <a:rPr lang="en-US" sz="1800" dirty="0" err="1">
                <a:latin typeface="Courier New" panose="02070309020205020404" pitchFamily="49" charset="0"/>
                <a:cs typeface="Courier New" panose="02070309020205020404" pitchFamily="49" charset="0"/>
              </a:rPr>
              <a:t>elementType</a:t>
            </a:r>
            <a:r>
              <a:rPr lang="en-US" sz="1800" dirty="0">
                <a:latin typeface="Courier New" panose="02070309020205020404" pitchFamily="49" charset="0"/>
                <a:cs typeface="Courier New" panose="02070309020205020404" pitchFamily="49" charset="0"/>
              </a:rPr>
              <a:t> value: </a:t>
            </a:r>
            <a:r>
              <a:rPr lang="en-US" sz="1800" dirty="0" err="1">
                <a:latin typeface="Courier New" panose="02070309020205020404" pitchFamily="49" charset="0"/>
                <a:cs typeface="Courier New" panose="02070309020205020404" pitchFamily="49" charset="0"/>
              </a:rPr>
              <a:t>arrayRefVar</a:t>
            </a:r>
            <a:r>
              <a:rPr lang="en-US"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Times New Roman" panose="02020603050405020304" pitchFamily="18" charset="0"/>
            </a:endParaRPr>
          </a:p>
          <a:p>
            <a:pPr lvl="1">
              <a:buFontTx/>
              <a:buNone/>
            </a:pPr>
            <a:r>
              <a:rPr lang="en-US" sz="1800" dirty="0">
                <a:latin typeface="Courier New" panose="02070309020205020404" pitchFamily="49" charset="0"/>
                <a:cs typeface="Courier New" panose="02070309020205020404" pitchFamily="49" charset="0"/>
              </a:rPr>
              <a:t>  // Process the value</a:t>
            </a:r>
            <a:endParaRPr lang="en-US" sz="1800" dirty="0">
              <a:latin typeface="Courier New" panose="02070309020205020404" pitchFamily="49" charset="0"/>
              <a:cs typeface="Times New Roman" panose="02020603050405020304" pitchFamily="18" charset="0"/>
            </a:endParaRPr>
          </a:p>
          <a:p>
            <a:pPr lvl="1">
              <a:buFontTx/>
              <a:buNone/>
            </a:pPr>
            <a:r>
              <a:rPr lang="en-US"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Times New Roman" panose="02020603050405020304" pitchFamily="18" charset="0"/>
            </a:endParaRPr>
          </a:p>
          <a:p>
            <a:pPr marL="0" indent="0">
              <a:buNone/>
            </a:pPr>
            <a:r>
              <a:rPr lang="en-US" sz="2000" dirty="0">
                <a:cs typeface="Courier New" panose="02070309020205020404" pitchFamily="49" charset="0"/>
              </a:rPr>
              <a:t> </a:t>
            </a:r>
            <a:endParaRPr lang="en-US" sz="2000" dirty="0">
              <a:cs typeface="Times New Roman" panose="02020603050405020304" pitchFamily="18" charset="0"/>
            </a:endParaRPr>
          </a:p>
          <a:p>
            <a:pPr marL="0" indent="0">
              <a:buNone/>
            </a:pPr>
            <a:r>
              <a:rPr lang="en-US" sz="2000" dirty="0">
                <a:cs typeface="Courier New" panose="02070309020205020404" pitchFamily="49" charset="0"/>
              </a:rPr>
              <a:t>You still have to use an index variable if you wish to traverse the array in a different order or change the elements in the array. </a:t>
            </a:r>
          </a:p>
        </p:txBody>
      </p:sp>
      <p:sp>
        <p:nvSpPr>
          <p:cNvPr id="5" name="Slide Number Placeholder 4"/>
          <p:cNvSpPr>
            <a:spLocks noGrp="1"/>
          </p:cNvSpPr>
          <p:nvPr>
            <p:ph type="sldNum" sz="quarter" idx="11"/>
          </p:nvPr>
        </p:nvSpPr>
        <p:spPr/>
        <p:txBody>
          <a:bodyPr/>
          <a:lstStyle/>
          <a:p>
            <a:fld id="{9A9E3A7F-E363-461F-BAED-EC3520B80EC5}" type="slidenum">
              <a:rPr lang="en-US">
                <a:solidFill>
                  <a:srgbClr val="FFFFFF"/>
                </a:solidFill>
              </a:rPr>
              <a:pPr/>
              <a:t>28</a:t>
            </a:fld>
            <a:endParaRPr lang="en-US">
              <a:solidFill>
                <a:srgbClr val="FFFFFF"/>
              </a:solidFill>
            </a:endParaRPr>
          </a:p>
        </p:txBody>
      </p:sp>
      <p:sp>
        <p:nvSpPr>
          <p:cNvPr id="313350" name="Rectangle 6"/>
          <p:cNvSpPr>
            <a:spLocks noChangeArrowheads="1"/>
          </p:cNvSpPr>
          <p:nvPr/>
        </p:nvSpPr>
        <p:spPr bwMode="auto">
          <a:xfrm>
            <a:off x="152400" y="152400"/>
            <a:ext cx="1143000" cy="6096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a:solidFill>
                  <a:srgbClr val="FFFFFF"/>
                </a:solidFill>
              </a:rPr>
              <a:t>JDK 1.5 Feature</a:t>
            </a:r>
          </a:p>
        </p:txBody>
      </p:sp>
    </p:spTree>
    <p:extLst>
      <p:ext uri="{BB962C8B-B14F-4D97-AF65-F5344CB8AC3E}">
        <p14:creationId xmlns:p14="http://schemas.microsoft.com/office/powerpoint/2010/main" val="445392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09600" y="381000"/>
            <a:ext cx="7772400" cy="1371600"/>
          </a:xfrm>
        </p:spPr>
        <p:txBody>
          <a:bodyPr/>
          <a:lstStyle/>
          <a:p>
            <a:r>
              <a:rPr lang="en-US"/>
              <a:t>Example: Testing Arrays</a:t>
            </a:r>
            <a:endParaRPr lang="en-US">
              <a:solidFill>
                <a:schemeClr val="tx1"/>
              </a:solidFill>
              <a:latin typeface="Book Antiqua" panose="02040602050305030304" pitchFamily="18" charset="0"/>
              <a:hlinkClick r:id="rId2" action="ppaction://program"/>
            </a:endParaRPr>
          </a:p>
        </p:txBody>
      </p:sp>
      <p:sp>
        <p:nvSpPr>
          <p:cNvPr id="212995" name="Rectangle 3"/>
          <p:cNvSpPr>
            <a:spLocks noGrp="1" noChangeArrowheads="1"/>
          </p:cNvSpPr>
          <p:nvPr>
            <p:ph idx="1"/>
          </p:nvPr>
        </p:nvSpPr>
        <p:spPr>
          <a:xfrm>
            <a:off x="685800" y="1905000"/>
            <a:ext cx="7772400" cy="2895600"/>
          </a:xfrm>
        </p:spPr>
        <p:txBody>
          <a:bodyPr/>
          <a:lstStyle/>
          <a:p>
            <a:r>
              <a:rPr lang="en-US" sz="2800"/>
              <a:t>Objective: The program receives 6 numbers from the user, f</a:t>
            </a:r>
            <a:r>
              <a:rPr lang="en-US" sz="2800">
                <a:cs typeface="Times New Roman" panose="02020603050405020304" pitchFamily="18" charset="0"/>
              </a:rPr>
              <a:t>inds the largest number and counts the occurrence of the largest number entered. </a:t>
            </a:r>
          </a:p>
          <a:p>
            <a:pPr>
              <a:buFont typeface="Monotype Sorts" pitchFamily="2" charset="2"/>
              <a:buNone/>
            </a:pPr>
            <a:r>
              <a:rPr lang="en-US" sz="2800">
                <a:cs typeface="Times New Roman" panose="02020603050405020304" pitchFamily="18" charset="0"/>
              </a:rPr>
              <a:t>    Suppose you entered 3, 5, 2, 5, 5, and 5, the largest number is 5 and its occurrence count is 4.</a:t>
            </a:r>
          </a:p>
        </p:txBody>
      </p:sp>
      <p:sp>
        <p:nvSpPr>
          <p:cNvPr id="6" name="Slide Number Placeholder 4"/>
          <p:cNvSpPr>
            <a:spLocks noGrp="1"/>
          </p:cNvSpPr>
          <p:nvPr>
            <p:ph type="sldNum" sz="quarter" idx="11"/>
          </p:nvPr>
        </p:nvSpPr>
        <p:spPr/>
        <p:txBody>
          <a:bodyPr/>
          <a:lstStyle/>
          <a:p>
            <a:fld id="{2DA6B82E-6A1E-405B-9650-DC857198A87F}" type="slidenum">
              <a:rPr lang="en-US">
                <a:solidFill>
                  <a:srgbClr val="FFFFFF"/>
                </a:solidFill>
              </a:rPr>
              <a:pPr/>
              <a:t>29</a:t>
            </a:fld>
            <a:endParaRPr lang="en-US">
              <a:solidFill>
                <a:srgbClr val="FFFFFF"/>
              </a:solidFill>
            </a:endParaRPr>
          </a:p>
        </p:txBody>
      </p:sp>
      <p:sp>
        <p:nvSpPr>
          <p:cNvPr id="212998" name="AutoShape 6">
            <a:hlinkClick r:id="" action="ppaction://noaction" highlightClick="1"/>
          </p:cNvPr>
          <p:cNvSpPr>
            <a:spLocks noChangeArrowheads="1"/>
          </p:cNvSpPr>
          <p:nvPr/>
        </p:nvSpPr>
        <p:spPr bwMode="auto">
          <a:xfrm>
            <a:off x="1371600" y="5334000"/>
            <a:ext cx="1905000" cy="4572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009966"/>
                </a:solidFill>
                <a:latin typeface="Book Antiqua" panose="02040602050305030304" pitchFamily="18" charset="0"/>
                <a:hlinkClick r:id="rId3" action="ppaction://hlinkfile"/>
              </a:rPr>
              <a:t>TestArray</a:t>
            </a:r>
            <a:endParaRPr lang="en-US" sz="2400">
              <a:solidFill>
                <a:srgbClr val="009966"/>
              </a:solidFill>
            </a:endParaRPr>
          </a:p>
        </p:txBody>
      </p:sp>
      <p:sp>
        <p:nvSpPr>
          <p:cNvPr id="213000" name="AutoShape 8">
            <a:hlinkClick r:id="rId4" action="ppaction://program" highlightClick="1"/>
          </p:cNvPr>
          <p:cNvSpPr>
            <a:spLocks noChangeArrowheads="1"/>
          </p:cNvSpPr>
          <p:nvPr/>
        </p:nvSpPr>
        <p:spPr bwMode="auto">
          <a:xfrm>
            <a:off x="3886200" y="5334000"/>
            <a:ext cx="12954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FFFFFF"/>
                </a:solidFill>
                <a:latin typeface="Book Antiqua" panose="02040602050305030304" pitchFamily="18" charset="0"/>
              </a:rPr>
              <a:t>Run</a:t>
            </a:r>
            <a:endParaRPr lang="en-US" sz="2400">
              <a:solidFill>
                <a:srgbClr val="FFFFFF"/>
              </a:solidFill>
            </a:endParaRPr>
          </a:p>
        </p:txBody>
      </p:sp>
    </p:spTree>
    <p:extLst>
      <p:ext uri="{BB962C8B-B14F-4D97-AF65-F5344CB8AC3E}">
        <p14:creationId xmlns:p14="http://schemas.microsoft.com/office/powerpoint/2010/main" val="3155389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7772400" cy="990600"/>
          </a:xfrm>
          <a:noFill/>
          <a:ln/>
        </p:spPr>
        <p:txBody>
          <a:bodyPr/>
          <a:lstStyle/>
          <a:p>
            <a:r>
              <a:rPr lang="en-US"/>
              <a:t>Creating Arrays</a:t>
            </a:r>
          </a:p>
        </p:txBody>
      </p:sp>
      <p:sp>
        <p:nvSpPr>
          <p:cNvPr id="12291" name="Rectangle 3"/>
          <p:cNvSpPr>
            <a:spLocks noGrp="1" noChangeArrowheads="1"/>
          </p:cNvSpPr>
          <p:nvPr>
            <p:ph idx="1"/>
          </p:nvPr>
        </p:nvSpPr>
        <p:spPr>
          <a:xfrm>
            <a:off x="152400" y="1371600"/>
            <a:ext cx="8839200" cy="4114800"/>
          </a:xfrm>
          <a:noFill/>
          <a:ln/>
        </p:spPr>
        <p:txBody>
          <a:bodyPr/>
          <a:lstStyle/>
          <a:p>
            <a:pPr>
              <a:buFont typeface="Monotype Sorts" pitchFamily="2" charset="2"/>
              <a:buNone/>
            </a:pPr>
            <a:r>
              <a:rPr lang="en-US" sz="2800">
                <a:latin typeface="Courier New" panose="02070309020205020404" pitchFamily="49" charset="0"/>
              </a:rPr>
              <a:t>arrayRefVar = new datatype[arraySize];</a:t>
            </a:r>
            <a:endParaRPr lang="en-US"/>
          </a:p>
          <a:p>
            <a:pPr>
              <a:buFont typeface="Monotype Sorts" pitchFamily="2" charset="2"/>
              <a:buNone/>
            </a:pPr>
            <a:endParaRPr lang="en-US"/>
          </a:p>
          <a:p>
            <a:pPr>
              <a:buFont typeface="Monotype Sorts" pitchFamily="2" charset="2"/>
              <a:buNone/>
            </a:pPr>
            <a:r>
              <a:rPr lang="en-US" sz="2800"/>
              <a:t>Example:</a:t>
            </a:r>
            <a:endParaRPr lang="en-US"/>
          </a:p>
          <a:p>
            <a:pPr>
              <a:buFont typeface="Monotype Sorts" pitchFamily="2" charset="2"/>
              <a:buNone/>
            </a:pPr>
            <a:r>
              <a:rPr lang="en-US" sz="2600">
                <a:latin typeface="Courier New" panose="02070309020205020404" pitchFamily="49" charset="0"/>
              </a:rPr>
              <a:t>myList = new double[10];</a:t>
            </a:r>
            <a:endParaRPr lang="en-US"/>
          </a:p>
          <a:p>
            <a:pPr>
              <a:buFont typeface="Monotype Sorts" pitchFamily="2" charset="2"/>
              <a:buNone/>
            </a:pPr>
            <a:endParaRPr lang="en-US"/>
          </a:p>
          <a:p>
            <a:pPr>
              <a:buFont typeface="Monotype Sorts" pitchFamily="2" charset="2"/>
              <a:buNone/>
            </a:pPr>
            <a:r>
              <a:rPr lang="en-US" sz="2600">
                <a:latin typeface="Courier New" panose="02070309020205020404" pitchFamily="49" charset="0"/>
              </a:rPr>
              <a:t>myList[0]</a:t>
            </a:r>
            <a:r>
              <a:rPr lang="en-US"/>
              <a:t> references the first element in the array.</a:t>
            </a:r>
          </a:p>
          <a:p>
            <a:pPr>
              <a:buFont typeface="Monotype Sorts" pitchFamily="2" charset="2"/>
              <a:buNone/>
            </a:pPr>
            <a:r>
              <a:rPr lang="en-US" sz="2600">
                <a:latin typeface="Courier New" panose="02070309020205020404" pitchFamily="49" charset="0"/>
              </a:rPr>
              <a:t>myList[9]</a:t>
            </a:r>
            <a:r>
              <a:rPr lang="en-US"/>
              <a:t> references the last element in the array.</a:t>
            </a:r>
          </a:p>
        </p:txBody>
      </p:sp>
      <p:sp>
        <p:nvSpPr>
          <p:cNvPr id="4" name="Slide Number Placeholder 4"/>
          <p:cNvSpPr>
            <a:spLocks noGrp="1"/>
          </p:cNvSpPr>
          <p:nvPr>
            <p:ph type="sldNum" sz="quarter" idx="11"/>
          </p:nvPr>
        </p:nvSpPr>
        <p:spPr/>
        <p:txBody>
          <a:bodyPr/>
          <a:lstStyle/>
          <a:p>
            <a:fld id="{ED4A9799-3B36-48CC-9F0D-3E2060083D02}" type="slidenum">
              <a:rPr lang="en-US">
                <a:solidFill>
                  <a:srgbClr val="FFFFFF"/>
                </a:solidFill>
              </a:rPr>
              <a:pPr/>
              <a:t>3</a:t>
            </a:fld>
            <a:endParaRPr lang="en-US">
              <a:solidFill>
                <a:srgbClr val="FFFFFF"/>
              </a:solidFill>
            </a:endParaRPr>
          </a:p>
        </p:txBody>
      </p:sp>
    </p:spTree>
    <p:extLst>
      <p:ext uri="{BB962C8B-B14F-4D97-AF65-F5344CB8AC3E}">
        <p14:creationId xmlns:p14="http://schemas.microsoft.com/office/powerpoint/2010/main" val="1288213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1447800" y="152400"/>
            <a:ext cx="6629400" cy="533400"/>
          </a:xfrm>
          <a:noFill/>
          <a:ln/>
        </p:spPr>
        <p:txBody>
          <a:bodyPr/>
          <a:lstStyle/>
          <a:p>
            <a:r>
              <a:rPr lang="en-US" sz="3200">
                <a:cs typeface="Times New Roman" panose="02020603050405020304" pitchFamily="18" charset="0"/>
              </a:rPr>
              <a:t>See Arrays in JBuilder Debugger</a:t>
            </a:r>
            <a:endParaRPr lang="en-US" sz="3200">
              <a:latin typeface="Courier" pitchFamily="49" charset="0"/>
              <a:cs typeface="Times New Roman" panose="02020603050405020304" pitchFamily="18" charset="0"/>
            </a:endParaRPr>
          </a:p>
        </p:txBody>
      </p:sp>
      <p:sp>
        <p:nvSpPr>
          <p:cNvPr id="10" name="Slide Number Placeholder 4"/>
          <p:cNvSpPr>
            <a:spLocks noGrp="1"/>
          </p:cNvSpPr>
          <p:nvPr>
            <p:ph type="sldNum" sz="quarter" idx="11"/>
          </p:nvPr>
        </p:nvSpPr>
        <p:spPr/>
        <p:txBody>
          <a:bodyPr/>
          <a:lstStyle/>
          <a:p>
            <a:fld id="{85CD89E7-FABB-4D1F-9CB8-8BA57FAF59E9}" type="slidenum">
              <a:rPr lang="en-US">
                <a:solidFill>
                  <a:srgbClr val="FFFFFF"/>
                </a:solidFill>
              </a:rPr>
              <a:pPr/>
              <a:t>30</a:t>
            </a:fld>
            <a:endParaRPr lang="en-US">
              <a:solidFill>
                <a:srgbClr val="FFFFFF"/>
              </a:solidFill>
            </a:endParaRPr>
          </a:p>
        </p:txBody>
      </p:sp>
      <p:sp>
        <p:nvSpPr>
          <p:cNvPr id="306180" name="Text Box 4"/>
          <p:cNvSpPr txBox="1">
            <a:spLocks noChangeArrowheads="1"/>
          </p:cNvSpPr>
          <p:nvPr/>
        </p:nvSpPr>
        <p:spPr bwMode="auto">
          <a:xfrm>
            <a:off x="152400" y="914403"/>
            <a:ext cx="2514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a:solidFill>
                  <a:srgbClr val="FFFFFF"/>
                </a:solidFill>
                <a:cs typeface="Times New Roman" panose="02020603050405020304" pitchFamily="18" charset="0"/>
              </a:rPr>
              <a:t>You can trace the value of array elements in the debugger.</a:t>
            </a:r>
          </a:p>
        </p:txBody>
      </p:sp>
      <p:sp>
        <p:nvSpPr>
          <p:cNvPr id="306181" name="Rectangle 5"/>
          <p:cNvSpPr>
            <a:spLocks noChangeArrowheads="1"/>
          </p:cNvSpPr>
          <p:nvPr/>
        </p:nvSpPr>
        <p:spPr bwMode="auto">
          <a:xfrm>
            <a:off x="1905000" y="176689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pic>
        <p:nvPicPr>
          <p:cNvPr id="306204"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8" y="990608"/>
            <a:ext cx="5438775"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6207" name="Group 31"/>
          <p:cNvGrpSpPr>
            <a:grpSpLocks/>
          </p:cNvGrpSpPr>
          <p:nvPr/>
        </p:nvGrpSpPr>
        <p:grpSpPr bwMode="auto">
          <a:xfrm>
            <a:off x="1524000" y="4495794"/>
            <a:ext cx="2514600" cy="338138"/>
            <a:chOff x="960" y="2832"/>
            <a:chExt cx="1584" cy="213"/>
          </a:xfrm>
        </p:grpSpPr>
        <p:sp>
          <p:nvSpPr>
            <p:cNvPr id="306205" name="Text Box 29"/>
            <p:cNvSpPr txBox="1">
              <a:spLocks noChangeArrowheads="1"/>
            </p:cNvSpPr>
            <p:nvPr/>
          </p:nvSpPr>
          <p:spPr bwMode="auto">
            <a:xfrm>
              <a:off x="960" y="2832"/>
              <a:ext cx="4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a:solidFill>
                    <a:srgbClr val="FFFFFF"/>
                  </a:solidFill>
                  <a:cs typeface="Times New Roman" panose="02020603050405020304" pitchFamily="18" charset="0"/>
                </a:rPr>
                <a:t>Array</a:t>
              </a:r>
            </a:p>
          </p:txBody>
        </p:sp>
        <p:sp>
          <p:nvSpPr>
            <p:cNvPr id="306206" name="Line 30"/>
            <p:cNvSpPr>
              <a:spLocks noChangeShapeType="1"/>
            </p:cNvSpPr>
            <p:nvPr/>
          </p:nvSpPr>
          <p:spPr bwMode="auto">
            <a:xfrm>
              <a:off x="1344" y="2976"/>
              <a:ext cx="12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sp>
        <p:nvSpPr>
          <p:cNvPr id="306208" name="Rectangle 32"/>
          <p:cNvSpPr>
            <a:spLocks noChangeArrowheads="1"/>
          </p:cNvSpPr>
          <p:nvPr/>
        </p:nvSpPr>
        <p:spPr bwMode="auto">
          <a:xfrm>
            <a:off x="152400" y="152400"/>
            <a:ext cx="1143000" cy="6096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a:solidFill>
                  <a:srgbClr val="FFFFFF"/>
                </a:solidFill>
              </a:rPr>
              <a:t>JBuilder Optional</a:t>
            </a:r>
          </a:p>
        </p:txBody>
      </p:sp>
    </p:spTree>
    <p:extLst>
      <p:ext uri="{BB962C8B-B14F-4D97-AF65-F5344CB8AC3E}">
        <p14:creationId xmlns:p14="http://schemas.microsoft.com/office/powerpoint/2010/main" val="184792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6207"/>
                                        </p:tgtEl>
                                        <p:attrNameLst>
                                          <p:attrName>style.visibility</p:attrName>
                                        </p:attrNameLst>
                                      </p:cBhvr>
                                      <p:to>
                                        <p:strVal val="visible"/>
                                      </p:to>
                                    </p:set>
                                    <p:anim calcmode="lin" valueType="num">
                                      <p:cBhvr additive="base">
                                        <p:cTn id="7" dur="500" fill="hold"/>
                                        <p:tgtEl>
                                          <p:spTgt spid="306207"/>
                                        </p:tgtEl>
                                        <p:attrNameLst>
                                          <p:attrName>ppt_x</p:attrName>
                                        </p:attrNameLst>
                                      </p:cBhvr>
                                      <p:tavLst>
                                        <p:tav tm="0">
                                          <p:val>
                                            <p:strVal val="0-#ppt_w/2"/>
                                          </p:val>
                                        </p:tav>
                                        <p:tav tm="100000">
                                          <p:val>
                                            <p:strVal val="#ppt_x"/>
                                          </p:val>
                                        </p:tav>
                                      </p:tavLst>
                                    </p:anim>
                                    <p:anim calcmode="lin" valueType="num">
                                      <p:cBhvr additive="base">
                                        <p:cTn id="8" dur="500" fill="hold"/>
                                        <p:tgtEl>
                                          <p:spTgt spid="3062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1C98EB4-9BF9-40F7-84F5-1880D3DCA212}" type="slidenum">
              <a:rPr lang="en-US">
                <a:solidFill>
                  <a:srgbClr val="FFFFFF"/>
                </a:solidFill>
              </a:rPr>
              <a:pPr/>
              <a:t>31</a:t>
            </a:fld>
            <a:endParaRPr lang="en-US">
              <a:solidFill>
                <a:srgbClr val="FFFFFF"/>
              </a:solidFill>
            </a:endParaRPr>
          </a:p>
        </p:txBody>
      </p:sp>
      <p:sp>
        <p:nvSpPr>
          <p:cNvPr id="285698" name="Rectangle 2"/>
          <p:cNvSpPr>
            <a:spLocks noGrp="1" noChangeArrowheads="1"/>
          </p:cNvSpPr>
          <p:nvPr>
            <p:ph type="title"/>
          </p:nvPr>
        </p:nvSpPr>
        <p:spPr>
          <a:xfrm>
            <a:off x="609600" y="381000"/>
            <a:ext cx="7772400" cy="533400"/>
          </a:xfrm>
        </p:spPr>
        <p:txBody>
          <a:bodyPr/>
          <a:lstStyle/>
          <a:p>
            <a:r>
              <a:rPr lang="en-US" sz="4100"/>
              <a:t>Copying Arrays</a:t>
            </a:r>
            <a:endParaRPr lang="en-US" sz="4100">
              <a:solidFill>
                <a:schemeClr val="tx1"/>
              </a:solidFill>
              <a:latin typeface="Book Antiqua" panose="02040602050305030304" pitchFamily="18" charset="0"/>
              <a:hlinkClick r:id="rId3" action="ppaction://program"/>
            </a:endParaRPr>
          </a:p>
        </p:txBody>
      </p:sp>
      <p:sp>
        <p:nvSpPr>
          <p:cNvPr id="285699" name="Rectangle 3"/>
          <p:cNvSpPr>
            <a:spLocks noGrp="1" noChangeArrowheads="1"/>
          </p:cNvSpPr>
          <p:nvPr>
            <p:ph type="body" idx="1"/>
          </p:nvPr>
        </p:nvSpPr>
        <p:spPr>
          <a:xfrm>
            <a:off x="381000" y="1143000"/>
            <a:ext cx="8534400" cy="2209800"/>
          </a:xfrm>
        </p:spPr>
        <p:txBody>
          <a:bodyPr/>
          <a:lstStyle/>
          <a:p>
            <a:pPr marL="0" indent="0">
              <a:lnSpc>
                <a:spcPct val="90000"/>
              </a:lnSpc>
              <a:buFont typeface="Monotype Sorts" pitchFamily="2" charset="2"/>
              <a:buNone/>
            </a:pPr>
            <a:r>
              <a:rPr lang="en-US" sz="2300">
                <a:cs typeface="Courier New" panose="02070309020205020404" pitchFamily="49" charset="0"/>
              </a:rPr>
              <a:t>Often, in a program, you need to duplicate an array or a part of an array. In such cases you could attempt to use the assignment statement (=), as follows:</a:t>
            </a:r>
            <a:endParaRPr lang="en-US" sz="2300">
              <a:cs typeface="Times New Roman" panose="02020603050405020304" pitchFamily="18" charset="0"/>
            </a:endParaRPr>
          </a:p>
          <a:p>
            <a:pPr marL="0" indent="0">
              <a:lnSpc>
                <a:spcPct val="90000"/>
              </a:lnSpc>
              <a:buFont typeface="Monotype Sorts" pitchFamily="2" charset="2"/>
              <a:buNone/>
            </a:pPr>
            <a:r>
              <a:rPr lang="en-US" sz="2300">
                <a:cs typeface="Courier New" panose="02070309020205020404" pitchFamily="49" charset="0"/>
              </a:rPr>
              <a:t> </a:t>
            </a:r>
            <a:endParaRPr lang="en-US" sz="2300">
              <a:cs typeface="Times New Roman" panose="02020603050405020304" pitchFamily="18" charset="0"/>
            </a:endParaRPr>
          </a:p>
          <a:p>
            <a:pPr marL="0" indent="0">
              <a:lnSpc>
                <a:spcPct val="90000"/>
              </a:lnSpc>
              <a:buFont typeface="Monotype Sorts" pitchFamily="2" charset="2"/>
              <a:buNone/>
            </a:pPr>
            <a:r>
              <a:rPr lang="en-US" sz="2300">
                <a:cs typeface="Courier New" panose="02070309020205020404" pitchFamily="49" charset="0"/>
              </a:rPr>
              <a:t>list2 = list1;</a:t>
            </a:r>
            <a:endParaRPr lang="en-US" sz="2300">
              <a:cs typeface="Times New Roman" panose="02020603050405020304" pitchFamily="18" charset="0"/>
            </a:endParaRPr>
          </a:p>
          <a:p>
            <a:pPr marL="0" indent="0">
              <a:lnSpc>
                <a:spcPct val="90000"/>
              </a:lnSpc>
              <a:buFont typeface="Monotype Sorts" pitchFamily="2" charset="2"/>
              <a:buNone/>
            </a:pPr>
            <a:r>
              <a:rPr lang="en-US" sz="2300">
                <a:cs typeface="Courier New" panose="02070309020205020404" pitchFamily="49" charset="0"/>
              </a:rPr>
              <a:t> </a:t>
            </a:r>
            <a:endParaRPr lang="en-US" sz="2300">
              <a:cs typeface="Times New Roman" panose="02020603050405020304" pitchFamily="18" charset="0"/>
            </a:endParaRPr>
          </a:p>
        </p:txBody>
      </p:sp>
      <p:graphicFrame>
        <p:nvGraphicFramePr>
          <p:cNvPr id="285702" name="Object 6"/>
          <p:cNvGraphicFramePr>
            <a:graphicFrameLocks noChangeAspect="1"/>
          </p:cNvGraphicFramePr>
          <p:nvPr/>
        </p:nvGraphicFramePr>
        <p:xfrm>
          <a:off x="1905000" y="2362200"/>
          <a:ext cx="7239000" cy="3805238"/>
        </p:xfrm>
        <a:graphic>
          <a:graphicData uri="http://schemas.openxmlformats.org/presentationml/2006/ole">
            <mc:AlternateContent xmlns:mc="http://schemas.openxmlformats.org/markup-compatibility/2006">
              <mc:Choice xmlns:v="urn:schemas-microsoft-com:vml" Requires="v">
                <p:oleObj spid="_x0000_s34827" name="Picture" r:id="rId4" imgW="5543640" imgH="2914560" progId="Word.Picture.8">
                  <p:embed/>
                </p:oleObj>
              </mc:Choice>
              <mc:Fallback>
                <p:oleObj name="Picture" r:id="rId4" imgW="5543640" imgH="2914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362200"/>
                        <a:ext cx="7239000" cy="38052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7370928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70FCAE5-6EEE-453B-B67D-F57BE79F8C68}" type="slidenum">
              <a:rPr lang="en-US">
                <a:solidFill>
                  <a:srgbClr val="FFFFFF"/>
                </a:solidFill>
              </a:rPr>
              <a:pPr/>
              <a:t>32</a:t>
            </a:fld>
            <a:endParaRPr lang="en-US">
              <a:solidFill>
                <a:srgbClr val="FFFFFF"/>
              </a:solidFill>
            </a:endParaRPr>
          </a:p>
        </p:txBody>
      </p:sp>
      <p:sp>
        <p:nvSpPr>
          <p:cNvPr id="271362" name="Rectangle 2"/>
          <p:cNvSpPr>
            <a:spLocks noGrp="1" noChangeArrowheads="1"/>
          </p:cNvSpPr>
          <p:nvPr>
            <p:ph type="title"/>
          </p:nvPr>
        </p:nvSpPr>
        <p:spPr>
          <a:xfrm>
            <a:off x="685800" y="0"/>
            <a:ext cx="7772400" cy="1428750"/>
          </a:xfrm>
          <a:noFill/>
          <a:ln/>
        </p:spPr>
        <p:txBody>
          <a:bodyPr/>
          <a:lstStyle/>
          <a:p>
            <a:r>
              <a:rPr lang="en-US"/>
              <a:t>Copying Arrays</a:t>
            </a:r>
          </a:p>
        </p:txBody>
      </p:sp>
      <p:sp>
        <p:nvSpPr>
          <p:cNvPr id="271363" name="Rectangle 3"/>
          <p:cNvSpPr>
            <a:spLocks noGrp="1" noChangeArrowheads="1"/>
          </p:cNvSpPr>
          <p:nvPr>
            <p:ph type="body" idx="1"/>
          </p:nvPr>
        </p:nvSpPr>
        <p:spPr>
          <a:xfrm>
            <a:off x="106680" y="1428750"/>
            <a:ext cx="9296400" cy="4114800"/>
          </a:xfrm>
          <a:noFill/>
          <a:ln/>
        </p:spPr>
        <p:txBody>
          <a:bodyPr/>
          <a:lstStyle/>
          <a:p>
            <a:pPr>
              <a:buFont typeface="Monotype Sorts" pitchFamily="2" charset="2"/>
              <a:buNone/>
            </a:pPr>
            <a:r>
              <a:rPr lang="en-US" sz="3000" dirty="0"/>
              <a:t>Using a loop:</a:t>
            </a:r>
            <a:endParaRPr lang="en-US" dirty="0"/>
          </a:p>
          <a:p>
            <a:pPr>
              <a:spcBef>
                <a:spcPct val="50000"/>
              </a:spcBef>
              <a:buFont typeface="Monotype Sorts" pitchFamily="2" charset="2"/>
              <a:buNone/>
            </a:pPr>
            <a:r>
              <a:rPr lang="en-US" sz="2400" dirty="0" err="1">
                <a:latin typeface="Courier New" panose="02070309020205020404" pitchFamily="49" charset="0"/>
              </a:rPr>
              <a:t>int</a:t>
            </a:r>
            <a:r>
              <a:rPr lang="en-US" sz="2400" dirty="0">
                <a:latin typeface="Courier New" panose="02070309020205020404" pitchFamily="49" charset="0"/>
              </a:rPr>
              <a:t>[] </a:t>
            </a:r>
            <a:r>
              <a:rPr lang="en-US" sz="2400" dirty="0" err="1">
                <a:latin typeface="Courier New" panose="02070309020205020404" pitchFamily="49" charset="0"/>
              </a:rPr>
              <a:t>sourceArray</a:t>
            </a:r>
            <a:r>
              <a:rPr lang="en-US" sz="2400" dirty="0">
                <a:latin typeface="Courier New" panose="02070309020205020404" pitchFamily="49" charset="0"/>
              </a:rPr>
              <a:t> = {2, 3, 1, 5, 10};</a:t>
            </a:r>
          </a:p>
          <a:p>
            <a:pPr>
              <a:buFont typeface="Monotype Sorts" pitchFamily="2" charset="2"/>
              <a:buNone/>
            </a:pPr>
            <a:r>
              <a:rPr lang="en-US" sz="2400" dirty="0" err="1">
                <a:latin typeface="Courier New" panose="02070309020205020404" pitchFamily="49" charset="0"/>
              </a:rPr>
              <a:t>int</a:t>
            </a:r>
            <a:r>
              <a:rPr lang="en-US" sz="2400" dirty="0">
                <a:latin typeface="Courier New" panose="02070309020205020404" pitchFamily="49" charset="0"/>
              </a:rPr>
              <a:t>[] </a:t>
            </a:r>
            <a:r>
              <a:rPr lang="en-US" sz="2400" dirty="0" err="1">
                <a:latin typeface="Courier New" panose="02070309020205020404" pitchFamily="49" charset="0"/>
              </a:rPr>
              <a:t>targetArray</a:t>
            </a:r>
            <a:r>
              <a:rPr lang="en-US" sz="2400" dirty="0">
                <a:latin typeface="Courier New" panose="02070309020205020404" pitchFamily="49" charset="0"/>
              </a:rPr>
              <a:t> = new </a:t>
            </a:r>
            <a:r>
              <a:rPr lang="en-US" sz="2400" dirty="0" err="1">
                <a:latin typeface="Courier New" panose="02070309020205020404" pitchFamily="49" charset="0"/>
              </a:rPr>
              <a:t>int</a:t>
            </a:r>
            <a:r>
              <a:rPr lang="en-US" sz="2400" dirty="0">
                <a:latin typeface="Courier New" panose="02070309020205020404" pitchFamily="49" charset="0"/>
              </a:rPr>
              <a:t>[</a:t>
            </a:r>
            <a:r>
              <a:rPr lang="en-US" sz="2400" dirty="0" err="1">
                <a:latin typeface="Courier New" panose="02070309020205020404" pitchFamily="49" charset="0"/>
              </a:rPr>
              <a:t>sourceArray.length</a:t>
            </a:r>
            <a:r>
              <a:rPr lang="en-US" sz="2400" dirty="0">
                <a:latin typeface="Courier New" panose="02070309020205020404" pitchFamily="49" charset="0"/>
              </a:rPr>
              <a:t>];</a:t>
            </a:r>
          </a:p>
          <a:p>
            <a:pPr>
              <a:buFont typeface="Monotype Sorts" pitchFamily="2" charset="2"/>
              <a:buNone/>
            </a:pPr>
            <a:endParaRPr lang="en-US" sz="2400" dirty="0">
              <a:latin typeface="Courier New" panose="02070309020205020404" pitchFamily="49" charset="0"/>
            </a:endParaRPr>
          </a:p>
          <a:p>
            <a:pPr>
              <a:buFont typeface="Monotype Sorts" pitchFamily="2" charset="2"/>
              <a:buNone/>
            </a:pPr>
            <a:r>
              <a:rPr lang="en-US" sz="2400" dirty="0">
                <a:latin typeface="Courier New" panose="02070309020205020404" pitchFamily="49" charset="0"/>
              </a:rPr>
              <a:t>for (</a:t>
            </a:r>
            <a:r>
              <a:rPr lang="en-US" sz="2400" dirty="0" err="1">
                <a:latin typeface="Courier New" panose="02070309020205020404" pitchFamily="49" charset="0"/>
              </a:rPr>
              <a:t>int</a:t>
            </a:r>
            <a:r>
              <a:rPr lang="en-US" sz="2400" dirty="0">
                <a:latin typeface="Courier New" panose="02070309020205020404" pitchFamily="49" charset="0"/>
              </a:rPr>
              <a:t> </a:t>
            </a:r>
            <a:r>
              <a:rPr lang="en-US" sz="2400" dirty="0" err="1">
                <a:latin typeface="Courier New" panose="02070309020205020404" pitchFamily="49" charset="0"/>
              </a:rPr>
              <a:t>i</a:t>
            </a:r>
            <a:r>
              <a:rPr lang="en-US" sz="2400" dirty="0">
                <a:latin typeface="Courier New" panose="02070309020205020404" pitchFamily="49" charset="0"/>
              </a:rPr>
              <a:t> = 0; </a:t>
            </a:r>
            <a:r>
              <a:rPr lang="en-US" sz="2400" dirty="0" err="1">
                <a:latin typeface="Courier New" panose="02070309020205020404" pitchFamily="49" charset="0"/>
              </a:rPr>
              <a:t>i</a:t>
            </a:r>
            <a:r>
              <a:rPr lang="en-US" sz="2400" dirty="0">
                <a:latin typeface="Courier New" panose="02070309020205020404" pitchFamily="49" charset="0"/>
              </a:rPr>
              <a:t> &lt; </a:t>
            </a:r>
            <a:r>
              <a:rPr lang="en-US" sz="2400" dirty="0" err="1">
                <a:latin typeface="Courier New" panose="02070309020205020404" pitchFamily="49" charset="0"/>
              </a:rPr>
              <a:t>sourceArrays.length</a:t>
            </a:r>
            <a:r>
              <a:rPr lang="en-US" sz="2400" dirty="0">
                <a:latin typeface="Courier New" panose="02070309020205020404" pitchFamily="49" charset="0"/>
              </a:rPr>
              <a:t>; </a:t>
            </a:r>
            <a:r>
              <a:rPr lang="en-US" sz="2400" dirty="0" err="1">
                <a:latin typeface="Courier New" panose="02070309020205020404" pitchFamily="49" charset="0"/>
              </a:rPr>
              <a:t>i</a:t>
            </a:r>
            <a:r>
              <a:rPr lang="en-US" sz="2400" dirty="0">
                <a:latin typeface="Courier New" panose="02070309020205020404" pitchFamily="49" charset="0"/>
              </a:rPr>
              <a:t>++)</a:t>
            </a:r>
          </a:p>
          <a:p>
            <a:pPr>
              <a:buFont typeface="Monotype Sorts" pitchFamily="2" charset="2"/>
              <a:buNone/>
            </a:pPr>
            <a:r>
              <a:rPr lang="en-US" sz="2400" dirty="0">
                <a:latin typeface="Courier New" panose="02070309020205020404" pitchFamily="49" charset="0"/>
              </a:rPr>
              <a:t>   </a:t>
            </a:r>
            <a:r>
              <a:rPr lang="en-US" sz="2400" dirty="0" err="1">
                <a:latin typeface="Courier New" panose="02070309020205020404" pitchFamily="49" charset="0"/>
              </a:rPr>
              <a:t>targetArray</a:t>
            </a:r>
            <a:r>
              <a:rPr lang="en-US" sz="2400" dirty="0">
                <a:latin typeface="Courier New" panose="02070309020205020404" pitchFamily="49" charset="0"/>
              </a:rPr>
              <a:t>[</a:t>
            </a:r>
            <a:r>
              <a:rPr lang="en-US" sz="2400" dirty="0" err="1">
                <a:latin typeface="Courier New" panose="02070309020205020404" pitchFamily="49" charset="0"/>
              </a:rPr>
              <a:t>i</a:t>
            </a:r>
            <a:r>
              <a:rPr lang="en-US" sz="2400" dirty="0">
                <a:latin typeface="Courier New" panose="02070309020205020404" pitchFamily="49" charset="0"/>
              </a:rPr>
              <a:t>] = </a:t>
            </a:r>
            <a:r>
              <a:rPr lang="en-US" sz="2400" dirty="0" err="1">
                <a:latin typeface="Courier New" panose="02070309020205020404" pitchFamily="49" charset="0"/>
              </a:rPr>
              <a:t>sourceArray</a:t>
            </a:r>
            <a:r>
              <a:rPr lang="en-US" sz="2400" dirty="0">
                <a:latin typeface="Courier New" panose="02070309020205020404" pitchFamily="49" charset="0"/>
              </a:rPr>
              <a:t>[</a:t>
            </a:r>
            <a:r>
              <a:rPr lang="en-US" sz="2400" dirty="0" err="1">
                <a:latin typeface="Courier New" panose="02070309020205020404" pitchFamily="49" charset="0"/>
              </a:rPr>
              <a:t>i</a:t>
            </a:r>
            <a:r>
              <a:rPr lang="en-US" sz="2400" dirty="0">
                <a:latin typeface="Courier New" panose="02070309020205020404" pitchFamily="49" charset="0"/>
              </a:rPr>
              <a:t>];</a:t>
            </a:r>
          </a:p>
          <a:p>
            <a:pPr algn="just">
              <a:buFont typeface="Monotype Sorts" pitchFamily="2" charset="2"/>
              <a:buNone/>
            </a:pPr>
            <a:endParaRPr lang="en-US" sz="2800" dirty="0"/>
          </a:p>
        </p:txBody>
      </p:sp>
    </p:spTree>
    <p:extLst>
      <p:ext uri="{BB962C8B-B14F-4D97-AF65-F5344CB8AC3E}">
        <p14:creationId xmlns:p14="http://schemas.microsoft.com/office/powerpoint/2010/main" val="13834252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5ECCA6A-7516-47D3-BF33-04E6445CC8E2}" type="slidenum">
              <a:rPr lang="en-US">
                <a:solidFill>
                  <a:srgbClr val="FFFFFF"/>
                </a:solidFill>
              </a:rPr>
              <a:pPr/>
              <a:t>33</a:t>
            </a:fld>
            <a:endParaRPr lang="en-US">
              <a:solidFill>
                <a:srgbClr val="FFFFFF"/>
              </a:solidFill>
            </a:endParaRPr>
          </a:p>
        </p:txBody>
      </p:sp>
      <p:sp>
        <p:nvSpPr>
          <p:cNvPr id="17410"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anose="02070309020205020404" pitchFamily="49" charset="0"/>
              </a:rPr>
              <a:t>arraycopy</a:t>
            </a:r>
            <a:r>
              <a:rPr lang="en-US"/>
              <a:t> Utility</a:t>
            </a:r>
          </a:p>
        </p:txBody>
      </p:sp>
      <p:sp>
        <p:nvSpPr>
          <p:cNvPr id="17411" name="Rectangle 3"/>
          <p:cNvSpPr>
            <a:spLocks noGrp="1" noChangeArrowheads="1"/>
          </p:cNvSpPr>
          <p:nvPr>
            <p:ph type="body" idx="1"/>
          </p:nvPr>
        </p:nvSpPr>
        <p:spPr>
          <a:xfrm>
            <a:off x="0" y="1428750"/>
            <a:ext cx="9250680" cy="4114800"/>
          </a:xfrm>
          <a:noFill/>
          <a:ln/>
        </p:spPr>
        <p:txBody>
          <a:bodyPr/>
          <a:lstStyle/>
          <a:p>
            <a:pPr>
              <a:buFont typeface="Monotype Sorts" pitchFamily="2" charset="2"/>
              <a:buNone/>
            </a:pPr>
            <a:r>
              <a:rPr lang="en-US" sz="2400" dirty="0" err="1">
                <a:latin typeface="Courier New" panose="02070309020205020404" pitchFamily="49" charset="0"/>
              </a:rPr>
              <a:t>arraycopy</a:t>
            </a:r>
            <a:r>
              <a:rPr lang="en-US" sz="2400" dirty="0">
                <a:latin typeface="Courier New" panose="02070309020205020404" pitchFamily="49" charset="0"/>
              </a:rPr>
              <a:t>(</a:t>
            </a:r>
            <a:r>
              <a:rPr lang="en-US" sz="2400" dirty="0" err="1">
                <a:latin typeface="Courier New" panose="02070309020205020404" pitchFamily="49" charset="0"/>
              </a:rPr>
              <a:t>sourceArray</a:t>
            </a:r>
            <a:r>
              <a:rPr lang="en-US" sz="2400" dirty="0">
                <a:latin typeface="Courier New" panose="02070309020205020404" pitchFamily="49" charset="0"/>
              </a:rPr>
              <a:t>, </a:t>
            </a:r>
            <a:r>
              <a:rPr lang="en-US" sz="2400" dirty="0" err="1">
                <a:latin typeface="Courier New" panose="02070309020205020404" pitchFamily="49" charset="0"/>
              </a:rPr>
              <a:t>src_pos</a:t>
            </a:r>
            <a:r>
              <a:rPr lang="en-US" sz="2400" dirty="0">
                <a:latin typeface="Courier New" panose="02070309020205020404" pitchFamily="49" charset="0"/>
              </a:rPr>
              <a:t>, </a:t>
            </a:r>
            <a:r>
              <a:rPr lang="en-US" sz="2400" dirty="0" err="1">
                <a:latin typeface="Courier New" panose="02070309020205020404" pitchFamily="49" charset="0"/>
              </a:rPr>
              <a:t>targetArray</a:t>
            </a:r>
            <a:r>
              <a:rPr lang="en-US" sz="2400" dirty="0">
                <a:latin typeface="Courier New" panose="02070309020205020404" pitchFamily="49" charset="0"/>
              </a:rPr>
              <a:t>, </a:t>
            </a:r>
            <a:r>
              <a:rPr lang="en-US" sz="2400" dirty="0" err="1">
                <a:latin typeface="Courier New" panose="02070309020205020404" pitchFamily="49" charset="0"/>
              </a:rPr>
              <a:t>tar_pos</a:t>
            </a:r>
            <a:r>
              <a:rPr lang="en-US" sz="2400" dirty="0">
                <a:latin typeface="Courier New" panose="02070309020205020404" pitchFamily="49" charset="0"/>
              </a:rPr>
              <a:t>, length);</a:t>
            </a:r>
            <a:endParaRPr lang="en-US" sz="2400" dirty="0">
              <a:latin typeface="Book Antiqua" panose="02040602050305030304" pitchFamily="18" charset="0"/>
            </a:endParaRPr>
          </a:p>
          <a:p>
            <a:pPr algn="just">
              <a:buFont typeface="Monotype Sorts" pitchFamily="2" charset="2"/>
              <a:buNone/>
            </a:pPr>
            <a:endParaRPr lang="en-US" sz="2400" dirty="0"/>
          </a:p>
          <a:p>
            <a:pPr algn="just">
              <a:spcBef>
                <a:spcPct val="0"/>
              </a:spcBef>
              <a:buFont typeface="Monotype Sorts" pitchFamily="2" charset="2"/>
              <a:buNone/>
            </a:pPr>
            <a:r>
              <a:rPr lang="en-US" sz="2800" dirty="0"/>
              <a:t>Example:</a:t>
            </a:r>
            <a:endParaRPr lang="en-US" sz="2400" dirty="0"/>
          </a:p>
          <a:p>
            <a:pPr>
              <a:buFont typeface="Monotype Sorts" pitchFamily="2" charset="2"/>
              <a:buNone/>
            </a:pPr>
            <a:r>
              <a:rPr lang="en-US" sz="2400" dirty="0" err="1">
                <a:latin typeface="Courier New" panose="02070309020205020404" pitchFamily="49" charset="0"/>
              </a:rPr>
              <a:t>System.arraycopy</a:t>
            </a:r>
            <a:r>
              <a:rPr lang="en-US" sz="2400" dirty="0">
                <a:latin typeface="Courier New" panose="02070309020205020404" pitchFamily="49" charset="0"/>
              </a:rPr>
              <a:t>(</a:t>
            </a:r>
            <a:r>
              <a:rPr lang="en-US" sz="2400" dirty="0" err="1">
                <a:latin typeface="Courier New" panose="02070309020205020404" pitchFamily="49" charset="0"/>
              </a:rPr>
              <a:t>sourceArray</a:t>
            </a:r>
            <a:r>
              <a:rPr lang="en-US" sz="2400" dirty="0">
                <a:latin typeface="Courier New" panose="02070309020205020404" pitchFamily="49" charset="0"/>
              </a:rPr>
              <a:t>, 0, </a:t>
            </a:r>
            <a:r>
              <a:rPr lang="en-US" sz="2400" dirty="0" err="1">
                <a:latin typeface="Courier New" panose="02070309020205020404" pitchFamily="49" charset="0"/>
              </a:rPr>
              <a:t>targetArray</a:t>
            </a:r>
            <a:r>
              <a:rPr lang="en-US" sz="2400" dirty="0">
                <a:latin typeface="Courier New" panose="02070309020205020404" pitchFamily="49" charset="0"/>
              </a:rPr>
              <a:t>, 0, </a:t>
            </a:r>
            <a:r>
              <a:rPr lang="en-US" sz="2400" dirty="0" err="1">
                <a:latin typeface="Courier New" panose="02070309020205020404" pitchFamily="49" charset="0"/>
              </a:rPr>
              <a:t>sourceArray.length</a:t>
            </a:r>
            <a:r>
              <a:rPr lang="en-US" sz="2400" dirty="0">
                <a:latin typeface="Courier New" panose="02070309020205020404" pitchFamily="49" charset="0"/>
              </a:rPr>
              <a:t>);</a:t>
            </a:r>
            <a:r>
              <a:rPr lang="en-US" sz="2000" dirty="0">
                <a:latin typeface="Courier New" panose="02070309020205020404" pitchFamily="49" charset="0"/>
              </a:rPr>
              <a:t> </a:t>
            </a:r>
          </a:p>
        </p:txBody>
      </p:sp>
    </p:spTree>
    <p:extLst>
      <p:ext uri="{BB962C8B-B14F-4D97-AF65-F5344CB8AC3E}">
        <p14:creationId xmlns:p14="http://schemas.microsoft.com/office/powerpoint/2010/main" val="2577757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DD7780A8-000E-41E5-847C-9887DDCCF7C3}" type="slidenum">
              <a:rPr lang="en-US">
                <a:solidFill>
                  <a:srgbClr val="FFFFFF"/>
                </a:solidFill>
              </a:rPr>
              <a:pPr/>
              <a:t>34</a:t>
            </a:fld>
            <a:endParaRPr lang="en-US">
              <a:solidFill>
                <a:srgbClr val="FFFFFF"/>
              </a:solidFill>
            </a:endParaRPr>
          </a:p>
        </p:txBody>
      </p:sp>
      <p:sp>
        <p:nvSpPr>
          <p:cNvPr id="257026" name="Rectangle 2"/>
          <p:cNvSpPr>
            <a:spLocks noGrp="1" noChangeArrowheads="1"/>
          </p:cNvSpPr>
          <p:nvPr>
            <p:ph type="title"/>
          </p:nvPr>
        </p:nvSpPr>
        <p:spPr>
          <a:xfrm>
            <a:off x="609600" y="228600"/>
            <a:ext cx="7772400" cy="838200"/>
          </a:xfrm>
        </p:spPr>
        <p:txBody>
          <a:bodyPr/>
          <a:lstStyle/>
          <a:p>
            <a:r>
              <a:rPr lang="en-US"/>
              <a:t>Passing Arrays to Methods</a:t>
            </a:r>
            <a:endParaRPr lang="en-US">
              <a:solidFill>
                <a:schemeClr val="tx1"/>
              </a:solidFill>
              <a:latin typeface="Book Antiqua" panose="02040602050305030304" pitchFamily="18" charset="0"/>
              <a:hlinkClick r:id="rId2" action="ppaction://program"/>
            </a:endParaRPr>
          </a:p>
        </p:txBody>
      </p:sp>
      <p:sp>
        <p:nvSpPr>
          <p:cNvPr id="257027"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public static void printArray(int[] array) {</a:t>
            </a:r>
            <a:endParaRPr lang="en-US" sz="1800">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  for (int i = 0; i &lt; array.length; i++) {</a:t>
            </a:r>
            <a:endParaRPr lang="en-US" sz="1800">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    System.out.print(array[i] + " ");</a:t>
            </a:r>
            <a:endParaRPr lang="en-US" sz="1800">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  }</a:t>
            </a:r>
            <a:endParaRPr lang="en-US" sz="1800">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a:t>
            </a:r>
            <a:r>
              <a:rPr lang="en-US" sz="1800"/>
              <a:t> </a:t>
            </a:r>
          </a:p>
        </p:txBody>
      </p:sp>
      <p:sp>
        <p:nvSpPr>
          <p:cNvPr id="257030"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smtClean="0">
                <a:solidFill>
                  <a:srgbClr val="FFFFFF"/>
                </a:solidFill>
                <a:latin typeface="Courier New" panose="02070309020205020404" pitchFamily="49" charset="0"/>
                <a:cs typeface="Courier New" panose="02070309020205020404" pitchFamily="49" charset="0"/>
              </a:rPr>
              <a:t>Invoke the method</a:t>
            </a:r>
          </a:p>
          <a:p>
            <a:pPr eaLnBrk="0" fontAlgn="base" hangingPunct="0">
              <a:lnSpc>
                <a:spcPct val="90000"/>
              </a:lnSpc>
              <a:spcAft>
                <a:spcPct val="0"/>
              </a:spcAft>
              <a:buClr>
                <a:srgbClr val="FFFF99"/>
              </a:buClr>
              <a:buFont typeface="Monotype Sorts" pitchFamily="2" charset="2"/>
              <a:buNone/>
            </a:pPr>
            <a:endParaRPr lang="en-US" sz="1800" smtClean="0">
              <a:solidFill>
                <a:srgbClr val="FFFFFF"/>
              </a:solidFill>
              <a:latin typeface="Courier New" panose="02070309020205020404" pitchFamily="49" charset="0"/>
              <a:cs typeface="Courier New" panose="02070309020205020404" pitchFamily="49" charset="0"/>
            </a:endParaRPr>
          </a:p>
          <a:p>
            <a:pPr eaLnBrk="0" fontAlgn="base" hangingPunct="0">
              <a:lnSpc>
                <a:spcPct val="90000"/>
              </a:lnSpc>
              <a:spcAft>
                <a:spcPct val="0"/>
              </a:spcAft>
              <a:buClr>
                <a:srgbClr val="FFFF99"/>
              </a:buClr>
              <a:buFont typeface="Monotype Sorts" pitchFamily="2" charset="2"/>
              <a:buNone/>
            </a:pPr>
            <a:r>
              <a:rPr lang="en-US" sz="1800" smtClean="0">
                <a:solidFill>
                  <a:srgbClr val="FFFFFF"/>
                </a:solidFill>
                <a:latin typeface="Courier New" panose="02070309020205020404" pitchFamily="49" charset="0"/>
                <a:cs typeface="Courier New" panose="02070309020205020404" pitchFamily="49" charset="0"/>
              </a:rPr>
              <a:t>int[] list = {3, 1, 2, 6, 4, 2};</a:t>
            </a:r>
          </a:p>
          <a:p>
            <a:pPr eaLnBrk="0" fontAlgn="base" hangingPunct="0">
              <a:lnSpc>
                <a:spcPct val="90000"/>
              </a:lnSpc>
              <a:spcAft>
                <a:spcPct val="0"/>
              </a:spcAft>
              <a:buClr>
                <a:srgbClr val="FFFF99"/>
              </a:buClr>
              <a:buFont typeface="Monotype Sorts" pitchFamily="2" charset="2"/>
              <a:buNone/>
            </a:pPr>
            <a:r>
              <a:rPr lang="en-US" sz="1800" smtClean="0">
                <a:solidFill>
                  <a:srgbClr val="FFFFFF"/>
                </a:solidFill>
                <a:latin typeface="Courier New" panose="02070309020205020404" pitchFamily="49" charset="0"/>
                <a:cs typeface="Courier New" panose="02070309020205020404" pitchFamily="49" charset="0"/>
              </a:rPr>
              <a:t>printArray(list);</a:t>
            </a:r>
          </a:p>
        </p:txBody>
      </p:sp>
      <p:sp>
        <p:nvSpPr>
          <p:cNvPr id="257031"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5703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smtClean="0">
                <a:solidFill>
                  <a:srgbClr val="FFFFFF"/>
                </a:solidFill>
                <a:latin typeface="Courier New" panose="02070309020205020404" pitchFamily="49" charset="0"/>
                <a:cs typeface="Courier New" panose="02070309020205020404" pitchFamily="49" charset="0"/>
              </a:rPr>
              <a:t>Invoke the method</a:t>
            </a:r>
          </a:p>
          <a:p>
            <a:pPr eaLnBrk="0" fontAlgn="base" hangingPunct="0">
              <a:lnSpc>
                <a:spcPct val="90000"/>
              </a:lnSpc>
              <a:spcAft>
                <a:spcPct val="0"/>
              </a:spcAft>
              <a:buClr>
                <a:srgbClr val="FFFF99"/>
              </a:buClr>
              <a:buFont typeface="Monotype Sorts" pitchFamily="2" charset="2"/>
              <a:buNone/>
            </a:pPr>
            <a:r>
              <a:rPr lang="en-US" sz="1800" smtClean="0">
                <a:solidFill>
                  <a:srgbClr val="FFFFFF"/>
                </a:solidFill>
                <a:latin typeface="Courier New" panose="02070309020205020404" pitchFamily="49" charset="0"/>
                <a:cs typeface="Courier New" panose="02070309020205020404" pitchFamily="49" charset="0"/>
              </a:rPr>
              <a:t>printArray(new int[]{3, 1, 2, 6, 4, 2});</a:t>
            </a:r>
          </a:p>
        </p:txBody>
      </p:sp>
      <p:sp>
        <p:nvSpPr>
          <p:cNvPr id="25703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57038"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57039"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57040"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smtClean="0">
                <a:solidFill>
                  <a:srgbClr val="FFFFFF"/>
                </a:solidFill>
                <a:latin typeface="Courier New" panose="02070309020205020404" pitchFamily="49" charset="0"/>
                <a:cs typeface="Courier New" panose="02070309020205020404" pitchFamily="49" charset="0"/>
              </a:rPr>
              <a:t>Anonymous array</a:t>
            </a:r>
          </a:p>
        </p:txBody>
      </p:sp>
    </p:spTree>
    <p:extLst>
      <p:ext uri="{BB962C8B-B14F-4D97-AF65-F5344CB8AC3E}">
        <p14:creationId xmlns:p14="http://schemas.microsoft.com/office/powerpoint/2010/main" val="537133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66AFFEB-20CF-4DC5-B49C-AE13809559A1}" type="slidenum">
              <a:rPr lang="en-US">
                <a:solidFill>
                  <a:srgbClr val="FFFFFF"/>
                </a:solidFill>
              </a:rPr>
              <a:pPr/>
              <a:t>35</a:t>
            </a:fld>
            <a:endParaRPr lang="en-US">
              <a:solidFill>
                <a:srgbClr val="FFFFFF"/>
              </a:solidFill>
            </a:endParaRPr>
          </a:p>
        </p:txBody>
      </p:sp>
      <p:sp>
        <p:nvSpPr>
          <p:cNvPr id="322562" name="Rectangle 2"/>
          <p:cNvSpPr>
            <a:spLocks noGrp="1" noChangeArrowheads="1"/>
          </p:cNvSpPr>
          <p:nvPr>
            <p:ph type="title"/>
          </p:nvPr>
        </p:nvSpPr>
        <p:spPr>
          <a:xfrm>
            <a:off x="228600" y="228600"/>
            <a:ext cx="8915400" cy="762000"/>
          </a:xfrm>
          <a:noFill/>
          <a:ln/>
        </p:spPr>
        <p:txBody>
          <a:bodyPr/>
          <a:lstStyle/>
          <a:p>
            <a:r>
              <a:rPr lang="en-US" sz="4800">
                <a:cs typeface="Times New Roman" panose="02020603050405020304" pitchFamily="18" charset="0"/>
              </a:rPr>
              <a:t>Anonymous Array</a:t>
            </a:r>
            <a:endParaRPr lang="en-US" sz="4000"/>
          </a:p>
        </p:txBody>
      </p:sp>
      <p:sp>
        <p:nvSpPr>
          <p:cNvPr id="322563" name="Rectangle 3"/>
          <p:cNvSpPr>
            <a:spLocks noGrp="1" noChangeArrowheads="1"/>
          </p:cNvSpPr>
          <p:nvPr>
            <p:ph type="body" idx="1"/>
          </p:nvPr>
        </p:nvSpPr>
        <p:spPr>
          <a:xfrm>
            <a:off x="228600" y="1219200"/>
            <a:ext cx="8763000" cy="4495800"/>
          </a:xfrm>
          <a:noFill/>
          <a:ln/>
        </p:spPr>
        <p:txBody>
          <a:bodyPr/>
          <a:lstStyle/>
          <a:p>
            <a:pPr marL="114300" lvl="1" indent="0">
              <a:spcBef>
                <a:spcPct val="50000"/>
              </a:spcBef>
              <a:buFontTx/>
              <a:buNone/>
            </a:pPr>
            <a:r>
              <a:rPr lang="en-US" sz="3200"/>
              <a:t>The statement </a:t>
            </a:r>
          </a:p>
          <a:p>
            <a:pPr lvl="2">
              <a:spcBef>
                <a:spcPct val="50000"/>
              </a:spcBef>
              <a:buFont typeface="Monotype Sorts" pitchFamily="2" charset="2"/>
              <a:buNone/>
            </a:pPr>
            <a:r>
              <a:rPr lang="en-US" sz="2800"/>
              <a:t>printArray(new int[]{3, 1, 2, 6, 4, 2}); </a:t>
            </a:r>
          </a:p>
          <a:p>
            <a:pPr marL="114300" lvl="1" indent="0">
              <a:spcBef>
                <a:spcPct val="50000"/>
              </a:spcBef>
              <a:buFontTx/>
              <a:buNone/>
            </a:pPr>
            <a:r>
              <a:rPr lang="en-US" sz="3200"/>
              <a:t>creates an array using the following syntax: </a:t>
            </a:r>
          </a:p>
          <a:p>
            <a:pPr lvl="2">
              <a:spcBef>
                <a:spcPct val="50000"/>
              </a:spcBef>
              <a:buFont typeface="Monotype Sorts" pitchFamily="2" charset="2"/>
              <a:buNone/>
            </a:pPr>
            <a:r>
              <a:rPr lang="en-US" sz="2800"/>
              <a:t>new dataType[]{literal0, literal1, ..., literalk};</a:t>
            </a:r>
          </a:p>
          <a:p>
            <a:pPr marL="114300" lvl="1" indent="0">
              <a:spcBef>
                <a:spcPct val="50000"/>
              </a:spcBef>
              <a:buFontTx/>
              <a:buNone/>
            </a:pPr>
            <a:r>
              <a:rPr lang="en-US" sz="3200"/>
              <a:t>There is no explicit reference variable for the array. Such array is called an </a:t>
            </a:r>
            <a:r>
              <a:rPr lang="en-US" sz="3200" i="1"/>
              <a:t>anonymous array</a:t>
            </a:r>
            <a:r>
              <a:rPr lang="en-US" sz="3200"/>
              <a:t>. </a:t>
            </a:r>
          </a:p>
        </p:txBody>
      </p:sp>
    </p:spTree>
    <p:extLst>
      <p:ext uri="{BB962C8B-B14F-4D97-AF65-F5344CB8AC3E}">
        <p14:creationId xmlns:p14="http://schemas.microsoft.com/office/powerpoint/2010/main" val="2513079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7BE90A5-A775-49BC-93EB-01EC0F29668C}" type="slidenum">
              <a:rPr lang="en-US">
                <a:solidFill>
                  <a:srgbClr val="FFFFFF"/>
                </a:solidFill>
              </a:rPr>
              <a:pPr/>
              <a:t>36</a:t>
            </a:fld>
            <a:endParaRPr lang="en-US">
              <a:solidFill>
                <a:srgbClr val="FFFFFF"/>
              </a:solidFill>
            </a:endParaRPr>
          </a:p>
        </p:txBody>
      </p:sp>
      <p:sp>
        <p:nvSpPr>
          <p:cNvPr id="314370" name="Rectangle 2"/>
          <p:cNvSpPr>
            <a:spLocks noGrp="1" noChangeArrowheads="1"/>
          </p:cNvSpPr>
          <p:nvPr>
            <p:ph type="title"/>
          </p:nvPr>
        </p:nvSpPr>
        <p:spPr>
          <a:xfrm>
            <a:off x="609600" y="228600"/>
            <a:ext cx="7772400" cy="838200"/>
          </a:xfrm>
        </p:spPr>
        <p:txBody>
          <a:bodyPr/>
          <a:lstStyle/>
          <a:p>
            <a:r>
              <a:rPr lang="en-US"/>
              <a:t>Pass By Value</a:t>
            </a:r>
            <a:endParaRPr lang="en-US">
              <a:solidFill>
                <a:schemeClr val="tx1"/>
              </a:solidFill>
              <a:latin typeface="Book Antiqua" panose="02040602050305030304" pitchFamily="18" charset="0"/>
              <a:hlinkClick r:id="rId2" action="ppaction://program"/>
            </a:endParaRPr>
          </a:p>
        </p:txBody>
      </p:sp>
      <p:sp>
        <p:nvSpPr>
          <p:cNvPr id="314371"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sz="2600">
                <a:cs typeface="Times New Roman" panose="02020603050405020304" pitchFamily="18" charset="0"/>
              </a:rPr>
              <a:t>Java uses </a:t>
            </a:r>
            <a:r>
              <a:rPr lang="en-US" sz="2600" i="1">
                <a:cs typeface="Times New Roman" panose="02020603050405020304" pitchFamily="18" charset="0"/>
              </a:rPr>
              <a:t>pass by value</a:t>
            </a:r>
            <a:r>
              <a:rPr lang="en-US" sz="2600">
                <a:cs typeface="Times New Roman" panose="02020603050405020304" pitchFamily="18" charset="0"/>
              </a:rPr>
              <a:t> to pass parameters to a method. There are important differences between passing a value of variables of primitive data types and passing arrays.</a:t>
            </a:r>
          </a:p>
          <a:p>
            <a:pPr marL="0" indent="0">
              <a:lnSpc>
                <a:spcPct val="90000"/>
              </a:lnSpc>
              <a:buFont typeface="Monotype Sorts" pitchFamily="2" charset="2"/>
              <a:buNone/>
            </a:pPr>
            <a:endParaRPr lang="en-US" sz="2600">
              <a:cs typeface="Times New Roman" panose="02020603050405020304" pitchFamily="18" charset="0"/>
            </a:endParaRPr>
          </a:p>
          <a:p>
            <a:pPr marL="0" indent="0">
              <a:lnSpc>
                <a:spcPct val="90000"/>
              </a:lnSpc>
            </a:pPr>
            <a:r>
              <a:rPr lang="en-US" sz="2600">
                <a:cs typeface="Times New Roman" panose="02020603050405020304"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sz="2600">
              <a:cs typeface="Times New Roman" panose="02020603050405020304" pitchFamily="18" charset="0"/>
            </a:endParaRPr>
          </a:p>
          <a:p>
            <a:pPr marL="0" indent="0">
              <a:lnSpc>
                <a:spcPct val="90000"/>
              </a:lnSpc>
            </a:pPr>
            <a:r>
              <a:rPr lang="en-US" sz="2600">
                <a:cs typeface="Times New Roman" panose="02020603050405020304"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sz="2600"/>
          </a:p>
        </p:txBody>
      </p:sp>
    </p:spTree>
    <p:extLst>
      <p:ext uri="{BB962C8B-B14F-4D97-AF65-F5344CB8AC3E}">
        <p14:creationId xmlns:p14="http://schemas.microsoft.com/office/powerpoint/2010/main" val="30604429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857D03C-1990-44D0-8744-0912BDF7B1A9}" type="slidenum">
              <a:rPr lang="en-US">
                <a:solidFill>
                  <a:srgbClr val="FFFFFF"/>
                </a:solidFill>
              </a:rPr>
              <a:pPr/>
              <a:t>37</a:t>
            </a:fld>
            <a:endParaRPr lang="en-US">
              <a:solidFill>
                <a:srgbClr val="FFFFFF"/>
              </a:solidFill>
            </a:endParaRPr>
          </a:p>
        </p:txBody>
      </p:sp>
      <p:sp>
        <p:nvSpPr>
          <p:cNvPr id="265219" name="Rectangle 3"/>
          <p:cNvSpPr>
            <a:spLocks noGrp="1" noChangeArrowheads="1"/>
          </p:cNvSpPr>
          <p:nvPr>
            <p:ph type="body" idx="1"/>
          </p:nvPr>
        </p:nvSpPr>
        <p:spPr>
          <a:xfrm>
            <a:off x="0" y="1143000"/>
            <a:ext cx="9144000" cy="5410200"/>
          </a:xfrm>
          <a:solidFill>
            <a:schemeClr val="tx1"/>
          </a:solidFill>
          <a:ln>
            <a:solidFill>
              <a:srgbClr val="FFFFFF"/>
            </a:solidFill>
            <a:miter lim="800000"/>
            <a:headEnd/>
            <a:tailEnd/>
          </a:ln>
        </p:spPr>
        <p:txBody>
          <a:bodyPr/>
          <a:lstStyle/>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public class Test {</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public static void main(String[] </a:t>
            </a:r>
            <a:r>
              <a:rPr lang="en-US" sz="1800" dirty="0" err="1">
                <a:solidFill>
                  <a:schemeClr val="bg2"/>
                </a:solidFill>
                <a:latin typeface="Courier New" panose="02070309020205020404" pitchFamily="49" charset="0"/>
                <a:cs typeface="Times New Roman" panose="02020603050405020304" pitchFamily="18" charset="0"/>
              </a:rPr>
              <a:t>args</a:t>
            </a:r>
            <a:r>
              <a:rPr lang="en-US" sz="1800" dirty="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a:t>
            </a:r>
            <a:r>
              <a:rPr lang="en-US" sz="1800" dirty="0" err="1">
                <a:solidFill>
                  <a:schemeClr val="bg2"/>
                </a:solidFill>
                <a:latin typeface="Courier New" panose="02070309020205020404" pitchFamily="49" charset="0"/>
                <a:cs typeface="Times New Roman" panose="02020603050405020304" pitchFamily="18" charset="0"/>
              </a:rPr>
              <a:t>int</a:t>
            </a:r>
            <a:r>
              <a:rPr lang="en-US" sz="1800" dirty="0">
                <a:solidFill>
                  <a:schemeClr val="bg2"/>
                </a:solidFill>
                <a:latin typeface="Courier New" panose="02070309020205020404" pitchFamily="49" charset="0"/>
                <a:cs typeface="Times New Roman" panose="02020603050405020304" pitchFamily="18" charset="0"/>
              </a:rPr>
              <a:t> x = 1; // x represents an </a:t>
            </a:r>
            <a:r>
              <a:rPr lang="en-US" sz="1800" dirty="0" err="1">
                <a:solidFill>
                  <a:schemeClr val="bg2"/>
                </a:solidFill>
                <a:latin typeface="Courier New" panose="02070309020205020404" pitchFamily="49" charset="0"/>
                <a:cs typeface="Times New Roman" panose="02020603050405020304" pitchFamily="18" charset="0"/>
              </a:rPr>
              <a:t>int</a:t>
            </a:r>
            <a:r>
              <a:rPr lang="en-US" sz="1800" dirty="0">
                <a:solidFill>
                  <a:schemeClr val="bg2"/>
                </a:solidFill>
                <a:latin typeface="Courier New" panose="02070309020205020404" pitchFamily="49" charset="0"/>
                <a:cs typeface="Times New Roman" panose="02020603050405020304" pitchFamily="18" charset="0"/>
              </a:rPr>
              <a:t> value</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a:t>
            </a:r>
            <a:r>
              <a:rPr lang="en-US" sz="1800" dirty="0" err="1">
                <a:solidFill>
                  <a:schemeClr val="bg2"/>
                </a:solidFill>
                <a:latin typeface="Courier New" panose="02070309020205020404" pitchFamily="49" charset="0"/>
                <a:cs typeface="Times New Roman" panose="02020603050405020304" pitchFamily="18" charset="0"/>
              </a:rPr>
              <a:t>int</a:t>
            </a:r>
            <a:r>
              <a:rPr lang="en-US" sz="1800" dirty="0">
                <a:solidFill>
                  <a:schemeClr val="bg2"/>
                </a:solidFill>
                <a:latin typeface="Courier New" panose="02070309020205020404" pitchFamily="49" charset="0"/>
                <a:cs typeface="Times New Roman" panose="02020603050405020304" pitchFamily="18" charset="0"/>
              </a:rPr>
              <a:t>[] y = new </a:t>
            </a:r>
            <a:r>
              <a:rPr lang="en-US" sz="1800" dirty="0" err="1">
                <a:solidFill>
                  <a:schemeClr val="bg2"/>
                </a:solidFill>
                <a:latin typeface="Courier New" panose="02070309020205020404" pitchFamily="49" charset="0"/>
                <a:cs typeface="Times New Roman" panose="02020603050405020304" pitchFamily="18" charset="0"/>
              </a:rPr>
              <a:t>int</a:t>
            </a:r>
            <a:r>
              <a:rPr lang="en-US" sz="1800" dirty="0">
                <a:solidFill>
                  <a:schemeClr val="bg2"/>
                </a:solidFill>
                <a:latin typeface="Courier New" panose="02070309020205020404" pitchFamily="49" charset="0"/>
                <a:cs typeface="Times New Roman" panose="02020603050405020304" pitchFamily="18" charset="0"/>
              </a:rPr>
              <a:t>[10]; // y represents an array of </a:t>
            </a:r>
            <a:r>
              <a:rPr lang="en-US" sz="1800" dirty="0" err="1">
                <a:solidFill>
                  <a:schemeClr val="bg2"/>
                </a:solidFill>
                <a:latin typeface="Courier New" panose="02070309020205020404" pitchFamily="49" charset="0"/>
                <a:cs typeface="Times New Roman" panose="02020603050405020304" pitchFamily="18" charset="0"/>
              </a:rPr>
              <a:t>int</a:t>
            </a:r>
            <a:r>
              <a:rPr lang="en-US" sz="1800" dirty="0">
                <a:solidFill>
                  <a:schemeClr val="bg2"/>
                </a:solidFill>
                <a:latin typeface="Courier New" panose="02070309020205020404" pitchFamily="49" charset="0"/>
                <a:cs typeface="Times New Roman" panose="02020603050405020304" pitchFamily="18" charset="0"/>
              </a:rPr>
              <a:t> values</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m(x, y); // Invoke m with arguments x and y</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a:t>
            </a:r>
            <a:r>
              <a:rPr lang="en-US" sz="1800" dirty="0" err="1">
                <a:solidFill>
                  <a:schemeClr val="bg2"/>
                </a:solidFill>
                <a:latin typeface="Courier New" panose="02070309020205020404" pitchFamily="49" charset="0"/>
                <a:cs typeface="Times New Roman" panose="02020603050405020304" pitchFamily="18" charset="0"/>
              </a:rPr>
              <a:t>System.out.println</a:t>
            </a:r>
            <a:r>
              <a:rPr lang="en-US" sz="1800" dirty="0">
                <a:solidFill>
                  <a:schemeClr val="bg2"/>
                </a:solidFill>
                <a:latin typeface="Courier New" panose="02070309020205020404" pitchFamily="49" charset="0"/>
                <a:cs typeface="Times New Roman" panose="02020603050405020304" pitchFamily="18" charset="0"/>
              </a:rPr>
              <a:t>("x is " + x);</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a:t>
            </a:r>
            <a:r>
              <a:rPr lang="en-US" sz="1800" dirty="0" err="1">
                <a:solidFill>
                  <a:schemeClr val="bg2"/>
                </a:solidFill>
                <a:latin typeface="Courier New" panose="02070309020205020404" pitchFamily="49" charset="0"/>
                <a:cs typeface="Times New Roman" panose="02020603050405020304" pitchFamily="18" charset="0"/>
              </a:rPr>
              <a:t>System.out.println</a:t>
            </a:r>
            <a:r>
              <a:rPr lang="en-US" sz="1800" dirty="0">
                <a:solidFill>
                  <a:schemeClr val="bg2"/>
                </a:solidFill>
                <a:latin typeface="Courier New" panose="02070309020205020404" pitchFamily="49" charset="0"/>
                <a:cs typeface="Times New Roman" panose="02020603050405020304" pitchFamily="18" charset="0"/>
              </a:rPr>
              <a:t>("y[0] is " + y[0]);</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public static void m(</a:t>
            </a:r>
            <a:r>
              <a:rPr lang="en-US" sz="1800" dirty="0" err="1">
                <a:solidFill>
                  <a:schemeClr val="bg2"/>
                </a:solidFill>
                <a:latin typeface="Courier New" panose="02070309020205020404" pitchFamily="49" charset="0"/>
                <a:cs typeface="Times New Roman" panose="02020603050405020304" pitchFamily="18" charset="0"/>
              </a:rPr>
              <a:t>int</a:t>
            </a:r>
            <a:r>
              <a:rPr lang="en-US" sz="1800" dirty="0">
                <a:solidFill>
                  <a:schemeClr val="bg2"/>
                </a:solidFill>
                <a:latin typeface="Courier New" panose="02070309020205020404" pitchFamily="49" charset="0"/>
                <a:cs typeface="Times New Roman" panose="02020603050405020304" pitchFamily="18" charset="0"/>
              </a:rPr>
              <a:t> number, </a:t>
            </a:r>
            <a:r>
              <a:rPr lang="en-US" sz="1800" dirty="0" err="1">
                <a:solidFill>
                  <a:schemeClr val="bg2"/>
                </a:solidFill>
                <a:latin typeface="Courier New" panose="02070309020205020404" pitchFamily="49" charset="0"/>
                <a:cs typeface="Times New Roman" panose="02020603050405020304" pitchFamily="18" charset="0"/>
              </a:rPr>
              <a:t>int</a:t>
            </a:r>
            <a:r>
              <a:rPr lang="en-US" sz="1800" dirty="0">
                <a:solidFill>
                  <a:schemeClr val="bg2"/>
                </a:solidFill>
                <a:latin typeface="Courier New" panose="02070309020205020404" pitchFamily="49" charset="0"/>
                <a:cs typeface="Times New Roman" panose="02020603050405020304" pitchFamily="18" charset="0"/>
              </a:rPr>
              <a:t>[] numbers) {</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number = 1001; // Assign a new value to number</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numbers[0] = 5555; // Assign a new value to numbers[0]</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sz="1800" dirty="0">
                <a:solidFill>
                  <a:schemeClr val="bg2"/>
                </a:solidFill>
                <a:latin typeface="Courier New" panose="02070309020205020404" pitchFamily="49" charset="0"/>
                <a:cs typeface="Times New Roman" panose="02020603050405020304" pitchFamily="18" charset="0"/>
              </a:rPr>
              <a:t>}</a:t>
            </a:r>
          </a:p>
        </p:txBody>
      </p:sp>
      <p:sp>
        <p:nvSpPr>
          <p:cNvPr id="265223" name="Rectangle 7"/>
          <p:cNvSpPr>
            <a:spLocks noGrp="1" noChangeArrowheads="1"/>
          </p:cNvSpPr>
          <p:nvPr>
            <p:ph type="title"/>
          </p:nvPr>
        </p:nvSpPr>
        <p:spPr>
          <a:xfrm>
            <a:off x="609600" y="152400"/>
            <a:ext cx="7772400" cy="533400"/>
          </a:xfrm>
          <a:noFill/>
          <a:ln/>
        </p:spPr>
        <p:txBody>
          <a:bodyPr/>
          <a:lstStyle/>
          <a:p>
            <a:r>
              <a:rPr lang="en-US"/>
              <a:t>Simple Example</a:t>
            </a:r>
            <a:endParaRPr lang="en-US">
              <a:solidFill>
                <a:schemeClr val="tx1"/>
              </a:solidFill>
              <a:latin typeface="Book Antiqua" panose="02040602050305030304" pitchFamily="18" charset="0"/>
              <a:hlinkClick r:id="rId2" action="ppaction://program"/>
            </a:endParaRPr>
          </a:p>
        </p:txBody>
      </p:sp>
      <p:sp>
        <p:nvSpPr>
          <p:cNvPr id="265224"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65225"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731716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D1E96B5-7693-4EB0-AB66-96F5B00A149E}" type="slidenum">
              <a:rPr lang="en-US">
                <a:solidFill>
                  <a:srgbClr val="FFFFFF"/>
                </a:solidFill>
              </a:rPr>
              <a:pPr/>
              <a:t>38</a:t>
            </a:fld>
            <a:endParaRPr lang="en-US">
              <a:solidFill>
                <a:srgbClr val="FFFFFF"/>
              </a:solidFill>
            </a:endParaRPr>
          </a:p>
        </p:txBody>
      </p:sp>
      <p:sp>
        <p:nvSpPr>
          <p:cNvPr id="299011" name="Rectangle 3"/>
          <p:cNvSpPr>
            <a:spLocks noGrp="1" noChangeArrowheads="1"/>
          </p:cNvSpPr>
          <p:nvPr>
            <p:ph type="title"/>
          </p:nvPr>
        </p:nvSpPr>
        <p:spPr>
          <a:xfrm>
            <a:off x="609600" y="152400"/>
            <a:ext cx="7772400" cy="533400"/>
          </a:xfrm>
          <a:noFill/>
          <a:ln/>
        </p:spPr>
        <p:txBody>
          <a:bodyPr/>
          <a:lstStyle/>
          <a:p>
            <a:r>
              <a:rPr lang="en-US"/>
              <a:t>Call Stack</a:t>
            </a:r>
            <a:endParaRPr lang="en-US">
              <a:solidFill>
                <a:schemeClr val="tx1"/>
              </a:solidFill>
              <a:latin typeface="Book Antiqua" panose="02040602050305030304" pitchFamily="18" charset="0"/>
              <a:hlinkClick r:id="rId3" action="ppaction://program"/>
            </a:endParaRPr>
          </a:p>
        </p:txBody>
      </p:sp>
      <p:sp>
        <p:nvSpPr>
          <p:cNvPr id="299014"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299016" name="Rectangle 8"/>
          <p:cNvSpPr>
            <a:spLocks noGrp="1" noChangeArrowheads="1"/>
          </p:cNvSpPr>
          <p:nvPr>
            <p:ph type="body" idx="1"/>
          </p:nvPr>
        </p:nvSpPr>
        <p:spPr>
          <a:xfrm>
            <a:off x="304800" y="4038600"/>
            <a:ext cx="8534400" cy="3048000"/>
          </a:xfrm>
          <a:noFill/>
          <a:ln/>
        </p:spPr>
        <p:txBody>
          <a:bodyPr/>
          <a:lstStyle/>
          <a:p>
            <a:pPr marL="0" indent="0">
              <a:buFont typeface="Monotype Sorts" pitchFamily="2" charset="2"/>
              <a:buNone/>
            </a:pPr>
            <a:r>
              <a:rPr lang="en-US" sz="3000">
                <a:cs typeface="Times New Roman" panose="02020603050405020304" pitchFamily="18" charset="0"/>
              </a:rPr>
              <a:t>When invoking </a:t>
            </a:r>
            <a:r>
              <a:rPr lang="en-US" sz="3000" u="sng">
                <a:cs typeface="Times New Roman" panose="02020603050405020304" pitchFamily="18" charset="0"/>
              </a:rPr>
              <a:t>m(x, y)</a:t>
            </a:r>
            <a:r>
              <a:rPr lang="en-US" sz="3000">
                <a:cs typeface="Times New Roman" panose="02020603050405020304" pitchFamily="18" charset="0"/>
              </a:rPr>
              <a:t>, the values of </a:t>
            </a:r>
            <a:r>
              <a:rPr lang="en-US" sz="3000" u="sng">
                <a:cs typeface="Times New Roman" panose="02020603050405020304" pitchFamily="18" charset="0"/>
              </a:rPr>
              <a:t>x</a:t>
            </a:r>
            <a:r>
              <a:rPr lang="en-US" sz="3000">
                <a:cs typeface="Times New Roman" panose="02020603050405020304" pitchFamily="18" charset="0"/>
              </a:rPr>
              <a:t> and </a:t>
            </a:r>
            <a:r>
              <a:rPr lang="en-US" sz="3000" u="sng">
                <a:cs typeface="Times New Roman" panose="02020603050405020304" pitchFamily="18" charset="0"/>
              </a:rPr>
              <a:t>y</a:t>
            </a:r>
            <a:r>
              <a:rPr lang="en-US" sz="3000">
                <a:cs typeface="Times New Roman" panose="02020603050405020304" pitchFamily="18" charset="0"/>
              </a:rPr>
              <a:t> are passed to </a:t>
            </a:r>
            <a:r>
              <a:rPr lang="en-US" sz="3000" u="sng">
                <a:cs typeface="Times New Roman" panose="02020603050405020304" pitchFamily="18" charset="0"/>
              </a:rPr>
              <a:t>number</a:t>
            </a:r>
            <a:r>
              <a:rPr lang="en-US" sz="3000">
                <a:cs typeface="Times New Roman" panose="02020603050405020304" pitchFamily="18" charset="0"/>
              </a:rPr>
              <a:t> and </a:t>
            </a:r>
            <a:r>
              <a:rPr lang="en-US" sz="3000" u="sng">
                <a:cs typeface="Times New Roman" panose="02020603050405020304" pitchFamily="18" charset="0"/>
              </a:rPr>
              <a:t>numbers</a:t>
            </a:r>
            <a:r>
              <a:rPr lang="en-US" sz="3000">
                <a:cs typeface="Times New Roman" panose="02020603050405020304" pitchFamily="18" charset="0"/>
              </a:rPr>
              <a:t>. Since </a:t>
            </a:r>
            <a:r>
              <a:rPr lang="en-US" sz="3000" u="sng">
                <a:cs typeface="Times New Roman" panose="02020603050405020304" pitchFamily="18" charset="0"/>
              </a:rPr>
              <a:t>y</a:t>
            </a:r>
            <a:r>
              <a:rPr lang="en-US" sz="3000">
                <a:cs typeface="Times New Roman" panose="02020603050405020304" pitchFamily="18" charset="0"/>
              </a:rPr>
              <a:t> contains the reference value to the array, </a:t>
            </a:r>
            <a:r>
              <a:rPr lang="en-US" sz="3000" u="sng">
                <a:cs typeface="Times New Roman" panose="02020603050405020304" pitchFamily="18" charset="0"/>
              </a:rPr>
              <a:t>numbers</a:t>
            </a:r>
            <a:r>
              <a:rPr lang="en-US" sz="3000">
                <a:cs typeface="Times New Roman" panose="02020603050405020304" pitchFamily="18" charset="0"/>
              </a:rPr>
              <a:t> now contains the same reference value to the same array.</a:t>
            </a:r>
          </a:p>
        </p:txBody>
      </p:sp>
      <p:sp>
        <p:nvSpPr>
          <p:cNvPr id="299018"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299017" name="Object 9"/>
          <p:cNvGraphicFramePr>
            <a:graphicFrameLocks noChangeAspect="1"/>
          </p:cNvGraphicFramePr>
          <p:nvPr/>
        </p:nvGraphicFramePr>
        <p:xfrm>
          <a:off x="0" y="914400"/>
          <a:ext cx="9144000" cy="3048000"/>
        </p:xfrm>
        <a:graphic>
          <a:graphicData uri="http://schemas.openxmlformats.org/presentationml/2006/ole">
            <mc:AlternateContent xmlns:mc="http://schemas.openxmlformats.org/markup-compatibility/2006">
              <mc:Choice xmlns:v="urn:schemas-microsoft-com:vml" Requires="v">
                <p:oleObj spid="_x0000_s35851" r:id="rId4" imgW="4114800" imgH="1371600" progId="Word.Picture.8">
                  <p:embed/>
                </p:oleObj>
              </mc:Choice>
              <mc:Fallback>
                <p:oleObj r:id="rId4" imgW="4114800" imgH="1371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14400"/>
                        <a:ext cx="9144000" cy="30480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15375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BE2EAFD-4B88-44AB-9A86-37DD15240CFB}" type="slidenum">
              <a:rPr lang="en-US">
                <a:solidFill>
                  <a:srgbClr val="FFFFFF"/>
                </a:solidFill>
              </a:rPr>
              <a:pPr/>
              <a:t>39</a:t>
            </a:fld>
            <a:endParaRPr lang="en-US">
              <a:solidFill>
                <a:srgbClr val="FFFFFF"/>
              </a:solidFill>
            </a:endParaRPr>
          </a:p>
        </p:txBody>
      </p:sp>
      <p:sp>
        <p:nvSpPr>
          <p:cNvPr id="304130" name="Rectangle 2"/>
          <p:cNvSpPr>
            <a:spLocks noGrp="1" noChangeArrowheads="1"/>
          </p:cNvSpPr>
          <p:nvPr>
            <p:ph type="title"/>
          </p:nvPr>
        </p:nvSpPr>
        <p:spPr>
          <a:xfrm>
            <a:off x="609600" y="152400"/>
            <a:ext cx="7772400" cy="533400"/>
          </a:xfrm>
          <a:noFill/>
          <a:ln/>
        </p:spPr>
        <p:txBody>
          <a:bodyPr/>
          <a:lstStyle/>
          <a:p>
            <a:r>
              <a:rPr lang="en-US"/>
              <a:t>Heap</a:t>
            </a:r>
            <a:endParaRPr lang="en-US">
              <a:solidFill>
                <a:schemeClr val="tx1"/>
              </a:solidFill>
              <a:latin typeface="Book Antiqua" panose="02040602050305030304" pitchFamily="18" charset="0"/>
              <a:hlinkClick r:id="rId3" action="ppaction://program"/>
            </a:endParaRPr>
          </a:p>
        </p:txBody>
      </p:sp>
      <p:sp>
        <p:nvSpPr>
          <p:cNvPr id="304131"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304132"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36875" name="Picture" r:id="rId4" imgW="4114800" imgH="1371600" progId="Word.Picture.8">
                  <p:embed/>
                </p:oleObj>
              </mc:Choice>
              <mc:Fallback>
                <p:oleObj name="Picture" r:id="rId4" imgW="4114800" imgH="1371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solidFill>
                        <a:schemeClr val="tx1"/>
                      </a:solidFill>
                    </p:spPr>
                  </p:pic>
                </p:oleObj>
              </mc:Fallback>
            </mc:AlternateContent>
          </a:graphicData>
        </a:graphic>
      </p:graphicFrame>
      <p:sp>
        <p:nvSpPr>
          <p:cNvPr id="304133" name="Rectangle 5"/>
          <p:cNvSpPr>
            <a:spLocks noGrp="1" noChangeArrowheads="1"/>
          </p:cNvSpPr>
          <p:nvPr>
            <p:ph type="body" idx="1"/>
          </p:nvPr>
        </p:nvSpPr>
        <p:spPr>
          <a:xfrm>
            <a:off x="381000" y="4081463"/>
            <a:ext cx="8382000" cy="2074862"/>
          </a:xfrm>
          <a:noFill/>
          <a:ln/>
        </p:spPr>
        <p:txBody>
          <a:bodyPr/>
          <a:lstStyle/>
          <a:p>
            <a:pPr marL="0" indent="0">
              <a:buFont typeface="Monotype Sorts" pitchFamily="2" charset="2"/>
              <a:buNone/>
            </a:pPr>
            <a:r>
              <a:rPr lang="en-US" sz="3000">
                <a:cs typeface="Times New Roman" panose="02020603050405020304" pitchFamily="18" charset="0"/>
              </a:rPr>
              <a:t>The JVM stores the array in an area of memory, called </a:t>
            </a:r>
            <a:r>
              <a:rPr lang="en-US" sz="3000" i="1">
                <a:cs typeface="Times New Roman" panose="02020603050405020304" pitchFamily="18" charset="0"/>
              </a:rPr>
              <a:t>heap</a:t>
            </a:r>
            <a:r>
              <a:rPr lang="en-US" sz="3000">
                <a:cs typeface="Times New Roman" panose="02020603050405020304" pitchFamily="18" charset="0"/>
              </a:rPr>
              <a:t>, which is used for dynamic memory allocation where blocks of memory are allocated and freed in an arbitrary order. </a:t>
            </a:r>
          </a:p>
        </p:txBody>
      </p:sp>
    </p:spTree>
    <p:extLst>
      <p:ext uri="{BB962C8B-B14F-4D97-AF65-F5344CB8AC3E}">
        <p14:creationId xmlns:p14="http://schemas.microsoft.com/office/powerpoint/2010/main" val="3744425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457200"/>
            <a:ext cx="7772400" cy="1219200"/>
          </a:xfrm>
          <a:noFill/>
          <a:ln/>
        </p:spPr>
        <p:txBody>
          <a:bodyPr>
            <a:normAutofit fontScale="90000"/>
          </a:bodyPr>
          <a:lstStyle/>
          <a:p>
            <a:r>
              <a:rPr lang="en-US"/>
              <a:t>Declaring and Creating</a:t>
            </a:r>
            <a:br>
              <a:rPr lang="en-US"/>
            </a:br>
            <a:r>
              <a:rPr lang="en-US"/>
              <a:t>in One Step</a:t>
            </a:r>
            <a:endParaRPr lang="en-US" sz="4000"/>
          </a:p>
        </p:txBody>
      </p:sp>
      <p:sp>
        <p:nvSpPr>
          <p:cNvPr id="13315" name="Rectangle 3"/>
          <p:cNvSpPr>
            <a:spLocks noGrp="1" noChangeArrowheads="1"/>
          </p:cNvSpPr>
          <p:nvPr>
            <p:ph idx="1"/>
          </p:nvPr>
        </p:nvSpPr>
        <p:spPr>
          <a:xfrm>
            <a:off x="685800" y="2057400"/>
            <a:ext cx="7315200" cy="4114800"/>
          </a:xfrm>
          <a:noFill/>
          <a:ln/>
        </p:spPr>
        <p:txBody>
          <a:bodyPr/>
          <a:lstStyle/>
          <a:p>
            <a:r>
              <a:rPr lang="en-US" sz="2800">
                <a:latin typeface="Courier New" panose="02070309020205020404" pitchFamily="49" charset="0"/>
              </a:rPr>
              <a:t>datatype[] arrayRefVar = new</a:t>
            </a:r>
          </a:p>
          <a:p>
            <a:pPr>
              <a:buFont typeface="Monotype Sorts" pitchFamily="2" charset="2"/>
              <a:buNone/>
            </a:pPr>
            <a:r>
              <a:rPr lang="en-US" sz="2800">
                <a:latin typeface="Courier New" panose="02070309020205020404" pitchFamily="49" charset="0"/>
              </a:rPr>
              <a:t>    datatype[arraySize];</a:t>
            </a:r>
            <a:endParaRPr lang="en-US" sz="2600">
              <a:latin typeface="Courier New" panose="02070309020205020404" pitchFamily="49" charset="0"/>
            </a:endParaRPr>
          </a:p>
          <a:p>
            <a:pPr>
              <a:spcBef>
                <a:spcPct val="75000"/>
              </a:spcBef>
              <a:buFont typeface="Monotype Sorts" pitchFamily="2" charset="2"/>
              <a:buNone/>
            </a:pPr>
            <a:r>
              <a:rPr lang="en-US" sz="2600">
                <a:latin typeface="Courier New" panose="02070309020205020404" pitchFamily="49" charset="0"/>
              </a:rPr>
              <a:t> 	</a:t>
            </a:r>
            <a:r>
              <a:rPr lang="en-US" sz="2400">
                <a:latin typeface="Courier New" panose="02070309020205020404" pitchFamily="49" charset="0"/>
              </a:rPr>
              <a:t>double[] myList = new double[10];</a:t>
            </a:r>
            <a:endParaRPr lang="en-US" sz="2600">
              <a:latin typeface="Courier New" panose="02070309020205020404" pitchFamily="49" charset="0"/>
            </a:endParaRPr>
          </a:p>
          <a:p>
            <a:pPr>
              <a:spcBef>
                <a:spcPct val="150000"/>
              </a:spcBef>
            </a:pPr>
            <a:r>
              <a:rPr lang="en-US" sz="2800">
                <a:latin typeface="Courier New" panose="02070309020205020404" pitchFamily="49" charset="0"/>
              </a:rPr>
              <a:t>datatype arrayRefVar[] = new</a:t>
            </a:r>
            <a:br>
              <a:rPr lang="en-US" sz="2800">
                <a:latin typeface="Courier New" panose="02070309020205020404" pitchFamily="49" charset="0"/>
              </a:rPr>
            </a:br>
            <a:r>
              <a:rPr lang="en-US" sz="2800">
                <a:latin typeface="Courier New" panose="02070309020205020404" pitchFamily="49" charset="0"/>
              </a:rPr>
              <a:t>  datatype[arraySize];</a:t>
            </a:r>
            <a:endParaRPr lang="en-US" sz="2600">
              <a:latin typeface="Courier New" panose="02070309020205020404" pitchFamily="49" charset="0"/>
            </a:endParaRPr>
          </a:p>
          <a:p>
            <a:pPr>
              <a:spcBef>
                <a:spcPct val="75000"/>
              </a:spcBef>
              <a:buFont typeface="Monotype Sorts" pitchFamily="2" charset="2"/>
              <a:buNone/>
            </a:pPr>
            <a:r>
              <a:rPr lang="en-US" sz="2600">
                <a:latin typeface="Courier New" panose="02070309020205020404" pitchFamily="49" charset="0"/>
              </a:rPr>
              <a:t>	</a:t>
            </a:r>
            <a:r>
              <a:rPr lang="en-US" sz="2400">
                <a:latin typeface="Courier New" panose="02070309020205020404" pitchFamily="49" charset="0"/>
              </a:rPr>
              <a:t>double myList[] = new double[10];</a:t>
            </a:r>
            <a:endParaRPr lang="en-US" sz="2600">
              <a:latin typeface="Courier New" panose="02070309020205020404" pitchFamily="49" charset="0"/>
            </a:endParaRPr>
          </a:p>
        </p:txBody>
      </p:sp>
      <p:sp>
        <p:nvSpPr>
          <p:cNvPr id="4" name="Slide Number Placeholder 4"/>
          <p:cNvSpPr>
            <a:spLocks noGrp="1"/>
          </p:cNvSpPr>
          <p:nvPr>
            <p:ph type="sldNum" sz="quarter" idx="11"/>
          </p:nvPr>
        </p:nvSpPr>
        <p:spPr/>
        <p:txBody>
          <a:bodyPr/>
          <a:lstStyle/>
          <a:p>
            <a:fld id="{321D1222-1E0A-416A-9146-F5A891D6061B}" type="slidenum">
              <a:rPr lang="en-US">
                <a:solidFill>
                  <a:srgbClr val="FFFFFF"/>
                </a:solidFill>
              </a:rPr>
              <a:pPr/>
              <a:t>4</a:t>
            </a:fld>
            <a:endParaRPr lang="en-US">
              <a:solidFill>
                <a:srgbClr val="FFFFFF"/>
              </a:solidFill>
            </a:endParaRPr>
          </a:p>
        </p:txBody>
      </p:sp>
    </p:spTree>
    <p:extLst>
      <p:ext uri="{BB962C8B-B14F-4D97-AF65-F5344CB8AC3E}">
        <p14:creationId xmlns:p14="http://schemas.microsoft.com/office/powerpoint/2010/main" val="3275892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1"/>
          </p:nvPr>
        </p:nvSpPr>
        <p:spPr/>
        <p:txBody>
          <a:bodyPr/>
          <a:lstStyle/>
          <a:p>
            <a:fld id="{45019390-4140-4955-8C87-0F5B04EC2017}" type="slidenum">
              <a:rPr lang="en-US">
                <a:solidFill>
                  <a:srgbClr val="FFFFFF"/>
                </a:solidFill>
              </a:rPr>
              <a:pPr/>
              <a:t>40</a:t>
            </a:fld>
            <a:endParaRPr lang="en-US">
              <a:solidFill>
                <a:srgbClr val="FFFFFF"/>
              </a:solidFill>
            </a:endParaRPr>
          </a:p>
        </p:txBody>
      </p:sp>
      <p:sp>
        <p:nvSpPr>
          <p:cNvPr id="278530" name="Rectangle 2"/>
          <p:cNvSpPr>
            <a:spLocks noGrp="1" noChangeArrowheads="1"/>
          </p:cNvSpPr>
          <p:nvPr>
            <p:ph type="title"/>
          </p:nvPr>
        </p:nvSpPr>
        <p:spPr>
          <a:xfrm>
            <a:off x="609600" y="304800"/>
            <a:ext cx="7772400" cy="533400"/>
          </a:xfrm>
        </p:spPr>
        <p:txBody>
          <a:bodyPr/>
          <a:lstStyle/>
          <a:p>
            <a:r>
              <a:rPr lang="en-US" sz="4000"/>
              <a:t>Returning an Array from a Method</a:t>
            </a:r>
            <a:endParaRPr lang="en-US" sz="3700">
              <a:solidFill>
                <a:schemeClr val="tx1"/>
              </a:solidFill>
              <a:latin typeface="Book Antiqua" panose="02040602050305030304" pitchFamily="18" charset="0"/>
              <a:hlinkClick r:id="rId2" action="ppaction://program"/>
            </a:endParaRPr>
          </a:p>
        </p:txBody>
      </p:sp>
      <p:sp>
        <p:nvSpPr>
          <p:cNvPr id="278534"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public static int[] reverse(int[] list) {</a:t>
            </a:r>
            <a:endParaRPr lang="en-US" sz="2100" smtClean="0">
              <a:solidFill>
                <a:srgbClr val="FFFFFF"/>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  int[] result = new int[list.length];</a:t>
            </a:r>
            <a:endParaRPr lang="en-US" sz="2100" smtClean="0">
              <a:solidFill>
                <a:srgbClr val="FFFFFF"/>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 </a:t>
            </a:r>
            <a:endParaRPr lang="en-US" sz="2100" smtClean="0">
              <a:solidFill>
                <a:srgbClr val="FFFFFF"/>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  for (int i = 0, j = result.length - 1; </a:t>
            </a:r>
            <a:endParaRPr lang="en-US" sz="2100" smtClean="0">
              <a:solidFill>
                <a:srgbClr val="FFFFFF"/>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       i &lt; list.length; i++, j--) {</a:t>
            </a:r>
            <a:endParaRPr lang="en-US" sz="2100" smtClean="0">
              <a:solidFill>
                <a:srgbClr val="FFFFFF"/>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    result[j] = list[i];</a:t>
            </a:r>
            <a:endParaRPr lang="en-US" sz="2100" smtClean="0">
              <a:solidFill>
                <a:srgbClr val="FFFFFF"/>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  }</a:t>
            </a:r>
            <a:endParaRPr lang="en-US" sz="2100" smtClean="0">
              <a:solidFill>
                <a:srgbClr val="FFFFFF"/>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 </a:t>
            </a:r>
            <a:endParaRPr lang="en-US" sz="2100" smtClean="0">
              <a:solidFill>
                <a:srgbClr val="FFFFFF"/>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  return result;</a:t>
            </a:r>
            <a:endParaRPr lang="en-US" sz="2100" smtClean="0">
              <a:solidFill>
                <a:srgbClr val="FFFFFF"/>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2100" smtClean="0">
                <a:solidFill>
                  <a:srgbClr val="FFFFFF"/>
                </a:solidFill>
                <a:latin typeface="Courier New" panose="02070309020205020404" pitchFamily="49" charset="0"/>
                <a:cs typeface="Courier New" panose="02070309020205020404" pitchFamily="49" charset="0"/>
              </a:rPr>
              <a:t>}</a:t>
            </a:r>
          </a:p>
        </p:txBody>
      </p:sp>
      <p:sp>
        <p:nvSpPr>
          <p:cNvPr id="278536"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278537"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278538"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8539"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8540"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278541"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278542"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278543"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8544"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8545"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8546"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8547"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278548"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278550"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8551"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25240205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fld id="{8D498C09-4C57-4BF4-B543-358D899C28A7}" type="slidenum">
              <a:rPr lang="en-US">
                <a:solidFill>
                  <a:srgbClr val="FFFFFF"/>
                </a:solidFill>
              </a:rPr>
              <a:pPr/>
              <a:t>41</a:t>
            </a:fld>
            <a:endParaRPr lang="en-US">
              <a:solidFill>
                <a:srgbClr val="FFFFFF"/>
              </a:solidFill>
            </a:endParaRPr>
          </a:p>
        </p:txBody>
      </p:sp>
      <p:sp>
        <p:nvSpPr>
          <p:cNvPr id="339970" name="Rectangle 2"/>
          <p:cNvSpPr>
            <a:spLocks noGrp="1" noChangeArrowheads="1"/>
          </p:cNvSpPr>
          <p:nvPr>
            <p:ph type="title"/>
          </p:nvPr>
        </p:nvSpPr>
        <p:spPr>
          <a:xfrm>
            <a:off x="609600" y="304800"/>
            <a:ext cx="7772400" cy="533400"/>
          </a:xfrm>
        </p:spPr>
        <p:txBody>
          <a:bodyPr/>
          <a:lstStyle/>
          <a:p>
            <a:r>
              <a:rPr lang="en-US" sz="4000"/>
              <a:t>Trace the reverse Method</a:t>
            </a:r>
            <a:endParaRPr lang="en-US" sz="3700">
              <a:solidFill>
                <a:schemeClr val="tx1"/>
              </a:solidFill>
              <a:latin typeface="Book Antiqua" panose="02040602050305030304" pitchFamily="18" charset="0"/>
              <a:hlinkClick r:id="rId2" action="ppaction://program"/>
            </a:endParaRPr>
          </a:p>
        </p:txBody>
      </p:sp>
      <p:sp>
        <p:nvSpPr>
          <p:cNvPr id="339971"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39972"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39973"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39976"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39977"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39979"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39983"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39984"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39987"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39989"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39990"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39991"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39992"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39993"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39994"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39995"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39996"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39997"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39998"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39999"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0000"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0001"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0002"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0003"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0004"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0005"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0006"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0007"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0008"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0009"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0010"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Declare result and create array</a:t>
            </a:r>
          </a:p>
        </p:txBody>
      </p:sp>
      <p:sp>
        <p:nvSpPr>
          <p:cNvPr id="340011" name="Rectangle 43"/>
          <p:cNvSpPr>
            <a:spLocks noChangeArrowheads="1"/>
          </p:cNvSpPr>
          <p:nvPr/>
        </p:nvSpPr>
        <p:spPr bwMode="auto">
          <a:xfrm>
            <a:off x="846138" y="2314575"/>
            <a:ext cx="4416425"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0012"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0013" name="Rectangle 45"/>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3688992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fld id="{D079B9E5-BE64-4ED6-B220-EAA87F92B1D2}" type="slidenum">
              <a:rPr lang="en-US">
                <a:solidFill>
                  <a:srgbClr val="FFFFFF"/>
                </a:solidFill>
              </a:rPr>
              <a:pPr/>
              <a:t>42</a:t>
            </a:fld>
            <a:endParaRPr lang="en-US">
              <a:solidFill>
                <a:srgbClr val="FFFFFF"/>
              </a:solidFill>
            </a:endParaRPr>
          </a:p>
        </p:txBody>
      </p:sp>
      <p:sp>
        <p:nvSpPr>
          <p:cNvPr id="340994"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40995"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40996"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40997"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40998"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40999"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1000"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01"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41002"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41003"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1004"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05"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06"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07"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08"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1009"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1010"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1011"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1012"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1013"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1014"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15"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1016"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17"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18"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19"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20"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1021"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1022"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1023"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1024"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1025"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 0 and j = 5</a:t>
            </a:r>
          </a:p>
        </p:txBody>
      </p:sp>
      <p:sp>
        <p:nvSpPr>
          <p:cNvPr id="341026" name="Rectangle 34"/>
          <p:cNvSpPr>
            <a:spLocks noChangeArrowheads="1"/>
          </p:cNvSpPr>
          <p:nvPr/>
        </p:nvSpPr>
        <p:spPr bwMode="auto">
          <a:xfrm>
            <a:off x="1460500" y="2814638"/>
            <a:ext cx="4033838"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1027"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1028"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2717913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fld id="{4EB4D314-C5A1-4B36-8164-CAFDBE8DB295}" type="slidenum">
              <a:rPr lang="en-US">
                <a:solidFill>
                  <a:srgbClr val="FFFFFF"/>
                </a:solidFill>
              </a:rPr>
              <a:pPr/>
              <a:t>43</a:t>
            </a:fld>
            <a:endParaRPr lang="en-US">
              <a:solidFill>
                <a:srgbClr val="FFFFFF"/>
              </a:solidFill>
            </a:endParaRPr>
          </a:p>
        </p:txBody>
      </p:sp>
      <p:sp>
        <p:nvSpPr>
          <p:cNvPr id="367618"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67619"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67620"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67621"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67622"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67623"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67624"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25"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67626"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67627"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67628"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29"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30"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31"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32"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67633"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67634"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67635"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67636"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67637"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67638"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39"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7640"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41"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42"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43"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44"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7645"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7646"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7647"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7648"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7649"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 0) is less than 6</a:t>
            </a:r>
          </a:p>
        </p:txBody>
      </p:sp>
      <p:sp>
        <p:nvSpPr>
          <p:cNvPr id="367650" name="Rectangle 34"/>
          <p:cNvSpPr>
            <a:spLocks noChangeArrowheads="1"/>
          </p:cNvSpPr>
          <p:nvPr/>
        </p:nvSpPr>
        <p:spPr bwMode="auto">
          <a:xfrm>
            <a:off x="1422400" y="3044825"/>
            <a:ext cx="1882775"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67651"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7652"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781710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fld id="{3A2AED20-0223-4D67-BF00-6FDDE2AFBE87}" type="slidenum">
              <a:rPr lang="en-US">
                <a:solidFill>
                  <a:srgbClr val="FFFFFF"/>
                </a:solidFill>
              </a:rPr>
              <a:pPr/>
              <a:t>44</a:t>
            </a:fld>
            <a:endParaRPr lang="en-US">
              <a:solidFill>
                <a:srgbClr val="FFFFFF"/>
              </a:solidFill>
            </a:endParaRPr>
          </a:p>
        </p:txBody>
      </p:sp>
      <p:sp>
        <p:nvSpPr>
          <p:cNvPr id="342018"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42019"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42020"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42021"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42022"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42023"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2024"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25"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42026"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42027"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2028"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29"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30"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31"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32"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2033"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2034"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2035"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2036"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2037"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2038"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39"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2040"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41"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42"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43"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44"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2045"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2046"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2047"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2048"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2049"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 0 and j = 5 </a:t>
            </a:r>
          </a:p>
          <a:p>
            <a:pPr algn="ctr" eaLnBrk="0" fontAlgn="base" hangingPunct="0">
              <a:spcBef>
                <a:spcPct val="0"/>
              </a:spcBef>
              <a:spcAft>
                <a:spcPct val="0"/>
              </a:spcAft>
            </a:pPr>
            <a:r>
              <a:rPr lang="en-US" smtClean="0">
                <a:solidFill>
                  <a:srgbClr val="FFFFFF"/>
                </a:solidFill>
              </a:rPr>
              <a:t>Assign list[0] to result[5]</a:t>
            </a:r>
          </a:p>
        </p:txBody>
      </p:sp>
      <p:sp>
        <p:nvSpPr>
          <p:cNvPr id="342050" name="Rectangle 34"/>
          <p:cNvSpPr>
            <a:spLocks noChangeArrowheads="1"/>
          </p:cNvSpPr>
          <p:nvPr/>
        </p:nvSpPr>
        <p:spPr bwMode="auto">
          <a:xfrm>
            <a:off x="1038225" y="3275013"/>
            <a:ext cx="3802063"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2051"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2052"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221858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3B984A5A-4AD4-4D35-9209-EC95BB4ABD96}" type="slidenum">
              <a:rPr lang="en-US">
                <a:solidFill>
                  <a:srgbClr val="FFFFFF"/>
                </a:solidFill>
              </a:rPr>
              <a:pPr/>
              <a:t>45</a:t>
            </a:fld>
            <a:endParaRPr lang="en-US">
              <a:solidFill>
                <a:srgbClr val="FFFFFF"/>
              </a:solidFill>
            </a:endParaRPr>
          </a:p>
        </p:txBody>
      </p:sp>
      <p:sp>
        <p:nvSpPr>
          <p:cNvPr id="368642"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68643"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68644"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68645"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68646"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68647"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68648"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49"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68650"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68651"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68652"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53"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54"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55"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56"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68657"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68658"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68659"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68660"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68661"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68662"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63"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8664"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65"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66"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67"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8668"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8669"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8670"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8671"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8672"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68673"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After this, i becomes 1 and j becomes 4 </a:t>
            </a:r>
          </a:p>
        </p:txBody>
      </p:sp>
      <p:sp>
        <p:nvSpPr>
          <p:cNvPr id="368674" name="Rectangle 34"/>
          <p:cNvSpPr>
            <a:spLocks noChangeArrowheads="1"/>
          </p:cNvSpPr>
          <p:nvPr/>
        </p:nvSpPr>
        <p:spPr bwMode="auto">
          <a:xfrm>
            <a:off x="3457575" y="3044825"/>
            <a:ext cx="1076325"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68676"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17316870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15D329D3-1DEA-4D68-BFE4-B067DEA739C1}" type="slidenum">
              <a:rPr lang="en-US">
                <a:solidFill>
                  <a:srgbClr val="FFFFFF"/>
                </a:solidFill>
              </a:rPr>
              <a:pPr/>
              <a:t>46</a:t>
            </a:fld>
            <a:endParaRPr lang="en-US">
              <a:solidFill>
                <a:srgbClr val="FFFFFF"/>
              </a:solidFill>
            </a:endParaRPr>
          </a:p>
        </p:txBody>
      </p:sp>
      <p:sp>
        <p:nvSpPr>
          <p:cNvPr id="369666"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69667"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69668"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69669"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69670"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69671"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69672"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73"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69674"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69675"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69676"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77"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78"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79"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80"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69681"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69682"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69683"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69684"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69685"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69686"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87"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9688"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89"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90"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91"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69692"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9693"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9694"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9695"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69696"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69697"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(=1) is less than 6</a:t>
            </a:r>
          </a:p>
        </p:txBody>
      </p:sp>
      <p:sp>
        <p:nvSpPr>
          <p:cNvPr id="369698" name="Rectangle 34"/>
          <p:cNvSpPr>
            <a:spLocks noChangeArrowheads="1"/>
          </p:cNvSpPr>
          <p:nvPr/>
        </p:nvSpPr>
        <p:spPr bwMode="auto">
          <a:xfrm>
            <a:off x="1460500" y="3044825"/>
            <a:ext cx="1882775"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69700"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11014521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fld id="{EF98A4A5-F3BA-473E-A6CD-A6600CB9A6D3}" type="slidenum">
              <a:rPr lang="en-US">
                <a:solidFill>
                  <a:srgbClr val="FFFFFF"/>
                </a:solidFill>
              </a:rPr>
              <a:pPr/>
              <a:t>47</a:t>
            </a:fld>
            <a:endParaRPr lang="en-US">
              <a:solidFill>
                <a:srgbClr val="FFFFFF"/>
              </a:solidFill>
            </a:endParaRPr>
          </a:p>
        </p:txBody>
      </p:sp>
      <p:sp>
        <p:nvSpPr>
          <p:cNvPr id="343042"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43043"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43044"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43045"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43046"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43047"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3048"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49"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43050"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43051"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3052"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53"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54"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55"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56"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3057"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3058"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3059"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3060"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3061"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3062"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63"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3064"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65"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66"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67"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68"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3069"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3070"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3071"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3072"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3073"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 1 and j = 4 </a:t>
            </a:r>
          </a:p>
          <a:p>
            <a:pPr algn="ctr" eaLnBrk="0" fontAlgn="base" hangingPunct="0">
              <a:spcBef>
                <a:spcPct val="0"/>
              </a:spcBef>
              <a:spcAft>
                <a:spcPct val="0"/>
              </a:spcAft>
            </a:pPr>
            <a:r>
              <a:rPr lang="en-US" smtClean="0">
                <a:solidFill>
                  <a:srgbClr val="FFFFFF"/>
                </a:solidFill>
              </a:rPr>
              <a:t>Assign list[1] to result[4]</a:t>
            </a:r>
          </a:p>
        </p:txBody>
      </p:sp>
      <p:sp>
        <p:nvSpPr>
          <p:cNvPr id="343074" name="Rectangle 34"/>
          <p:cNvSpPr>
            <a:spLocks noChangeArrowheads="1"/>
          </p:cNvSpPr>
          <p:nvPr/>
        </p:nvSpPr>
        <p:spPr bwMode="auto">
          <a:xfrm>
            <a:off x="1038225" y="3275013"/>
            <a:ext cx="3802063"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3075"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3076"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31597648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17905D78-967C-427C-A677-6F2C06E4C31E}" type="slidenum">
              <a:rPr lang="en-US">
                <a:solidFill>
                  <a:srgbClr val="FFFFFF"/>
                </a:solidFill>
              </a:rPr>
              <a:pPr/>
              <a:t>48</a:t>
            </a:fld>
            <a:endParaRPr lang="en-US">
              <a:solidFill>
                <a:srgbClr val="FFFFFF"/>
              </a:solidFill>
            </a:endParaRPr>
          </a:p>
        </p:txBody>
      </p:sp>
      <p:sp>
        <p:nvSpPr>
          <p:cNvPr id="370690"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0691"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0692"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0693"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0694"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0695"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0696"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697"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0698"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0699"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0700"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701"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702"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703"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704"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0705"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0706"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0707"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0708"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0709"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0710"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711"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0712"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713"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714"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715"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0716"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0717"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0718"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0719"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0720"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0721"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After this, i becomes 2 and j becomes 3</a:t>
            </a:r>
          </a:p>
        </p:txBody>
      </p:sp>
      <p:sp>
        <p:nvSpPr>
          <p:cNvPr id="370722" name="Rectangle 34"/>
          <p:cNvSpPr>
            <a:spLocks noChangeArrowheads="1"/>
          </p:cNvSpPr>
          <p:nvPr/>
        </p:nvSpPr>
        <p:spPr bwMode="auto">
          <a:xfrm>
            <a:off x="3497263" y="3044825"/>
            <a:ext cx="1036637"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0724"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5634853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E6565179-2C37-46A2-ABF7-F7822CE8DF69}" type="slidenum">
              <a:rPr lang="en-US">
                <a:solidFill>
                  <a:srgbClr val="FFFFFF"/>
                </a:solidFill>
              </a:rPr>
              <a:pPr/>
              <a:t>49</a:t>
            </a:fld>
            <a:endParaRPr lang="en-US">
              <a:solidFill>
                <a:srgbClr val="FFFFFF"/>
              </a:solidFill>
            </a:endParaRPr>
          </a:p>
        </p:txBody>
      </p:sp>
      <p:sp>
        <p:nvSpPr>
          <p:cNvPr id="371714"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1715"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1716"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1717"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1718"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1719"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1720"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21"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1722"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1723"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1724"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25"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26"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27"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28"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1729"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1730"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1731"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1732"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1733"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1734"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35"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1736"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37"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38"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39"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1740"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1741"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1742"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1743"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1744"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1745"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(=2) is still less than 6</a:t>
            </a:r>
          </a:p>
        </p:txBody>
      </p:sp>
      <p:sp>
        <p:nvSpPr>
          <p:cNvPr id="371746" name="Rectangle 34"/>
          <p:cNvSpPr>
            <a:spLocks noChangeArrowheads="1"/>
          </p:cNvSpPr>
          <p:nvPr/>
        </p:nvSpPr>
        <p:spPr bwMode="auto">
          <a:xfrm>
            <a:off x="1422400" y="3044825"/>
            <a:ext cx="1882775"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1748"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2848631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
            <a:ext cx="7772400" cy="1428751"/>
          </a:xfrm>
          <a:noFill/>
          <a:ln/>
        </p:spPr>
        <p:txBody>
          <a:bodyPr/>
          <a:lstStyle/>
          <a:p>
            <a:r>
              <a:rPr lang="en-US"/>
              <a:t>The Length of an Array</a:t>
            </a:r>
          </a:p>
        </p:txBody>
      </p:sp>
      <p:sp>
        <p:nvSpPr>
          <p:cNvPr id="14339" name="Rectangle 3"/>
          <p:cNvSpPr>
            <a:spLocks noGrp="1" noChangeArrowheads="1"/>
          </p:cNvSpPr>
          <p:nvPr>
            <p:ph idx="1"/>
          </p:nvPr>
        </p:nvSpPr>
        <p:spPr>
          <a:xfrm>
            <a:off x="228600" y="1447800"/>
            <a:ext cx="8686800" cy="4114800"/>
          </a:xfrm>
          <a:noFill/>
          <a:ln/>
        </p:spPr>
        <p:txBody>
          <a:bodyPr/>
          <a:lstStyle/>
          <a:p>
            <a:pPr marL="0" indent="0" algn="just">
              <a:buNone/>
            </a:pPr>
            <a:r>
              <a:rPr lang="en-US" sz="3000"/>
              <a:t>Once an array is created, its size is fixed. It cannot be changed. You can find its size using</a:t>
            </a:r>
          </a:p>
          <a:p>
            <a:pPr marL="0" indent="0" algn="just">
              <a:buNone/>
            </a:pPr>
            <a:endParaRPr lang="en-US"/>
          </a:p>
          <a:p>
            <a:pPr lvl="2" algn="just">
              <a:buFont typeface="Monotype Sorts" pitchFamily="2" charset="2"/>
              <a:buNone/>
            </a:pPr>
            <a:r>
              <a:rPr lang="en-US"/>
              <a:t>arrayRefVar.length</a:t>
            </a:r>
          </a:p>
          <a:p>
            <a:pPr lvl="2" algn="just">
              <a:buFont typeface="Monotype Sorts" pitchFamily="2" charset="2"/>
              <a:buNone/>
            </a:pPr>
            <a:endParaRPr lang="en-US"/>
          </a:p>
          <a:p>
            <a:pPr marL="0" indent="0" algn="just">
              <a:buNone/>
            </a:pPr>
            <a:r>
              <a:rPr lang="en-US"/>
              <a:t>For example,</a:t>
            </a:r>
          </a:p>
          <a:p>
            <a:pPr marL="0" indent="0" algn="just">
              <a:buNone/>
            </a:pPr>
            <a:endParaRPr lang="en-US"/>
          </a:p>
          <a:p>
            <a:pPr lvl="2" algn="just">
              <a:buFont typeface="Monotype Sorts" pitchFamily="2" charset="2"/>
              <a:buNone/>
            </a:pPr>
            <a:r>
              <a:rPr lang="en-US"/>
              <a:t>myList.length returns 10</a:t>
            </a:r>
          </a:p>
        </p:txBody>
      </p:sp>
      <p:sp>
        <p:nvSpPr>
          <p:cNvPr id="4" name="Slide Number Placeholder 4"/>
          <p:cNvSpPr>
            <a:spLocks noGrp="1"/>
          </p:cNvSpPr>
          <p:nvPr>
            <p:ph type="sldNum" sz="quarter" idx="11"/>
          </p:nvPr>
        </p:nvSpPr>
        <p:spPr/>
        <p:txBody>
          <a:bodyPr/>
          <a:lstStyle/>
          <a:p>
            <a:fld id="{15AEA13D-1F97-42CA-AC19-A8F0493525E5}" type="slidenum">
              <a:rPr lang="en-US">
                <a:solidFill>
                  <a:srgbClr val="FFFFFF"/>
                </a:solidFill>
              </a:rPr>
              <a:pPr/>
              <a:t>5</a:t>
            </a:fld>
            <a:endParaRPr lang="en-US">
              <a:solidFill>
                <a:srgbClr val="FFFFFF"/>
              </a:solidFill>
            </a:endParaRPr>
          </a:p>
        </p:txBody>
      </p:sp>
    </p:spTree>
    <p:extLst>
      <p:ext uri="{BB962C8B-B14F-4D97-AF65-F5344CB8AC3E}">
        <p14:creationId xmlns:p14="http://schemas.microsoft.com/office/powerpoint/2010/main" val="42046028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fld id="{16EA6598-90E0-49AD-A1D2-077A235C7864}" type="slidenum">
              <a:rPr lang="en-US">
                <a:solidFill>
                  <a:srgbClr val="FFFFFF"/>
                </a:solidFill>
              </a:rPr>
              <a:pPr/>
              <a:t>50</a:t>
            </a:fld>
            <a:endParaRPr lang="en-US">
              <a:solidFill>
                <a:srgbClr val="FFFFFF"/>
              </a:solidFill>
            </a:endParaRPr>
          </a:p>
        </p:txBody>
      </p:sp>
      <p:sp>
        <p:nvSpPr>
          <p:cNvPr id="344066"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44067"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44068"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44069"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44070"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44071"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4072"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73"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44074"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44075"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4076"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77"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78"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79"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80"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4081"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4082"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4083"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4084"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4085"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4086"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87"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4088"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89"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90"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91"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092"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4093"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4094"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4095"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4096"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4097"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 2 and j = 3 </a:t>
            </a:r>
          </a:p>
          <a:p>
            <a:pPr algn="ctr" eaLnBrk="0" fontAlgn="base" hangingPunct="0">
              <a:spcBef>
                <a:spcPct val="0"/>
              </a:spcBef>
              <a:spcAft>
                <a:spcPct val="0"/>
              </a:spcAft>
            </a:pPr>
            <a:r>
              <a:rPr lang="en-US" smtClean="0">
                <a:solidFill>
                  <a:srgbClr val="FFFFFF"/>
                </a:solidFill>
              </a:rPr>
              <a:t>Assign list[i] to result[j]</a:t>
            </a:r>
          </a:p>
        </p:txBody>
      </p:sp>
      <p:sp>
        <p:nvSpPr>
          <p:cNvPr id="344098" name="Rectangle 34"/>
          <p:cNvSpPr>
            <a:spLocks noChangeArrowheads="1"/>
          </p:cNvSpPr>
          <p:nvPr/>
        </p:nvSpPr>
        <p:spPr bwMode="auto">
          <a:xfrm>
            <a:off x="1038225" y="3275013"/>
            <a:ext cx="3802063"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4099"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4100"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20673966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F084786B-4895-4717-9915-969229F23482}" type="slidenum">
              <a:rPr lang="en-US">
                <a:solidFill>
                  <a:srgbClr val="FFFFFF"/>
                </a:solidFill>
              </a:rPr>
              <a:pPr/>
              <a:t>51</a:t>
            </a:fld>
            <a:endParaRPr lang="en-US">
              <a:solidFill>
                <a:srgbClr val="FFFFFF"/>
              </a:solidFill>
            </a:endParaRPr>
          </a:p>
        </p:txBody>
      </p:sp>
      <p:sp>
        <p:nvSpPr>
          <p:cNvPr id="372738"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2739"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2740"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2741"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2742"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2743"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2744"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45"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2746"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2747"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2748"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49"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50"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51"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52"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2753"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2754"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2755"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2756"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2757"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2758"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59"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2760"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61"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62"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63"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2764"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2765"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2766"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2767"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2768"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2769"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After this, i becomes 3 and j becomes 2</a:t>
            </a:r>
          </a:p>
        </p:txBody>
      </p:sp>
      <p:sp>
        <p:nvSpPr>
          <p:cNvPr id="372770" name="Rectangle 34"/>
          <p:cNvSpPr>
            <a:spLocks noChangeArrowheads="1"/>
          </p:cNvSpPr>
          <p:nvPr/>
        </p:nvSpPr>
        <p:spPr bwMode="auto">
          <a:xfrm>
            <a:off x="3497263" y="3044825"/>
            <a:ext cx="1036637"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2772"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41604030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1DBB0F05-6565-4518-982D-4CDBF3BB870A}" type="slidenum">
              <a:rPr lang="en-US">
                <a:solidFill>
                  <a:srgbClr val="FFFFFF"/>
                </a:solidFill>
              </a:rPr>
              <a:pPr/>
              <a:t>52</a:t>
            </a:fld>
            <a:endParaRPr lang="en-US">
              <a:solidFill>
                <a:srgbClr val="FFFFFF"/>
              </a:solidFill>
            </a:endParaRPr>
          </a:p>
        </p:txBody>
      </p:sp>
      <p:sp>
        <p:nvSpPr>
          <p:cNvPr id="373762"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3763"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3764"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3765"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3766"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3767"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3768"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69"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3770"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3771"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3772"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73"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74"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75"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76"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3777"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3778"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3779"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3780"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3781"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3782"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83"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3784"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85"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86"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87"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3788"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3789"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3790"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3791"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3792"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3793"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(=3) is still less than 6</a:t>
            </a:r>
          </a:p>
        </p:txBody>
      </p:sp>
      <p:sp>
        <p:nvSpPr>
          <p:cNvPr id="373794" name="Rectangle 34"/>
          <p:cNvSpPr>
            <a:spLocks noChangeArrowheads="1"/>
          </p:cNvSpPr>
          <p:nvPr/>
        </p:nvSpPr>
        <p:spPr bwMode="auto">
          <a:xfrm>
            <a:off x="1422400" y="3044825"/>
            <a:ext cx="1882775"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3796"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42586759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fld id="{2AB40415-4B78-4351-8A50-A9C94E9C79DD}" type="slidenum">
              <a:rPr lang="en-US">
                <a:solidFill>
                  <a:srgbClr val="FFFFFF"/>
                </a:solidFill>
              </a:rPr>
              <a:pPr/>
              <a:t>53</a:t>
            </a:fld>
            <a:endParaRPr lang="en-US">
              <a:solidFill>
                <a:srgbClr val="FFFFFF"/>
              </a:solidFill>
            </a:endParaRPr>
          </a:p>
        </p:txBody>
      </p:sp>
      <p:sp>
        <p:nvSpPr>
          <p:cNvPr id="345090"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45091"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45092"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45093"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45094"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45095"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5096"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097"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45098"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45099"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5100"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01"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02"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03"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04"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5105"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5106"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5107"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5108"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5109"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5110"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11"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5112"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13"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14"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15"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16"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5117"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5118"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5119"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5120"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5121"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 3 and j = 2 </a:t>
            </a:r>
          </a:p>
          <a:p>
            <a:pPr algn="ctr" eaLnBrk="0" fontAlgn="base" hangingPunct="0">
              <a:spcBef>
                <a:spcPct val="0"/>
              </a:spcBef>
              <a:spcAft>
                <a:spcPct val="0"/>
              </a:spcAft>
            </a:pPr>
            <a:r>
              <a:rPr lang="en-US" smtClean="0">
                <a:solidFill>
                  <a:srgbClr val="FFFFFF"/>
                </a:solidFill>
              </a:rPr>
              <a:t>Assign list[i] to result[j]</a:t>
            </a:r>
          </a:p>
        </p:txBody>
      </p:sp>
      <p:sp>
        <p:nvSpPr>
          <p:cNvPr id="345122" name="Rectangle 34"/>
          <p:cNvSpPr>
            <a:spLocks noChangeArrowheads="1"/>
          </p:cNvSpPr>
          <p:nvPr/>
        </p:nvSpPr>
        <p:spPr bwMode="auto">
          <a:xfrm>
            <a:off x="1038225" y="3275013"/>
            <a:ext cx="3802063"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5123"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5124"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26896455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F442B5E9-F7F0-494A-978B-E97E1D0F0C95}" type="slidenum">
              <a:rPr lang="en-US">
                <a:solidFill>
                  <a:srgbClr val="FFFFFF"/>
                </a:solidFill>
              </a:rPr>
              <a:pPr/>
              <a:t>54</a:t>
            </a:fld>
            <a:endParaRPr lang="en-US">
              <a:solidFill>
                <a:srgbClr val="FFFFFF"/>
              </a:solidFill>
            </a:endParaRPr>
          </a:p>
        </p:txBody>
      </p:sp>
      <p:sp>
        <p:nvSpPr>
          <p:cNvPr id="374786"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4787"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4788"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4789"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4790"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4791"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4792"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793"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4794"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4795"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4796"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797"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798"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799"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800"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4801"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4802"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4803"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4804"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4805"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4806"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807"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4808"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809"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810"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811"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4812"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4813"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4814"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4815"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4816"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4817"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After this, i becomes 4 and j becomes 1</a:t>
            </a:r>
          </a:p>
        </p:txBody>
      </p:sp>
      <p:sp>
        <p:nvSpPr>
          <p:cNvPr id="374818" name="Rectangle 34"/>
          <p:cNvSpPr>
            <a:spLocks noChangeArrowheads="1"/>
          </p:cNvSpPr>
          <p:nvPr/>
        </p:nvSpPr>
        <p:spPr bwMode="auto">
          <a:xfrm>
            <a:off x="3497263" y="3044825"/>
            <a:ext cx="1036637"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4820"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30791383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8AA450DC-0CD9-4FFD-83D7-8DD9BDC61E0D}" type="slidenum">
              <a:rPr lang="en-US">
                <a:solidFill>
                  <a:srgbClr val="FFFFFF"/>
                </a:solidFill>
              </a:rPr>
              <a:pPr/>
              <a:t>55</a:t>
            </a:fld>
            <a:endParaRPr lang="en-US">
              <a:solidFill>
                <a:srgbClr val="FFFFFF"/>
              </a:solidFill>
            </a:endParaRPr>
          </a:p>
        </p:txBody>
      </p:sp>
      <p:sp>
        <p:nvSpPr>
          <p:cNvPr id="375810"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5811"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5812"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5813"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5814"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5815"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5816"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17"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5818"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5819"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5820"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21"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22"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23"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24"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5825"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5826"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5827"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5828"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5829"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5830"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31"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5832"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33"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34"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35"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5836"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5837"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5838"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5839"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5840"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5841"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(=4) is still less than 6</a:t>
            </a:r>
          </a:p>
        </p:txBody>
      </p:sp>
      <p:sp>
        <p:nvSpPr>
          <p:cNvPr id="375842" name="Rectangle 34"/>
          <p:cNvSpPr>
            <a:spLocks noChangeArrowheads="1"/>
          </p:cNvSpPr>
          <p:nvPr/>
        </p:nvSpPr>
        <p:spPr bwMode="auto">
          <a:xfrm>
            <a:off x="1422400" y="3044825"/>
            <a:ext cx="1882775"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5844"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27635190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fld id="{1050DDB8-CC45-47B2-A7C4-A2EDCFF8B835}" type="slidenum">
              <a:rPr lang="en-US">
                <a:solidFill>
                  <a:srgbClr val="FFFFFF"/>
                </a:solidFill>
              </a:rPr>
              <a:pPr/>
              <a:t>56</a:t>
            </a:fld>
            <a:endParaRPr lang="en-US">
              <a:solidFill>
                <a:srgbClr val="FFFFFF"/>
              </a:solidFill>
            </a:endParaRPr>
          </a:p>
        </p:txBody>
      </p:sp>
      <p:sp>
        <p:nvSpPr>
          <p:cNvPr id="346114"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46115"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46116"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46117"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46118"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46119"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6120"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21"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46122"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46123"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6124"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25"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26"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27"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28"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6129"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6130"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6131"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6132"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6133"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6134"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35"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46136"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37"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38"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39"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40"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6141"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6142"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6143"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6144"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6145"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 4 and j = 1 </a:t>
            </a:r>
          </a:p>
          <a:p>
            <a:pPr algn="ctr" eaLnBrk="0" fontAlgn="base" hangingPunct="0">
              <a:spcBef>
                <a:spcPct val="0"/>
              </a:spcBef>
              <a:spcAft>
                <a:spcPct val="0"/>
              </a:spcAft>
            </a:pPr>
            <a:r>
              <a:rPr lang="en-US" smtClean="0">
                <a:solidFill>
                  <a:srgbClr val="FFFFFF"/>
                </a:solidFill>
              </a:rPr>
              <a:t>Assign list[i] to result[j]</a:t>
            </a:r>
          </a:p>
        </p:txBody>
      </p:sp>
      <p:sp>
        <p:nvSpPr>
          <p:cNvPr id="346146" name="Rectangle 34"/>
          <p:cNvSpPr>
            <a:spLocks noChangeArrowheads="1"/>
          </p:cNvSpPr>
          <p:nvPr/>
        </p:nvSpPr>
        <p:spPr bwMode="auto">
          <a:xfrm>
            <a:off x="1038225" y="3275013"/>
            <a:ext cx="3802063"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6147"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6148"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2695665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F9E2C385-35B0-4CC1-BA45-367BB723084A}" type="slidenum">
              <a:rPr lang="en-US">
                <a:solidFill>
                  <a:srgbClr val="FFFFFF"/>
                </a:solidFill>
              </a:rPr>
              <a:pPr/>
              <a:t>57</a:t>
            </a:fld>
            <a:endParaRPr lang="en-US">
              <a:solidFill>
                <a:srgbClr val="FFFFFF"/>
              </a:solidFill>
            </a:endParaRPr>
          </a:p>
        </p:txBody>
      </p:sp>
      <p:sp>
        <p:nvSpPr>
          <p:cNvPr id="376834"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6835"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6836"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6837"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6838"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6839"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6840"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41"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6842"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6843"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6844"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45"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46"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47"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48"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6849"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6850"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6851"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6852"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6853"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6854"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55"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6856"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57"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58"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59"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6860"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6861"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6862"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6863"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6864"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6865"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After this, i becomes 5 and j becomes 0</a:t>
            </a:r>
          </a:p>
        </p:txBody>
      </p:sp>
      <p:sp>
        <p:nvSpPr>
          <p:cNvPr id="376866" name="Rectangle 34"/>
          <p:cNvSpPr>
            <a:spLocks noChangeArrowheads="1"/>
          </p:cNvSpPr>
          <p:nvPr/>
        </p:nvSpPr>
        <p:spPr bwMode="auto">
          <a:xfrm>
            <a:off x="3497263" y="3044825"/>
            <a:ext cx="1036637"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6868"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38510525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78AF72E3-0852-4B33-A8FF-626B51E21C40}" type="slidenum">
              <a:rPr lang="en-US">
                <a:solidFill>
                  <a:srgbClr val="FFFFFF"/>
                </a:solidFill>
              </a:rPr>
              <a:pPr/>
              <a:t>58</a:t>
            </a:fld>
            <a:endParaRPr lang="en-US">
              <a:solidFill>
                <a:srgbClr val="FFFFFF"/>
              </a:solidFill>
            </a:endParaRPr>
          </a:p>
        </p:txBody>
      </p:sp>
      <p:sp>
        <p:nvSpPr>
          <p:cNvPr id="377858"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7859"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7860"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7861"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7862"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7863"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7864"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65"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7866"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7867"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7868"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69"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70"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71"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72"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7873"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7874"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7875"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7876"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7877"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7878"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79"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0</a:t>
            </a:r>
          </a:p>
        </p:txBody>
      </p:sp>
      <p:sp>
        <p:nvSpPr>
          <p:cNvPr id="377880"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81"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82"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83"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7884"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7885"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7886"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7887"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7888"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7889"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(=5) is still less than 6</a:t>
            </a:r>
          </a:p>
        </p:txBody>
      </p:sp>
      <p:sp>
        <p:nvSpPr>
          <p:cNvPr id="377890" name="Rectangle 34"/>
          <p:cNvSpPr>
            <a:spLocks noChangeArrowheads="1"/>
          </p:cNvSpPr>
          <p:nvPr/>
        </p:nvSpPr>
        <p:spPr bwMode="auto">
          <a:xfrm>
            <a:off x="1422400" y="3044825"/>
            <a:ext cx="1882775"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7892"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34785893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fld id="{4947F8F3-3F8F-4FB4-9B6D-8330C5B304F3}" type="slidenum">
              <a:rPr lang="en-US">
                <a:solidFill>
                  <a:srgbClr val="FFFFFF"/>
                </a:solidFill>
              </a:rPr>
              <a:pPr/>
              <a:t>59</a:t>
            </a:fld>
            <a:endParaRPr lang="en-US">
              <a:solidFill>
                <a:srgbClr val="FFFFFF"/>
              </a:solidFill>
            </a:endParaRPr>
          </a:p>
        </p:txBody>
      </p:sp>
      <p:sp>
        <p:nvSpPr>
          <p:cNvPr id="347138"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47139"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47140"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47141"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47142"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47143"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7144"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45"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47146"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47147"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7148"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49"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50"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51"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52"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7153"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7154"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7155"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7156"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7157"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7158"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59"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7160"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61"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62"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63"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64"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7165"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7166"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7167"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7168"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7169"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 5 and j = 0 </a:t>
            </a:r>
          </a:p>
          <a:p>
            <a:pPr algn="ctr" eaLnBrk="0" fontAlgn="base" hangingPunct="0">
              <a:spcBef>
                <a:spcPct val="0"/>
              </a:spcBef>
              <a:spcAft>
                <a:spcPct val="0"/>
              </a:spcAft>
            </a:pPr>
            <a:r>
              <a:rPr lang="en-US" smtClean="0">
                <a:solidFill>
                  <a:srgbClr val="FFFFFF"/>
                </a:solidFill>
              </a:rPr>
              <a:t>Assign list[i] to result[j]</a:t>
            </a:r>
          </a:p>
        </p:txBody>
      </p:sp>
      <p:sp>
        <p:nvSpPr>
          <p:cNvPr id="347170" name="Rectangle 34"/>
          <p:cNvSpPr>
            <a:spLocks noChangeArrowheads="1"/>
          </p:cNvSpPr>
          <p:nvPr/>
        </p:nvSpPr>
        <p:spPr bwMode="auto">
          <a:xfrm>
            <a:off x="1038225" y="3275013"/>
            <a:ext cx="3802063"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7171"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7172"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3872487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152406"/>
            <a:ext cx="7772400" cy="590551"/>
          </a:xfrm>
          <a:noFill/>
          <a:ln/>
        </p:spPr>
        <p:txBody>
          <a:bodyPr>
            <a:normAutofit fontScale="90000"/>
          </a:bodyPr>
          <a:lstStyle/>
          <a:p>
            <a:r>
              <a:rPr lang="en-US"/>
              <a:t>Default Values</a:t>
            </a:r>
          </a:p>
        </p:txBody>
      </p:sp>
      <p:sp>
        <p:nvSpPr>
          <p:cNvPr id="308227" name="Rectangle 3"/>
          <p:cNvSpPr>
            <a:spLocks noGrp="1" noChangeArrowheads="1"/>
          </p:cNvSpPr>
          <p:nvPr>
            <p:ph idx="1"/>
          </p:nvPr>
        </p:nvSpPr>
        <p:spPr>
          <a:xfrm>
            <a:off x="228600" y="990600"/>
            <a:ext cx="8610600" cy="4572000"/>
          </a:xfrm>
          <a:noFill/>
          <a:ln/>
        </p:spPr>
        <p:txBody>
          <a:bodyPr/>
          <a:lstStyle/>
          <a:p>
            <a:pPr marL="0" indent="0" algn="just">
              <a:buNone/>
            </a:pPr>
            <a:r>
              <a:rPr lang="en-US" sz="3400">
                <a:cs typeface="Courier New" panose="02070309020205020404" pitchFamily="49" charset="0"/>
              </a:rPr>
              <a:t>When an array is created, its elements are assigned the default value of </a:t>
            </a:r>
          </a:p>
          <a:p>
            <a:pPr marL="0" indent="0" algn="just">
              <a:buNone/>
            </a:pPr>
            <a:endParaRPr lang="en-US" sz="3400">
              <a:cs typeface="Courier New" panose="02070309020205020404" pitchFamily="49" charset="0"/>
            </a:endParaRPr>
          </a:p>
          <a:p>
            <a:pPr lvl="1" algn="just">
              <a:buFontTx/>
              <a:buNone/>
            </a:pPr>
            <a:r>
              <a:rPr lang="en-US" sz="3000" u="sng">
                <a:cs typeface="Courier New" panose="02070309020205020404" pitchFamily="49" charset="0"/>
              </a:rPr>
              <a:t>0</a:t>
            </a:r>
            <a:r>
              <a:rPr lang="en-US" sz="3000">
                <a:cs typeface="Courier New" panose="02070309020205020404" pitchFamily="49" charset="0"/>
              </a:rPr>
              <a:t> for the numeric primitive data types, </a:t>
            </a:r>
          </a:p>
          <a:p>
            <a:pPr lvl="1" algn="just">
              <a:buFontTx/>
              <a:buNone/>
            </a:pPr>
            <a:r>
              <a:rPr lang="en-US" sz="3000" u="sng">
                <a:cs typeface="Courier New" panose="02070309020205020404" pitchFamily="49" charset="0"/>
              </a:rPr>
              <a:t>'\u0000'</a:t>
            </a:r>
            <a:r>
              <a:rPr lang="en-US" sz="3000">
                <a:cs typeface="Courier New" panose="02070309020205020404" pitchFamily="49" charset="0"/>
              </a:rPr>
              <a:t> for </a:t>
            </a:r>
            <a:r>
              <a:rPr lang="en-US" sz="3000" u="sng">
                <a:cs typeface="Courier New" panose="02070309020205020404" pitchFamily="49" charset="0"/>
              </a:rPr>
              <a:t>char</a:t>
            </a:r>
            <a:r>
              <a:rPr lang="en-US" sz="3000">
                <a:cs typeface="Courier New" panose="02070309020205020404" pitchFamily="49" charset="0"/>
              </a:rPr>
              <a:t> types, and </a:t>
            </a:r>
          </a:p>
          <a:p>
            <a:pPr lvl="1" algn="just">
              <a:buFontTx/>
              <a:buNone/>
            </a:pPr>
            <a:r>
              <a:rPr lang="en-US" sz="3000" u="sng">
                <a:cs typeface="Courier New" panose="02070309020205020404" pitchFamily="49" charset="0"/>
              </a:rPr>
              <a:t>false</a:t>
            </a:r>
            <a:r>
              <a:rPr lang="en-US" sz="3000">
                <a:cs typeface="Courier New" panose="02070309020205020404" pitchFamily="49" charset="0"/>
              </a:rPr>
              <a:t> for </a:t>
            </a:r>
            <a:r>
              <a:rPr lang="en-US" sz="3000" u="sng">
                <a:cs typeface="Courier New" panose="02070309020205020404" pitchFamily="49" charset="0"/>
              </a:rPr>
              <a:t>boolean</a:t>
            </a:r>
            <a:r>
              <a:rPr lang="en-US" sz="3000">
                <a:cs typeface="Courier New" panose="02070309020205020404" pitchFamily="49" charset="0"/>
              </a:rPr>
              <a:t> types. </a:t>
            </a:r>
            <a:endParaRPr lang="en-US" sz="3200"/>
          </a:p>
        </p:txBody>
      </p:sp>
      <p:sp>
        <p:nvSpPr>
          <p:cNvPr id="4" name="Slide Number Placeholder 4"/>
          <p:cNvSpPr>
            <a:spLocks noGrp="1"/>
          </p:cNvSpPr>
          <p:nvPr>
            <p:ph type="sldNum" sz="quarter" idx="11"/>
          </p:nvPr>
        </p:nvSpPr>
        <p:spPr/>
        <p:txBody>
          <a:bodyPr/>
          <a:lstStyle/>
          <a:p>
            <a:fld id="{C67F3663-A8F9-4A82-A621-04E306EF6978}" type="slidenum">
              <a:rPr lang="en-US">
                <a:solidFill>
                  <a:srgbClr val="FFFFFF"/>
                </a:solidFill>
              </a:rPr>
              <a:pPr/>
              <a:t>6</a:t>
            </a:fld>
            <a:endParaRPr lang="en-US">
              <a:solidFill>
                <a:srgbClr val="FFFFFF"/>
              </a:solidFill>
            </a:endParaRPr>
          </a:p>
        </p:txBody>
      </p:sp>
    </p:spTree>
    <p:extLst>
      <p:ext uri="{BB962C8B-B14F-4D97-AF65-F5344CB8AC3E}">
        <p14:creationId xmlns:p14="http://schemas.microsoft.com/office/powerpoint/2010/main" val="8006491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3A004AD2-3A3E-46F3-A290-C465AAD5F6C6}" type="slidenum">
              <a:rPr lang="en-US">
                <a:solidFill>
                  <a:srgbClr val="FFFFFF"/>
                </a:solidFill>
              </a:rPr>
              <a:pPr/>
              <a:t>60</a:t>
            </a:fld>
            <a:endParaRPr lang="en-US">
              <a:solidFill>
                <a:srgbClr val="FFFFFF"/>
              </a:solidFill>
            </a:endParaRPr>
          </a:p>
        </p:txBody>
      </p:sp>
      <p:sp>
        <p:nvSpPr>
          <p:cNvPr id="378882"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8883"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8884"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8885"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8886"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8887"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8888"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889"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8890"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8891"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8892"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893"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894"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895"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896"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8897"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8898"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8899"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8900"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8901"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8902"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903"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8904"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905"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906"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907"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8908"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8909"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8910"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8911"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8912"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8913"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After this, i becomes 6 and j becomes -1</a:t>
            </a:r>
          </a:p>
        </p:txBody>
      </p:sp>
      <p:sp>
        <p:nvSpPr>
          <p:cNvPr id="378914" name="Rectangle 34"/>
          <p:cNvSpPr>
            <a:spLocks noChangeArrowheads="1"/>
          </p:cNvSpPr>
          <p:nvPr/>
        </p:nvSpPr>
        <p:spPr bwMode="auto">
          <a:xfrm>
            <a:off x="3497263" y="3044825"/>
            <a:ext cx="1036637"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8916"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2055671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D6F9C2A4-1D75-418A-8C1E-1693CCDEFE53}" type="slidenum">
              <a:rPr lang="en-US">
                <a:solidFill>
                  <a:srgbClr val="FFFFFF"/>
                </a:solidFill>
              </a:rPr>
              <a:pPr/>
              <a:t>61</a:t>
            </a:fld>
            <a:endParaRPr lang="en-US">
              <a:solidFill>
                <a:srgbClr val="FFFFFF"/>
              </a:solidFill>
            </a:endParaRPr>
          </a:p>
        </p:txBody>
      </p:sp>
      <p:sp>
        <p:nvSpPr>
          <p:cNvPr id="379906"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79907"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79908"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79909"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79910"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79911"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9912"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13"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79914"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result</a:t>
            </a:r>
          </a:p>
        </p:txBody>
      </p:sp>
      <p:sp>
        <p:nvSpPr>
          <p:cNvPr id="379915"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9916"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17"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18"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19"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20"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9921"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9922"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9923"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9924"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9925"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9926"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27"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79928"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29"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30"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31"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79932"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79933"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79934"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79935"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79936"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79937"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i (=6) &lt; 6 is false. So exit the loop.</a:t>
            </a:r>
          </a:p>
        </p:txBody>
      </p:sp>
      <p:sp>
        <p:nvSpPr>
          <p:cNvPr id="379938" name="Rectangle 34"/>
          <p:cNvSpPr>
            <a:spLocks noChangeArrowheads="1"/>
          </p:cNvSpPr>
          <p:nvPr/>
        </p:nvSpPr>
        <p:spPr bwMode="auto">
          <a:xfrm>
            <a:off x="1384300" y="3044825"/>
            <a:ext cx="1920875"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79940" name="Rectangle 3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41843013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1"/>
          </p:nvPr>
        </p:nvSpPr>
        <p:spPr/>
        <p:txBody>
          <a:bodyPr/>
          <a:lstStyle/>
          <a:p>
            <a:fld id="{9EEE8449-4423-43D0-B897-1BA66F536605}" type="slidenum">
              <a:rPr lang="en-US">
                <a:solidFill>
                  <a:srgbClr val="FFFFFF"/>
                </a:solidFill>
              </a:rPr>
              <a:pPr/>
              <a:t>62</a:t>
            </a:fld>
            <a:endParaRPr lang="en-US">
              <a:solidFill>
                <a:srgbClr val="FFFFFF"/>
              </a:solidFill>
            </a:endParaRPr>
          </a:p>
        </p:txBody>
      </p:sp>
      <p:sp>
        <p:nvSpPr>
          <p:cNvPr id="348162" name="Rectangle 2"/>
          <p:cNvSpPr>
            <a:spLocks noGrp="1" noChangeArrowheads="1"/>
          </p:cNvSpPr>
          <p:nvPr>
            <p:ph type="title"/>
          </p:nvPr>
        </p:nvSpPr>
        <p:spPr>
          <a:xfrm>
            <a:off x="609600" y="304800"/>
            <a:ext cx="7772400" cy="533400"/>
          </a:xfrm>
        </p:spPr>
        <p:txBody>
          <a:bodyPr/>
          <a:lstStyle/>
          <a:p>
            <a:r>
              <a:rPr lang="en-US" sz="4000"/>
              <a:t>Trace the reverse Method, cont.</a:t>
            </a:r>
            <a:endParaRPr lang="en-US" sz="3700">
              <a:solidFill>
                <a:schemeClr val="tx1"/>
              </a:solidFill>
              <a:latin typeface="Book Antiqua" panose="02040602050305030304" pitchFamily="18" charset="0"/>
              <a:hlinkClick r:id="rId2" action="ppaction://program"/>
            </a:endParaRPr>
          </a:p>
        </p:txBody>
      </p:sp>
      <p:sp>
        <p:nvSpPr>
          <p:cNvPr id="348163" name="Rectangle 3"/>
          <p:cNvSpPr>
            <a:spLocks noChangeArrowheads="1"/>
          </p:cNvSpPr>
          <p:nvPr/>
        </p:nvSpPr>
        <p:spPr bwMode="auto">
          <a:xfrm>
            <a:off x="501650" y="2008188"/>
            <a:ext cx="5265738" cy="2554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int[] reverse(int[] list)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result = new int[list.length];</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0, j = result.length - 1;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 &lt; list.length; i++, j--)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result[j] = list[i];</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return result;</a:t>
            </a:r>
            <a:endParaRPr lang="en-US" sz="1600" smtClean="0">
              <a:solidFill>
                <a:srgbClr val="000000"/>
              </a:solidFill>
              <a:latin typeface="Courier" pitchFamily="49" charset="0"/>
              <a:cs typeface="Times New Roman" panose="02020603050405020304" pitchFamily="18" charset="0"/>
            </a:endParaRPr>
          </a:p>
          <a:p>
            <a:pPr eaLnBrk="0" fontAlgn="base" hangingPunct="0">
              <a:spcBef>
                <a:spcPct val="0"/>
              </a:spcBef>
              <a:spcAft>
                <a:spcPct val="0"/>
              </a:spcAft>
              <a:buClr>
                <a:srgbClr val="FFFF99"/>
              </a:buClr>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48164"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48165"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list1 = new int[]{1, 2, 3, 4, 5, 6};</a:t>
            </a:r>
            <a:endParaRPr lang="en-US" sz="1800">
              <a:latin typeface="Courier" pitchFamily="49" charset="0"/>
              <a:cs typeface="Times New Roman" panose="02020603050405020304" pitchFamily="18" charset="0"/>
            </a:endParaRPr>
          </a:p>
          <a:p>
            <a:pPr>
              <a:lnSpc>
                <a:spcPct val="90000"/>
              </a:lnSpc>
              <a:buFont typeface="Monotype Sorts" pitchFamily="2" charset="2"/>
              <a:buNone/>
            </a:pPr>
            <a:r>
              <a:rPr lang="en-US" sz="1800">
                <a:latin typeface="Courier New" panose="02070309020205020404" pitchFamily="49" charset="0"/>
                <a:cs typeface="Courier New" panose="02070309020205020404" pitchFamily="49" charset="0"/>
              </a:rPr>
              <a:t>int[] list2 = reverse(list1);</a:t>
            </a:r>
            <a:endParaRPr lang="en-US" sz="1800"/>
          </a:p>
        </p:txBody>
      </p:sp>
      <p:sp>
        <p:nvSpPr>
          <p:cNvPr id="348166"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48167"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8168"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69"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list</a:t>
            </a:r>
          </a:p>
        </p:txBody>
      </p:sp>
      <p:sp>
        <p:nvSpPr>
          <p:cNvPr id="348170"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result</a:t>
            </a:r>
          </a:p>
        </p:txBody>
      </p:sp>
      <p:sp>
        <p:nvSpPr>
          <p:cNvPr id="348171"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8172"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73"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74"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75"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76"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8177"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8178"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8179"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8180"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8181"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8182"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83"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6</a:t>
            </a:r>
          </a:p>
        </p:txBody>
      </p:sp>
      <p:sp>
        <p:nvSpPr>
          <p:cNvPr id="348184"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85"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86"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87"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188"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5</a:t>
            </a:r>
          </a:p>
        </p:txBody>
      </p:sp>
      <p:sp>
        <p:nvSpPr>
          <p:cNvPr id="348189"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4</a:t>
            </a:r>
          </a:p>
        </p:txBody>
      </p:sp>
      <p:sp>
        <p:nvSpPr>
          <p:cNvPr id="348190"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3</a:t>
            </a:r>
          </a:p>
        </p:txBody>
      </p:sp>
      <p:sp>
        <p:nvSpPr>
          <p:cNvPr id="348191"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2</a:t>
            </a:r>
          </a:p>
        </p:txBody>
      </p:sp>
      <p:sp>
        <p:nvSpPr>
          <p:cNvPr id="348192"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smtClean="0">
                <a:solidFill>
                  <a:srgbClr val="FFFFFF"/>
                </a:solidFill>
              </a:rPr>
              <a:t>1</a:t>
            </a:r>
          </a:p>
        </p:txBody>
      </p:sp>
      <p:sp>
        <p:nvSpPr>
          <p:cNvPr id="348193"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smtClean="0">
                <a:solidFill>
                  <a:srgbClr val="FFFFFF"/>
                </a:solidFill>
              </a:rPr>
              <a:t>Return result</a:t>
            </a:r>
          </a:p>
        </p:txBody>
      </p:sp>
      <p:sp>
        <p:nvSpPr>
          <p:cNvPr id="348196" name="Rectangle 36"/>
          <p:cNvSpPr>
            <a:spLocks noChangeArrowheads="1"/>
          </p:cNvSpPr>
          <p:nvPr/>
        </p:nvSpPr>
        <p:spPr bwMode="auto">
          <a:xfrm>
            <a:off x="808038" y="4005263"/>
            <a:ext cx="4686300" cy="2317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8197"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list2</a:t>
            </a:r>
          </a:p>
        </p:txBody>
      </p:sp>
      <p:sp>
        <p:nvSpPr>
          <p:cNvPr id="348200" name="Rectangle 40"/>
          <p:cNvSpPr>
            <a:spLocks noChangeArrowheads="1"/>
          </p:cNvSpPr>
          <p:nvPr/>
        </p:nvSpPr>
        <p:spPr bwMode="auto">
          <a:xfrm>
            <a:off x="1346200" y="5426075"/>
            <a:ext cx="498475" cy="231775"/>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8201" name="Rectangle 41"/>
          <p:cNvSpPr>
            <a:spLocks noChangeArrowheads="1"/>
          </p:cNvSpPr>
          <p:nvPr/>
        </p:nvSpPr>
        <p:spPr bwMode="auto">
          <a:xfrm>
            <a:off x="2382838" y="5926138"/>
            <a:ext cx="498475" cy="231775"/>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8202"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203" name="Rectangle 43"/>
          <p:cNvSpPr>
            <a:spLocks noChangeArrowheads="1"/>
          </p:cNvSpPr>
          <p:nvPr/>
        </p:nvSpPr>
        <p:spPr bwMode="auto">
          <a:xfrm>
            <a:off x="2921000" y="5041900"/>
            <a:ext cx="498475" cy="231775"/>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48204"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48205" name="Rectangle 45"/>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
        <p:nvSpPr>
          <p:cNvPr id="348198"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4737905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E3DC902D-33E7-4F64-B496-281FF23FE8B4}" type="slidenum">
              <a:rPr lang="en-US">
                <a:solidFill>
                  <a:srgbClr val="FFFFFF"/>
                </a:solidFill>
              </a:rPr>
              <a:pPr/>
              <a:t>63</a:t>
            </a:fld>
            <a:endParaRPr lang="en-US">
              <a:solidFill>
                <a:srgbClr val="FFFFFF"/>
              </a:solidFill>
            </a:endParaRPr>
          </a:p>
        </p:txBody>
      </p:sp>
      <p:sp>
        <p:nvSpPr>
          <p:cNvPr id="315394" name="Rectangle 2"/>
          <p:cNvSpPr>
            <a:spLocks noGrp="1" noChangeArrowheads="1"/>
          </p:cNvSpPr>
          <p:nvPr>
            <p:ph type="title"/>
          </p:nvPr>
        </p:nvSpPr>
        <p:spPr>
          <a:xfrm>
            <a:off x="609600" y="381000"/>
            <a:ext cx="7772400" cy="1143000"/>
          </a:xfrm>
        </p:spPr>
        <p:txBody>
          <a:bodyPr/>
          <a:lstStyle/>
          <a:p>
            <a:r>
              <a:rPr lang="en-US" sz="4000"/>
              <a:t>Example: </a:t>
            </a:r>
            <a:r>
              <a:rPr lang="en-US" sz="3700"/>
              <a:t>Counting Occurrence of Each Letter</a:t>
            </a:r>
            <a:endParaRPr lang="en-US" sz="3700">
              <a:solidFill>
                <a:schemeClr val="tx1"/>
              </a:solidFill>
              <a:latin typeface="Book Antiqua" panose="02040602050305030304" pitchFamily="18" charset="0"/>
              <a:hlinkClick r:id="rId3" action="ppaction://program"/>
            </a:endParaRPr>
          </a:p>
        </p:txBody>
      </p:sp>
      <p:sp>
        <p:nvSpPr>
          <p:cNvPr id="315395" name="Rectangle 3"/>
          <p:cNvSpPr>
            <a:spLocks noGrp="1" noChangeArrowheads="1"/>
          </p:cNvSpPr>
          <p:nvPr>
            <p:ph type="body" idx="1"/>
          </p:nvPr>
        </p:nvSpPr>
        <p:spPr>
          <a:xfrm>
            <a:off x="304800" y="2895600"/>
            <a:ext cx="3962400" cy="2057400"/>
          </a:xfrm>
        </p:spPr>
        <p:txBody>
          <a:bodyPr/>
          <a:lstStyle/>
          <a:p>
            <a:r>
              <a:rPr lang="en-US" sz="2300">
                <a:cs typeface="Times New Roman" panose="02020603050405020304" pitchFamily="18" charset="0"/>
              </a:rPr>
              <a:t>Generate 100 lowercase letters randomly and assign to an array of characters.</a:t>
            </a:r>
          </a:p>
          <a:p>
            <a:r>
              <a:rPr lang="en-US" sz="2300">
                <a:cs typeface="Times New Roman" panose="02020603050405020304" pitchFamily="18" charset="0"/>
              </a:rPr>
              <a:t>Count the occurrence of each letter in the array.</a:t>
            </a:r>
            <a:r>
              <a:rPr lang="en-US" sz="2300"/>
              <a:t> </a:t>
            </a:r>
          </a:p>
        </p:txBody>
      </p:sp>
      <p:sp>
        <p:nvSpPr>
          <p:cNvPr id="315396" name="AutoShape 4">
            <a:hlinkClick r:id="" action="ppaction://noaction" highlightClick="1"/>
          </p:cNvPr>
          <p:cNvSpPr>
            <a:spLocks noChangeArrowheads="1"/>
          </p:cNvSpPr>
          <p:nvPr/>
        </p:nvSpPr>
        <p:spPr bwMode="auto">
          <a:xfrm>
            <a:off x="1143000" y="57912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smtClean="0">
                <a:solidFill>
                  <a:srgbClr val="009966"/>
                </a:solidFill>
                <a:latin typeface="Book Antiqua" panose="02040602050305030304" pitchFamily="18" charset="0"/>
                <a:hlinkClick r:id="rId4" action="ppaction://hlinkfile"/>
              </a:rPr>
              <a:t>CountLettersInArray</a:t>
            </a:r>
            <a:endParaRPr lang="en-US" sz="2400" smtClean="0">
              <a:solidFill>
                <a:srgbClr val="009966"/>
              </a:solidFill>
            </a:endParaRPr>
          </a:p>
        </p:txBody>
      </p:sp>
      <p:sp>
        <p:nvSpPr>
          <p:cNvPr id="315397" name="AutoShape 5">
            <a:hlinkClick r:id="rId5" action="ppaction://program" highlightClick="1"/>
          </p:cNvPr>
          <p:cNvSpPr>
            <a:spLocks noChangeArrowheads="1"/>
          </p:cNvSpPr>
          <p:nvPr/>
        </p:nvSpPr>
        <p:spPr bwMode="auto">
          <a:xfrm>
            <a:off x="4648200" y="5791200"/>
            <a:ext cx="3276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smtClean="0">
                <a:solidFill>
                  <a:srgbClr val="FFFFFF"/>
                </a:solidFill>
                <a:latin typeface="Book Antiqua" panose="02040602050305030304" pitchFamily="18" charset="0"/>
              </a:rPr>
              <a:t>Run</a:t>
            </a:r>
            <a:endParaRPr lang="en-US" sz="2400" smtClean="0">
              <a:solidFill>
                <a:srgbClr val="FFFFFF"/>
              </a:solidFill>
            </a:endParaRPr>
          </a:p>
        </p:txBody>
      </p:sp>
      <p:sp>
        <p:nvSpPr>
          <p:cNvPr id="315398"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endParaRPr lang="en-US" sz="2700" smtClean="0">
              <a:solidFill>
                <a:srgbClr val="FFFFFF"/>
              </a:solidFill>
              <a:cs typeface="Times New Roman" panose="02020603050405020304" pitchFamily="18" charset="0"/>
            </a:endParaRPr>
          </a:p>
        </p:txBody>
      </p:sp>
      <p:sp>
        <p:nvSpPr>
          <p:cNvPr id="315399"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315400" name="Object 8"/>
          <p:cNvGraphicFramePr>
            <a:graphicFrameLocks noChangeAspect="1"/>
          </p:cNvGraphicFramePr>
          <p:nvPr/>
        </p:nvGraphicFramePr>
        <p:xfrm>
          <a:off x="4419600" y="2971800"/>
          <a:ext cx="4514850" cy="1771650"/>
        </p:xfrm>
        <a:graphic>
          <a:graphicData uri="http://schemas.openxmlformats.org/presentationml/2006/ole">
            <mc:AlternateContent xmlns:mc="http://schemas.openxmlformats.org/markup-compatibility/2006">
              <mc:Choice xmlns:v="urn:schemas-microsoft-com:vml" Requires="v">
                <p:oleObj spid="_x0000_s38923" name="Picture" r:id="rId6" imgW="4514760" imgH="1771560" progId="Word.Picture.8">
                  <p:embed/>
                </p:oleObj>
              </mc:Choice>
              <mc:Fallback>
                <p:oleObj name="Picture" r:id="rId6" imgW="4514760" imgH="177156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971800"/>
                        <a:ext cx="4514850" cy="177165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1007768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0B65A1A-24C2-4484-A4EB-8F4D38193D58}" type="slidenum">
              <a:rPr lang="en-US">
                <a:solidFill>
                  <a:srgbClr val="FFFFFF"/>
                </a:solidFill>
              </a:rPr>
              <a:pPr/>
              <a:t>64</a:t>
            </a:fld>
            <a:endParaRPr lang="en-US">
              <a:solidFill>
                <a:srgbClr val="FFFFFF"/>
              </a:solidFill>
            </a:endParaRPr>
          </a:p>
        </p:txBody>
      </p:sp>
      <p:sp>
        <p:nvSpPr>
          <p:cNvPr id="293890" name="Rectangle 2"/>
          <p:cNvSpPr>
            <a:spLocks noGrp="1" noChangeArrowheads="1"/>
          </p:cNvSpPr>
          <p:nvPr>
            <p:ph type="title"/>
          </p:nvPr>
        </p:nvSpPr>
        <p:spPr>
          <a:xfrm>
            <a:off x="762000" y="152400"/>
            <a:ext cx="7772400" cy="838200"/>
          </a:xfrm>
        </p:spPr>
        <p:txBody>
          <a:bodyPr/>
          <a:lstStyle/>
          <a:p>
            <a:r>
              <a:rPr lang="en-US"/>
              <a:t>Searching Arrays</a:t>
            </a:r>
            <a:endParaRPr lang="en-US" u="sng">
              <a:latin typeface="Book Antiqua" panose="02040602050305030304" pitchFamily="18" charset="0"/>
              <a:hlinkClick r:id="rId3" action="ppaction://program"/>
            </a:endParaRPr>
          </a:p>
        </p:txBody>
      </p:sp>
      <p:sp>
        <p:nvSpPr>
          <p:cNvPr id="29389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293893" name="Object 5"/>
          <p:cNvGraphicFramePr>
            <a:graphicFrameLocks noChangeAspect="1"/>
          </p:cNvGraphicFramePr>
          <p:nvPr/>
        </p:nvGraphicFramePr>
        <p:xfrm>
          <a:off x="0" y="4038600"/>
          <a:ext cx="9296400" cy="2379663"/>
        </p:xfrm>
        <a:graphic>
          <a:graphicData uri="http://schemas.openxmlformats.org/presentationml/2006/ole">
            <mc:AlternateContent xmlns:mc="http://schemas.openxmlformats.org/markup-compatibility/2006">
              <mc:Choice xmlns:v="urn:schemas-microsoft-com:vml" Requires="v">
                <p:oleObj spid="_x0000_s39947" name="Picture" r:id="rId4" imgW="4797552" imgH="1225296" progId="Word.Picture.8">
                  <p:embed/>
                </p:oleObj>
              </mc:Choice>
              <mc:Fallback>
                <p:oleObj name="Picture" r:id="rId4" imgW="4797552" imgH="122529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38600"/>
                        <a:ext cx="9296400" cy="237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895" name="Rectangle 7"/>
          <p:cNvSpPr>
            <a:spLocks noGrp="1" noChangeArrowheads="1"/>
          </p:cNvSpPr>
          <p:nvPr>
            <p:ph type="body" idx="1"/>
          </p:nvPr>
        </p:nvSpPr>
        <p:spPr>
          <a:xfrm>
            <a:off x="152400" y="1066800"/>
            <a:ext cx="8839200" cy="2971800"/>
          </a:xfrm>
          <a:noFill/>
          <a:ln/>
        </p:spPr>
        <p:txBody>
          <a:bodyPr/>
          <a:lstStyle/>
          <a:p>
            <a:pPr marL="0" indent="0">
              <a:lnSpc>
                <a:spcPct val="90000"/>
              </a:lnSpc>
              <a:buFont typeface="Monotype Sorts" pitchFamily="2" charset="2"/>
              <a:buNone/>
            </a:pPr>
            <a:r>
              <a:rPr lang="en-US" sz="280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sz="2800" i="1"/>
              <a:t>linear search</a:t>
            </a:r>
            <a:r>
              <a:rPr lang="en-US" sz="2800"/>
              <a:t> and </a:t>
            </a:r>
            <a:r>
              <a:rPr lang="en-US" sz="2800" i="1"/>
              <a:t>binary search</a:t>
            </a:r>
            <a:r>
              <a:rPr lang="en-US" sz="2800"/>
              <a:t>. </a:t>
            </a:r>
          </a:p>
        </p:txBody>
      </p:sp>
    </p:spTree>
    <p:extLst>
      <p:ext uri="{BB962C8B-B14F-4D97-AF65-F5344CB8AC3E}">
        <p14:creationId xmlns:p14="http://schemas.microsoft.com/office/powerpoint/2010/main" val="24425008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8456E7F-6E34-45CE-92EF-1A9969716841}" type="slidenum">
              <a:rPr lang="en-US">
                <a:solidFill>
                  <a:srgbClr val="FFFFFF"/>
                </a:solidFill>
              </a:rPr>
              <a:pPr/>
              <a:t>65</a:t>
            </a:fld>
            <a:endParaRPr lang="en-US">
              <a:solidFill>
                <a:srgbClr val="FFFFFF"/>
              </a:solidFill>
            </a:endParaRPr>
          </a:p>
        </p:txBody>
      </p:sp>
      <p:sp>
        <p:nvSpPr>
          <p:cNvPr id="274434" name="Rectangle 2"/>
          <p:cNvSpPr>
            <a:spLocks noGrp="1" noChangeArrowheads="1"/>
          </p:cNvSpPr>
          <p:nvPr>
            <p:ph type="title"/>
          </p:nvPr>
        </p:nvSpPr>
        <p:spPr>
          <a:xfrm>
            <a:off x="685800" y="457200"/>
            <a:ext cx="7772400" cy="838200"/>
          </a:xfrm>
        </p:spPr>
        <p:txBody>
          <a:bodyPr/>
          <a:lstStyle/>
          <a:p>
            <a:r>
              <a:rPr lang="en-US"/>
              <a:t>Linear Search</a:t>
            </a:r>
            <a:endParaRPr lang="en-US" u="sng">
              <a:latin typeface="Book Antiqua" panose="02040602050305030304" pitchFamily="18" charset="0"/>
              <a:hlinkClick r:id="rId2" action="ppaction://program"/>
            </a:endParaRPr>
          </a:p>
        </p:txBody>
      </p:sp>
      <p:sp>
        <p:nvSpPr>
          <p:cNvPr id="274435"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cs typeface="Times New Roman" panose="02020603050405020304" pitchFamily="18" charset="0"/>
              </a:rPr>
              <a:t>The linear search approach compares the key element, </a:t>
            </a:r>
            <a:r>
              <a:rPr lang="en-US" u="sng">
                <a:cs typeface="Times New Roman" panose="02020603050405020304" pitchFamily="18" charset="0"/>
              </a:rPr>
              <a:t>key</a:t>
            </a:r>
            <a:r>
              <a:rPr lang="en-US">
                <a:cs typeface="Times New Roman" panose="02020603050405020304" pitchFamily="18" charset="0"/>
              </a:rPr>
              <a:t>, </a:t>
            </a:r>
            <a:r>
              <a:rPr lang="en-US" i="1">
                <a:cs typeface="Times New Roman" panose="02020603050405020304" pitchFamily="18" charset="0"/>
              </a:rPr>
              <a:t>sequentially</a:t>
            </a:r>
            <a:r>
              <a:rPr lang="en-US">
                <a:cs typeface="Times New Roman" panose="02020603050405020304" pitchFamily="18" charset="0"/>
              </a:rPr>
              <a:t> with each element in the array </a:t>
            </a:r>
            <a:r>
              <a:rPr lang="en-US" u="sng">
                <a:cs typeface="Times New Roman" panose="02020603050405020304" pitchFamily="18" charset="0"/>
              </a:rPr>
              <a:t>list</a:t>
            </a:r>
            <a:r>
              <a:rPr lang="en-US">
                <a:cs typeface="Times New Roman" panose="02020603050405020304"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u="sng">
                <a:cs typeface="Times New Roman" panose="02020603050405020304" pitchFamily="18" charset="0"/>
              </a:rPr>
              <a:t>-1</a:t>
            </a:r>
            <a:r>
              <a:rPr lang="en-US">
                <a:cs typeface="Times New Roman" panose="02020603050405020304" pitchFamily="18" charset="0"/>
              </a:rPr>
              <a:t>. </a:t>
            </a:r>
          </a:p>
        </p:txBody>
      </p:sp>
    </p:spTree>
    <p:extLst>
      <p:ext uri="{BB962C8B-B14F-4D97-AF65-F5344CB8AC3E}">
        <p14:creationId xmlns:p14="http://schemas.microsoft.com/office/powerpoint/2010/main" val="19002981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lide Number Placeholder 7"/>
          <p:cNvSpPr>
            <a:spLocks noGrp="1"/>
          </p:cNvSpPr>
          <p:nvPr>
            <p:ph type="sldNum" sz="quarter" idx="11"/>
          </p:nvPr>
        </p:nvSpPr>
        <p:spPr/>
        <p:txBody>
          <a:bodyPr/>
          <a:lstStyle/>
          <a:p>
            <a:fld id="{38DF06C1-B239-4D78-87AC-0DEEE7FC8D6E}" type="slidenum">
              <a:rPr lang="en-US">
                <a:solidFill>
                  <a:srgbClr val="FFFFFF"/>
                </a:solidFill>
              </a:rPr>
              <a:pPr/>
              <a:t>66</a:t>
            </a:fld>
            <a:endParaRPr lang="en-US">
              <a:solidFill>
                <a:srgbClr val="FFFFFF"/>
              </a:solidFill>
            </a:endParaRPr>
          </a:p>
        </p:txBody>
      </p:sp>
      <p:sp>
        <p:nvSpPr>
          <p:cNvPr id="385026" name="Rectangle 2"/>
          <p:cNvSpPr>
            <a:spLocks noGrp="1" noChangeArrowheads="1"/>
          </p:cNvSpPr>
          <p:nvPr>
            <p:ph type="title" sz="quarter"/>
          </p:nvPr>
        </p:nvSpPr>
        <p:spPr>
          <a:xfrm>
            <a:off x="685800" y="285750"/>
            <a:ext cx="7772400" cy="685800"/>
          </a:xfrm>
        </p:spPr>
        <p:txBody>
          <a:bodyPr/>
          <a:lstStyle/>
          <a:p>
            <a:r>
              <a:rPr lang="en-US" sz="4000"/>
              <a:t>Linear Search Animation</a:t>
            </a:r>
          </a:p>
        </p:txBody>
      </p:sp>
      <p:graphicFrame>
        <p:nvGraphicFramePr>
          <p:cNvPr id="385027" name="Group 3"/>
          <p:cNvGraphicFramePr>
            <a:graphicFrameLocks noGrp="1"/>
          </p:cNvGraphicFramePr>
          <p:nvPr/>
        </p:nvGraphicFramePr>
        <p:xfrm>
          <a:off x="1884363" y="1662113"/>
          <a:ext cx="4267200" cy="518160"/>
        </p:xfrm>
        <a:graphic>
          <a:graphicData uri="http://schemas.openxmlformats.org/drawingml/2006/table">
            <a:tbl>
              <a:tblPr/>
              <a:tblGrid>
                <a:gridCol w="533400"/>
                <a:gridCol w="533400"/>
                <a:gridCol w="533400"/>
                <a:gridCol w="533400"/>
                <a:gridCol w="533400"/>
                <a:gridCol w="533400"/>
                <a:gridCol w="533400"/>
                <a:gridCol w="533400"/>
              </a:tblGrid>
              <a:tr h="4572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FFFFFF"/>
                </a:solidFill>
                <a:latin typeface="Arial" panose="020B0604020202020204" pitchFamily="34" charset="0"/>
              </a:rPr>
              <a:t>3</a:t>
            </a: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FFFFFF"/>
                </a:solidFill>
                <a:latin typeface="Arial" panose="020B0604020202020204" pitchFamily="34" charset="0"/>
              </a:rPr>
              <a:t>3</a:t>
            </a: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FFFFFF"/>
                </a:solidFill>
                <a:latin typeface="Arial" panose="020B0604020202020204" pitchFamily="34" charset="0"/>
              </a:rPr>
              <a:t>3</a:t>
            </a: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FFFFFF"/>
                </a:solidFill>
                <a:latin typeface="Arial" panose="020B0604020202020204" pitchFamily="34" charset="0"/>
              </a:rPr>
              <a:t>3</a:t>
            </a: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FFFFFF"/>
                </a:solidFill>
                <a:latin typeface="Arial" panose="020B0604020202020204" pitchFamily="34" charset="0"/>
              </a:rPr>
              <a:t>3</a:t>
            </a: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FFFFFF"/>
                </a:solidFill>
                <a:latin typeface="Arial" panose="020B0604020202020204" pitchFamily="34" charset="0"/>
              </a:rPr>
              <a:t>3</a:t>
            </a:r>
          </a:p>
        </p:txBody>
      </p:sp>
      <p:sp>
        <p:nvSpPr>
          <p:cNvPr id="385154" name="Rectangle 13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
        <p:nvSpPr>
          <p:cNvPr id="385155"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Key</a:t>
            </a:r>
          </a:p>
        </p:txBody>
      </p:sp>
      <p:sp>
        <p:nvSpPr>
          <p:cNvPr id="385156"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Tree>
    <p:extLst>
      <p:ext uri="{BB962C8B-B14F-4D97-AF65-F5344CB8AC3E}">
        <p14:creationId xmlns:p14="http://schemas.microsoft.com/office/powerpoint/2010/main" val="4063073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C15AEA1F-4361-42F7-A533-32519D8A1E24}" type="slidenum">
              <a:rPr lang="en-US">
                <a:solidFill>
                  <a:srgbClr val="FFFFFF"/>
                </a:solidFill>
              </a:rPr>
              <a:pPr/>
              <a:t>67</a:t>
            </a:fld>
            <a:endParaRPr lang="en-US">
              <a:solidFill>
                <a:srgbClr val="FFFFFF"/>
              </a:solidFill>
            </a:endParaRPr>
          </a:p>
        </p:txBody>
      </p:sp>
      <p:sp>
        <p:nvSpPr>
          <p:cNvPr id="270338" name="Rectangle 2"/>
          <p:cNvSpPr>
            <a:spLocks noGrp="1" noChangeArrowheads="1"/>
          </p:cNvSpPr>
          <p:nvPr>
            <p:ph type="title"/>
          </p:nvPr>
        </p:nvSpPr>
        <p:spPr>
          <a:xfrm>
            <a:off x="685800" y="304800"/>
            <a:ext cx="7772400" cy="609600"/>
          </a:xfrm>
        </p:spPr>
        <p:txBody>
          <a:bodyPr/>
          <a:lstStyle/>
          <a:p>
            <a:r>
              <a:rPr lang="en-US"/>
              <a:t>From Idea to Solution</a:t>
            </a:r>
            <a:endParaRPr lang="en-US" u="sng">
              <a:latin typeface="Book Antiqua" panose="02040602050305030304" pitchFamily="18" charset="0"/>
              <a:hlinkClick r:id="rId2" action="ppaction://program"/>
            </a:endParaRPr>
          </a:p>
        </p:txBody>
      </p:sp>
      <p:sp>
        <p:nvSpPr>
          <p:cNvPr id="270339" name="Rectangle 3"/>
          <p:cNvSpPr>
            <a:spLocks noGrp="1" noChangeArrowheads="1"/>
          </p:cNvSpPr>
          <p:nvPr>
            <p:ph type="body" idx="1"/>
          </p:nvPr>
        </p:nvSpPr>
        <p:spPr>
          <a:xfrm>
            <a:off x="228600" y="1143000"/>
            <a:ext cx="8534400" cy="2590800"/>
          </a:xfrm>
          <a:solidFill>
            <a:schemeClr val="tx1"/>
          </a:solidFill>
        </p:spPr>
        <p:txBody>
          <a:bodyPr/>
          <a:lstStyle/>
          <a:p>
            <a:pPr marL="0" indent="0">
              <a:buFont typeface="Monotype Sorts" pitchFamily="2" charset="2"/>
              <a:buNone/>
            </a:pPr>
            <a:r>
              <a:rPr lang="en-US" sz="2000">
                <a:solidFill>
                  <a:schemeClr val="bg2"/>
                </a:solidFill>
                <a:latin typeface="Courier New" panose="02070309020205020404" pitchFamily="49" charset="0"/>
                <a:cs typeface="Courier New" panose="02070309020205020404" pitchFamily="49" charset="0"/>
              </a:rPr>
              <a:t>/** The method for finding a key in the list */</a:t>
            </a:r>
            <a:endParaRPr lang="en-US" sz="2000">
              <a:solidFill>
                <a:schemeClr val="bg2"/>
              </a:solidFill>
              <a:latin typeface="Courier" pitchFamily="49" charset="0"/>
              <a:cs typeface="Times New Roman" panose="02020603050405020304" pitchFamily="18" charset="0"/>
            </a:endParaRPr>
          </a:p>
          <a:p>
            <a:pPr marL="0" indent="0">
              <a:buFont typeface="Monotype Sorts" pitchFamily="2" charset="2"/>
              <a:buNone/>
            </a:pPr>
            <a:r>
              <a:rPr lang="en-US" sz="2000">
                <a:solidFill>
                  <a:schemeClr val="bg2"/>
                </a:solidFill>
                <a:latin typeface="Courier New" panose="02070309020205020404" pitchFamily="49" charset="0"/>
                <a:cs typeface="Courier New" panose="02070309020205020404" pitchFamily="49" charset="0"/>
              </a:rPr>
              <a:t>public static int linearSearch(int[] list, int key) {</a:t>
            </a:r>
            <a:endParaRPr lang="en-US" sz="2000">
              <a:solidFill>
                <a:schemeClr val="bg2"/>
              </a:solidFill>
              <a:latin typeface="Courier" pitchFamily="49" charset="0"/>
              <a:cs typeface="Times New Roman" panose="02020603050405020304" pitchFamily="18" charset="0"/>
            </a:endParaRPr>
          </a:p>
          <a:p>
            <a:pPr marL="0" indent="0">
              <a:buFont typeface="Monotype Sorts" pitchFamily="2" charset="2"/>
              <a:buNone/>
            </a:pPr>
            <a:r>
              <a:rPr lang="en-US" sz="2000">
                <a:solidFill>
                  <a:schemeClr val="bg2"/>
                </a:solidFill>
                <a:latin typeface="Courier New" panose="02070309020205020404" pitchFamily="49" charset="0"/>
                <a:cs typeface="Courier New" panose="02070309020205020404" pitchFamily="49" charset="0"/>
              </a:rPr>
              <a:t>  for (int i = 0; i &lt; list.length; i++)</a:t>
            </a:r>
            <a:endParaRPr lang="en-US" sz="2000">
              <a:solidFill>
                <a:schemeClr val="bg2"/>
              </a:solidFill>
              <a:latin typeface="Courier" pitchFamily="49" charset="0"/>
              <a:cs typeface="Times New Roman" panose="02020603050405020304" pitchFamily="18" charset="0"/>
            </a:endParaRPr>
          </a:p>
          <a:p>
            <a:pPr marL="0" indent="0">
              <a:buFont typeface="Monotype Sorts" pitchFamily="2" charset="2"/>
              <a:buNone/>
            </a:pPr>
            <a:r>
              <a:rPr lang="en-US" sz="2000">
                <a:solidFill>
                  <a:schemeClr val="bg2"/>
                </a:solidFill>
                <a:latin typeface="Courier New" panose="02070309020205020404" pitchFamily="49" charset="0"/>
                <a:cs typeface="Courier New" panose="02070309020205020404" pitchFamily="49" charset="0"/>
              </a:rPr>
              <a:t>    if (key == list[i])</a:t>
            </a:r>
            <a:endParaRPr lang="en-US" sz="2000">
              <a:solidFill>
                <a:schemeClr val="bg2"/>
              </a:solidFill>
              <a:latin typeface="Courier" pitchFamily="49" charset="0"/>
              <a:cs typeface="Times New Roman" panose="02020603050405020304" pitchFamily="18" charset="0"/>
            </a:endParaRPr>
          </a:p>
          <a:p>
            <a:pPr marL="0" indent="0">
              <a:buFont typeface="Monotype Sorts" pitchFamily="2" charset="2"/>
              <a:buNone/>
            </a:pPr>
            <a:r>
              <a:rPr lang="en-US" sz="2000">
                <a:solidFill>
                  <a:schemeClr val="bg2"/>
                </a:solidFill>
                <a:latin typeface="Courier New" panose="02070309020205020404" pitchFamily="49" charset="0"/>
                <a:cs typeface="Courier New" panose="02070309020205020404" pitchFamily="49" charset="0"/>
              </a:rPr>
              <a:t>      return i;</a:t>
            </a:r>
            <a:endParaRPr lang="en-US" sz="2000">
              <a:solidFill>
                <a:schemeClr val="bg2"/>
              </a:solidFill>
              <a:latin typeface="Courier" pitchFamily="49" charset="0"/>
              <a:cs typeface="Times New Roman" panose="02020603050405020304" pitchFamily="18" charset="0"/>
            </a:endParaRPr>
          </a:p>
          <a:p>
            <a:pPr marL="0" indent="0">
              <a:buFont typeface="Monotype Sorts" pitchFamily="2" charset="2"/>
              <a:buNone/>
            </a:pPr>
            <a:r>
              <a:rPr lang="en-US" sz="2000">
                <a:solidFill>
                  <a:schemeClr val="bg2"/>
                </a:solidFill>
                <a:latin typeface="Courier New" panose="02070309020205020404" pitchFamily="49" charset="0"/>
                <a:cs typeface="Courier New" panose="02070309020205020404" pitchFamily="49" charset="0"/>
              </a:rPr>
              <a:t>  return -1;</a:t>
            </a:r>
            <a:endParaRPr lang="en-US" sz="2000">
              <a:solidFill>
                <a:schemeClr val="bg2"/>
              </a:solidFill>
              <a:latin typeface="Courier" pitchFamily="49" charset="0"/>
              <a:cs typeface="Times New Roman" panose="02020603050405020304" pitchFamily="18" charset="0"/>
            </a:endParaRPr>
          </a:p>
          <a:p>
            <a:pPr marL="0" indent="0">
              <a:buFont typeface="Monotype Sorts" pitchFamily="2" charset="2"/>
              <a:buNone/>
            </a:pPr>
            <a:r>
              <a:rPr lang="en-US" sz="2000">
                <a:solidFill>
                  <a:schemeClr val="bg2"/>
                </a:solidFill>
                <a:latin typeface="Courier New" panose="02070309020205020404" pitchFamily="49" charset="0"/>
                <a:cs typeface="Courier New" panose="02070309020205020404" pitchFamily="49" charset="0"/>
              </a:rPr>
              <a:t>}</a:t>
            </a:r>
            <a:endParaRPr lang="en-US" sz="2000">
              <a:solidFill>
                <a:schemeClr val="bg2"/>
              </a:solidFill>
            </a:endParaRPr>
          </a:p>
        </p:txBody>
      </p:sp>
      <p:sp>
        <p:nvSpPr>
          <p:cNvPr id="270343" name="Rectangle 7"/>
          <p:cNvSpPr>
            <a:spLocks noChangeArrowheads="1"/>
          </p:cNvSpPr>
          <p:nvPr/>
        </p:nvSpPr>
        <p:spPr bwMode="auto">
          <a:xfrm>
            <a:off x="228600" y="4876800"/>
            <a:ext cx="8534400" cy="1600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z="2000" smtClean="0">
                <a:solidFill>
                  <a:srgbClr val="000000"/>
                </a:solidFill>
                <a:latin typeface="Courier New" panose="02070309020205020404" pitchFamily="49" charset="0"/>
                <a:cs typeface="Courier New" panose="02070309020205020404" pitchFamily="49" charset="0"/>
              </a:rPr>
              <a:t>int[] list = {1, 4, 4, 2, 5, -3, 6, 2};</a:t>
            </a:r>
            <a:endParaRPr lang="en-US" sz="2000" smtClean="0">
              <a:solidFill>
                <a:srgbClr val="000000"/>
              </a:solidFill>
              <a:latin typeface="Courier" pitchFamily="49" charset="0"/>
              <a:cs typeface="Times New Roman" panose="02020603050405020304" pitchFamily="18" charset="0"/>
            </a:endParaRPr>
          </a:p>
          <a:p>
            <a:pPr eaLnBrk="0" fontAlgn="base" hangingPunct="0">
              <a:spcAft>
                <a:spcPct val="0"/>
              </a:spcAft>
              <a:buClr>
                <a:srgbClr val="FFFF99"/>
              </a:buClr>
              <a:buFont typeface="Monotype Sorts" pitchFamily="2" charset="2"/>
              <a:buNone/>
            </a:pPr>
            <a:r>
              <a:rPr lang="en-US" sz="2000" smtClean="0">
                <a:solidFill>
                  <a:srgbClr val="000000"/>
                </a:solidFill>
                <a:latin typeface="Courier New" panose="02070309020205020404" pitchFamily="49" charset="0"/>
                <a:cs typeface="Courier New" panose="02070309020205020404" pitchFamily="49" charset="0"/>
              </a:rPr>
              <a:t>int i = linearSearch(list, 4);  // returns 1</a:t>
            </a:r>
            <a:endParaRPr lang="en-US" sz="2000" smtClean="0">
              <a:solidFill>
                <a:srgbClr val="000000"/>
              </a:solidFill>
              <a:latin typeface="Courier" pitchFamily="49" charset="0"/>
              <a:cs typeface="Times New Roman" panose="02020603050405020304" pitchFamily="18" charset="0"/>
            </a:endParaRPr>
          </a:p>
          <a:p>
            <a:pPr eaLnBrk="0" fontAlgn="base" hangingPunct="0">
              <a:spcAft>
                <a:spcPct val="0"/>
              </a:spcAft>
              <a:buClr>
                <a:srgbClr val="FFFF99"/>
              </a:buClr>
              <a:buFont typeface="Monotype Sorts" pitchFamily="2" charset="2"/>
              <a:buNone/>
            </a:pPr>
            <a:r>
              <a:rPr lang="en-US" sz="2000" smtClean="0">
                <a:solidFill>
                  <a:srgbClr val="000000"/>
                </a:solidFill>
                <a:latin typeface="Courier New" panose="02070309020205020404" pitchFamily="49" charset="0"/>
                <a:cs typeface="Courier New" panose="02070309020205020404" pitchFamily="49" charset="0"/>
              </a:rPr>
              <a:t>int j = linearSearch(list, -4); // returns -1</a:t>
            </a:r>
            <a:endParaRPr lang="en-US" sz="2000" smtClean="0">
              <a:solidFill>
                <a:srgbClr val="000000"/>
              </a:solidFill>
              <a:latin typeface="Courier" pitchFamily="49" charset="0"/>
              <a:cs typeface="Times New Roman" panose="02020603050405020304" pitchFamily="18" charset="0"/>
            </a:endParaRPr>
          </a:p>
          <a:p>
            <a:pPr eaLnBrk="0" fontAlgn="base" hangingPunct="0">
              <a:spcAft>
                <a:spcPct val="0"/>
              </a:spcAft>
              <a:buClr>
                <a:srgbClr val="FFFF99"/>
              </a:buClr>
              <a:buFont typeface="Monotype Sorts" pitchFamily="2" charset="2"/>
              <a:buNone/>
            </a:pPr>
            <a:r>
              <a:rPr lang="en-US" sz="2000" smtClean="0">
                <a:solidFill>
                  <a:srgbClr val="000000"/>
                </a:solidFill>
                <a:latin typeface="Courier New" panose="02070309020205020404" pitchFamily="49" charset="0"/>
                <a:cs typeface="Courier New" panose="02070309020205020404" pitchFamily="49" charset="0"/>
              </a:rPr>
              <a:t>int k = linearSearch(list, -3); // returns 5</a:t>
            </a:r>
          </a:p>
        </p:txBody>
      </p:sp>
      <p:sp>
        <p:nvSpPr>
          <p:cNvPr id="270344"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292100" indent="1651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mtClean="0">
                <a:solidFill>
                  <a:srgbClr val="FFFFFF"/>
                </a:solidFill>
                <a:cs typeface="Times New Roman" panose="02020603050405020304" pitchFamily="18" charset="0"/>
              </a:rPr>
              <a:t>Trace the method</a:t>
            </a:r>
          </a:p>
        </p:txBody>
      </p:sp>
      <p:sp>
        <p:nvSpPr>
          <p:cNvPr id="270345"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38238619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C23769F-DBCD-4A49-9D91-FAD049AC8BCA}" type="slidenum">
              <a:rPr lang="en-US">
                <a:solidFill>
                  <a:srgbClr val="FFFFFF"/>
                </a:solidFill>
              </a:rPr>
              <a:pPr/>
              <a:t>68</a:t>
            </a:fld>
            <a:endParaRPr lang="en-US">
              <a:solidFill>
                <a:srgbClr val="FFFFFF"/>
              </a:solidFill>
            </a:endParaRPr>
          </a:p>
        </p:txBody>
      </p:sp>
      <p:sp>
        <p:nvSpPr>
          <p:cNvPr id="294914" name="Rectangle 2"/>
          <p:cNvSpPr>
            <a:spLocks noGrp="1" noChangeArrowheads="1"/>
          </p:cNvSpPr>
          <p:nvPr>
            <p:ph type="title"/>
          </p:nvPr>
        </p:nvSpPr>
        <p:spPr>
          <a:xfrm>
            <a:off x="685800" y="457200"/>
            <a:ext cx="7772400" cy="838200"/>
          </a:xfrm>
        </p:spPr>
        <p:txBody>
          <a:bodyPr/>
          <a:lstStyle/>
          <a:p>
            <a:r>
              <a:rPr lang="en-US"/>
              <a:t>Binary Search</a:t>
            </a:r>
            <a:endParaRPr lang="en-US" u="sng">
              <a:latin typeface="Book Antiqua" panose="02040602050305030304" pitchFamily="18" charset="0"/>
              <a:hlinkClick r:id="rId2" action="ppaction://program"/>
            </a:endParaRPr>
          </a:p>
        </p:txBody>
      </p:sp>
      <p:sp>
        <p:nvSpPr>
          <p:cNvPr id="294915"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cs typeface="Times New Roman" panose="02020603050405020304" pitchFamily="18" charset="0"/>
              </a:rPr>
              <a:t>For binary search to work, the elements in the array must already be ordered. Without loss of generality, assume that the array is in ascending order. </a:t>
            </a:r>
          </a:p>
          <a:p>
            <a:pPr marL="292100" lvl="1" indent="165100">
              <a:buFontTx/>
              <a:buNone/>
            </a:pPr>
            <a:r>
              <a:rPr lang="en-US">
                <a:cs typeface="Times New Roman" panose="02020603050405020304" pitchFamily="18" charset="0"/>
              </a:rPr>
              <a:t>e.g., 2 4 7 10 11 45 50 59 60 66 69 70 79</a:t>
            </a:r>
          </a:p>
          <a:p>
            <a:pPr marL="0" indent="0">
              <a:buFont typeface="Monotype Sorts" pitchFamily="2" charset="2"/>
              <a:buNone/>
            </a:pPr>
            <a:r>
              <a:rPr lang="en-US">
                <a:cs typeface="Times New Roman" panose="02020603050405020304" pitchFamily="18" charset="0"/>
              </a:rPr>
              <a:t>The binary search first compares the key with the element in the middle of the array. </a:t>
            </a:r>
          </a:p>
        </p:txBody>
      </p:sp>
    </p:spTree>
    <p:extLst>
      <p:ext uri="{BB962C8B-B14F-4D97-AF65-F5344CB8AC3E}">
        <p14:creationId xmlns:p14="http://schemas.microsoft.com/office/powerpoint/2010/main" val="29210099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F0BD3C2-D29B-4B41-926B-A3C312998AF5}" type="slidenum">
              <a:rPr lang="en-US">
                <a:solidFill>
                  <a:srgbClr val="FFFFFF"/>
                </a:solidFill>
              </a:rPr>
              <a:pPr/>
              <a:t>69</a:t>
            </a:fld>
            <a:endParaRPr lang="en-US">
              <a:solidFill>
                <a:srgbClr val="FFFFFF"/>
              </a:solidFill>
            </a:endParaRPr>
          </a:p>
        </p:txBody>
      </p:sp>
      <p:sp>
        <p:nvSpPr>
          <p:cNvPr id="275458" name="Rectangle 2"/>
          <p:cNvSpPr>
            <a:spLocks noGrp="1" noChangeArrowheads="1"/>
          </p:cNvSpPr>
          <p:nvPr>
            <p:ph type="title"/>
          </p:nvPr>
        </p:nvSpPr>
        <p:spPr>
          <a:xfrm>
            <a:off x="685800" y="457200"/>
            <a:ext cx="7772400" cy="838200"/>
          </a:xfrm>
        </p:spPr>
        <p:txBody>
          <a:bodyPr/>
          <a:lstStyle/>
          <a:p>
            <a:r>
              <a:rPr lang="en-US" dirty="0" smtClean="0"/>
              <a:t>cont</a:t>
            </a:r>
            <a:r>
              <a:rPr lang="en-US" dirty="0"/>
              <a:t>.</a:t>
            </a:r>
            <a:endParaRPr lang="en-US" u="sng" dirty="0">
              <a:latin typeface="Book Antiqua" panose="02040602050305030304" pitchFamily="18" charset="0"/>
              <a:hlinkClick r:id="rId2" action="ppaction://program"/>
            </a:endParaRPr>
          </a:p>
        </p:txBody>
      </p:sp>
      <p:sp>
        <p:nvSpPr>
          <p:cNvPr id="275459"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cs typeface="Times New Roman" panose="02020603050405020304" pitchFamily="18" charset="0"/>
              </a:rPr>
              <a:t>If the key is less than the middle element, you only need to search the key in the first half of the array.</a:t>
            </a:r>
          </a:p>
          <a:p>
            <a:pPr marL="512763" indent="-512763">
              <a:lnSpc>
                <a:spcPct val="90000"/>
              </a:lnSpc>
            </a:pPr>
            <a:r>
              <a:rPr lang="en-US">
                <a:cs typeface="Times New Roman" panose="02020603050405020304" pitchFamily="18" charset="0"/>
              </a:rPr>
              <a:t>If the key is equal to the middle element, the search ends with a match.</a:t>
            </a:r>
          </a:p>
          <a:p>
            <a:pPr marL="512763" indent="-512763">
              <a:lnSpc>
                <a:spcPct val="90000"/>
              </a:lnSpc>
            </a:pPr>
            <a:r>
              <a:rPr lang="en-US">
                <a:cs typeface="Times New Roman" panose="02020603050405020304" pitchFamily="18" charset="0"/>
              </a:rPr>
              <a:t>If the key is greater than the middle element, you only need to search the key in the second half of the array.</a:t>
            </a:r>
            <a:endParaRPr lang="en-US"/>
          </a:p>
        </p:txBody>
      </p:sp>
      <p:sp>
        <p:nvSpPr>
          <p:cNvPr id="275460"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627063" indent="1651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mtClean="0">
                <a:solidFill>
                  <a:srgbClr val="FFFFFF"/>
                </a:solidFill>
                <a:cs typeface="Times New Roman" panose="02020603050405020304" pitchFamily="18" charset="0"/>
              </a:rPr>
              <a:t>Consider the following three cases:</a:t>
            </a:r>
          </a:p>
        </p:txBody>
      </p:sp>
    </p:spTree>
    <p:extLst>
      <p:ext uri="{BB962C8B-B14F-4D97-AF65-F5344CB8AC3E}">
        <p14:creationId xmlns:p14="http://schemas.microsoft.com/office/powerpoint/2010/main" val="3852460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685800" y="152400"/>
            <a:ext cx="7772400" cy="609600"/>
          </a:xfrm>
          <a:noFill/>
          <a:ln/>
        </p:spPr>
        <p:txBody>
          <a:bodyPr>
            <a:normAutofit fontScale="90000"/>
          </a:bodyPr>
          <a:lstStyle/>
          <a:p>
            <a:r>
              <a:rPr lang="en-US"/>
              <a:t>Indexed Variables</a:t>
            </a:r>
          </a:p>
        </p:txBody>
      </p:sp>
      <p:sp>
        <p:nvSpPr>
          <p:cNvPr id="307203" name="Rectangle 3"/>
          <p:cNvSpPr>
            <a:spLocks noGrp="1" noChangeArrowheads="1"/>
          </p:cNvSpPr>
          <p:nvPr>
            <p:ph idx="1"/>
          </p:nvPr>
        </p:nvSpPr>
        <p:spPr>
          <a:xfrm>
            <a:off x="228600" y="914406"/>
            <a:ext cx="8686800" cy="5044967"/>
          </a:xfrm>
          <a:noFill/>
          <a:ln/>
        </p:spPr>
        <p:txBody>
          <a:bodyPr/>
          <a:lstStyle/>
          <a:p>
            <a:pPr marL="0" indent="0" algn="just">
              <a:buNone/>
            </a:pPr>
            <a:r>
              <a:rPr lang="en-US" sz="3000" dirty="0">
                <a:cs typeface="Courier New" panose="02070309020205020404" pitchFamily="49" charset="0"/>
              </a:rPr>
              <a:t>The array elements are accessed through the index. The array indices are </a:t>
            </a:r>
            <a:r>
              <a:rPr lang="en-US" sz="3000" i="1" dirty="0">
                <a:cs typeface="Courier New" panose="02070309020205020404" pitchFamily="49" charset="0"/>
              </a:rPr>
              <a:t>0-based</a:t>
            </a:r>
            <a:r>
              <a:rPr lang="en-US" sz="3000" dirty="0">
                <a:cs typeface="Courier New" panose="02070309020205020404" pitchFamily="49" charset="0"/>
              </a:rPr>
              <a:t>, i.e., it starts from 0 to arrayRefVar.length-1. In the example in the previous Figure, </a:t>
            </a:r>
            <a:r>
              <a:rPr lang="en-US" sz="3000" dirty="0" err="1">
                <a:cs typeface="Courier New" panose="02070309020205020404" pitchFamily="49" charset="0"/>
              </a:rPr>
              <a:t>myList</a:t>
            </a:r>
            <a:r>
              <a:rPr lang="en-US" sz="3000" dirty="0">
                <a:cs typeface="Courier New" panose="02070309020205020404" pitchFamily="49" charset="0"/>
              </a:rPr>
              <a:t> holds ten double values and the indices are from 0 to 9.</a:t>
            </a:r>
          </a:p>
          <a:p>
            <a:pPr marL="0" indent="0" algn="just">
              <a:buNone/>
            </a:pPr>
            <a:endParaRPr lang="en-US" sz="3000" dirty="0">
              <a:cs typeface="Times New Roman" panose="02020603050405020304" pitchFamily="18" charset="0"/>
            </a:endParaRPr>
          </a:p>
          <a:p>
            <a:pPr marL="0" indent="0" algn="just">
              <a:buNone/>
            </a:pPr>
            <a:r>
              <a:rPr lang="en-US" sz="3000" dirty="0">
                <a:cs typeface="Courier New" panose="02070309020205020404" pitchFamily="49" charset="0"/>
              </a:rPr>
              <a:t>Each element in the array is represented using the following syntax, known as an </a:t>
            </a:r>
            <a:r>
              <a:rPr lang="en-US" sz="3000" i="1" dirty="0">
                <a:cs typeface="Courier New" panose="02070309020205020404" pitchFamily="49" charset="0"/>
              </a:rPr>
              <a:t>indexed variable</a:t>
            </a:r>
            <a:r>
              <a:rPr lang="en-US" sz="3000" dirty="0">
                <a:cs typeface="Courier New" panose="02070309020205020404" pitchFamily="49" charset="0"/>
              </a:rPr>
              <a:t>:</a:t>
            </a:r>
          </a:p>
          <a:p>
            <a:pPr marL="0" indent="0" algn="just">
              <a:buNone/>
            </a:pPr>
            <a:endParaRPr lang="en-US" sz="3000" dirty="0">
              <a:cs typeface="Times New Roman" panose="02020603050405020304" pitchFamily="18" charset="0"/>
            </a:endParaRPr>
          </a:p>
          <a:p>
            <a:pPr lvl="1" algn="just">
              <a:buFontTx/>
              <a:buNone/>
            </a:pPr>
            <a:r>
              <a:rPr lang="en-US" sz="2600" dirty="0" err="1">
                <a:cs typeface="Courier New" panose="02070309020205020404" pitchFamily="49" charset="0"/>
              </a:rPr>
              <a:t>arrayRefVar</a:t>
            </a:r>
            <a:r>
              <a:rPr lang="en-US" sz="2600" dirty="0">
                <a:cs typeface="Courier New" panose="02070309020205020404" pitchFamily="49" charset="0"/>
              </a:rPr>
              <a:t>[index];</a:t>
            </a:r>
            <a:endParaRPr lang="en-US" sz="2600" dirty="0">
              <a:cs typeface="Times New Roman" panose="02020603050405020304" pitchFamily="18" charset="0"/>
            </a:endParaRPr>
          </a:p>
        </p:txBody>
      </p:sp>
      <p:sp>
        <p:nvSpPr>
          <p:cNvPr id="4" name="Slide Number Placeholder 4"/>
          <p:cNvSpPr>
            <a:spLocks noGrp="1"/>
          </p:cNvSpPr>
          <p:nvPr>
            <p:ph type="sldNum" sz="quarter" idx="11"/>
          </p:nvPr>
        </p:nvSpPr>
        <p:spPr/>
        <p:txBody>
          <a:bodyPr/>
          <a:lstStyle/>
          <a:p>
            <a:fld id="{8FB178A9-6172-4038-B190-1B14A1457BFD}" type="slidenum">
              <a:rPr lang="en-US">
                <a:solidFill>
                  <a:srgbClr val="FFFFFF"/>
                </a:solidFill>
              </a:rPr>
              <a:pPr/>
              <a:t>7</a:t>
            </a:fld>
            <a:endParaRPr lang="en-US">
              <a:solidFill>
                <a:srgbClr val="FFFFFF"/>
              </a:solidFill>
            </a:endParaRPr>
          </a:p>
        </p:txBody>
      </p:sp>
    </p:spTree>
    <p:extLst>
      <p:ext uri="{BB962C8B-B14F-4D97-AF65-F5344CB8AC3E}">
        <p14:creationId xmlns:p14="http://schemas.microsoft.com/office/powerpoint/2010/main" val="15932317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4"/>
          <p:cNvSpPr>
            <a:spLocks noGrp="1"/>
          </p:cNvSpPr>
          <p:nvPr>
            <p:ph type="sldNum" sz="quarter" idx="11"/>
          </p:nvPr>
        </p:nvSpPr>
        <p:spPr/>
        <p:txBody>
          <a:bodyPr/>
          <a:lstStyle/>
          <a:p>
            <a:fld id="{0B18D72B-FDE0-48C2-AD1B-2ABA46DB42FF}" type="slidenum">
              <a:rPr lang="en-US">
                <a:solidFill>
                  <a:srgbClr val="FFFFFF"/>
                </a:solidFill>
              </a:rPr>
              <a:pPr/>
              <a:t>70</a:t>
            </a:fld>
            <a:endParaRPr lang="en-US">
              <a:solidFill>
                <a:srgbClr val="FFFFFF"/>
              </a:solidFill>
            </a:endParaRPr>
          </a:p>
        </p:txBody>
      </p:sp>
      <p:sp>
        <p:nvSpPr>
          <p:cNvPr id="386050" name="Rectangle 2"/>
          <p:cNvSpPr>
            <a:spLocks noGrp="1" noChangeArrowheads="1"/>
          </p:cNvSpPr>
          <p:nvPr>
            <p:ph type="title"/>
          </p:nvPr>
        </p:nvSpPr>
        <p:spPr/>
        <p:txBody>
          <a:bodyPr/>
          <a:lstStyle/>
          <a:p>
            <a:r>
              <a:rPr lang="en-US"/>
              <a:t>Binary Search</a:t>
            </a:r>
          </a:p>
        </p:txBody>
      </p:sp>
      <p:graphicFrame>
        <p:nvGraphicFramePr>
          <p:cNvPr id="386051" name="Group 3"/>
          <p:cNvGraphicFramePr>
            <a:graphicFrameLocks noGrp="1"/>
          </p:cNvGraphicFramePr>
          <p:nvPr/>
        </p:nvGraphicFramePr>
        <p:xfrm>
          <a:off x="2590800" y="3216275"/>
          <a:ext cx="4267200" cy="518160"/>
        </p:xfrm>
        <a:graphic>
          <a:graphicData uri="http://schemas.openxmlformats.org/drawingml/2006/table">
            <a:tbl>
              <a:tblPr/>
              <a:tblGrid>
                <a:gridCol w="533400"/>
                <a:gridCol w="533400"/>
                <a:gridCol w="533400"/>
                <a:gridCol w="533400"/>
                <a:gridCol w="533400"/>
                <a:gridCol w="533400"/>
                <a:gridCol w="533400"/>
                <a:gridCol w="533400"/>
              </a:tblGrid>
              <a:tr h="4572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FFFFFF"/>
                </a:solidFill>
                <a:latin typeface="Arial" panose="020B0604020202020204"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FFFFFF"/>
                </a:solidFill>
                <a:latin typeface="Arial" panose="020B0604020202020204"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FFFFFF"/>
                </a:solidFill>
                <a:latin typeface="Arial" panose="020B0604020202020204" pitchFamily="34" charset="0"/>
              </a:rPr>
              <a:t>8</a:t>
            </a:r>
          </a:p>
        </p:txBody>
      </p:sp>
      <p:sp>
        <p:nvSpPr>
          <p:cNvPr id="386116"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Key</a:t>
            </a:r>
          </a:p>
        </p:txBody>
      </p:sp>
      <p:sp>
        <p:nvSpPr>
          <p:cNvPr id="386117"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List</a:t>
            </a:r>
          </a:p>
        </p:txBody>
      </p:sp>
      <p:sp>
        <p:nvSpPr>
          <p:cNvPr id="386119" name="Rectangle 71"/>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343590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461AD2F-3056-4664-B1FB-41D18BF88034}" type="slidenum">
              <a:rPr lang="en-US">
                <a:solidFill>
                  <a:srgbClr val="FFFFFF"/>
                </a:solidFill>
              </a:rPr>
              <a:pPr/>
              <a:t>71</a:t>
            </a:fld>
            <a:endParaRPr lang="en-US">
              <a:solidFill>
                <a:srgbClr val="FFFFFF"/>
              </a:solidFill>
            </a:endParaRPr>
          </a:p>
        </p:txBody>
      </p:sp>
      <p:sp>
        <p:nvSpPr>
          <p:cNvPr id="292866" name="Rectangle 2"/>
          <p:cNvSpPr>
            <a:spLocks noGrp="1" noChangeArrowheads="1"/>
          </p:cNvSpPr>
          <p:nvPr>
            <p:ph type="title"/>
          </p:nvPr>
        </p:nvSpPr>
        <p:spPr>
          <a:xfrm>
            <a:off x="685800" y="304800"/>
            <a:ext cx="7772400" cy="533400"/>
          </a:xfrm>
        </p:spPr>
        <p:txBody>
          <a:bodyPr/>
          <a:lstStyle/>
          <a:p>
            <a:r>
              <a:rPr lang="en-US"/>
              <a:t>Binary Search, cont.</a:t>
            </a:r>
            <a:endParaRPr lang="en-US" u="sng">
              <a:latin typeface="Book Antiqua" panose="02040602050305030304" pitchFamily="18" charset="0"/>
              <a:hlinkClick r:id="rId3" action="ppaction://program"/>
            </a:endParaRPr>
          </a:p>
        </p:txBody>
      </p:sp>
      <p:sp>
        <p:nvSpPr>
          <p:cNvPr id="29287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292872"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292871" name="Object 7"/>
          <p:cNvGraphicFramePr>
            <a:graphicFrameLocks noChangeAspect="1"/>
          </p:cNvGraphicFramePr>
          <p:nvPr/>
        </p:nvGraphicFramePr>
        <p:xfrm>
          <a:off x="-457200" y="1143000"/>
          <a:ext cx="9601200" cy="4660900"/>
        </p:xfrm>
        <a:graphic>
          <a:graphicData uri="http://schemas.openxmlformats.org/presentationml/2006/ole">
            <mc:AlternateContent xmlns:mc="http://schemas.openxmlformats.org/markup-compatibility/2006">
              <mc:Choice xmlns:v="urn:schemas-microsoft-com:vml" Requires="v">
                <p:oleObj spid="_x0000_s40971" r:id="rId4" imgW="4277868" imgH="2078736" progId="Word.Picture.8">
                  <p:embed/>
                </p:oleObj>
              </mc:Choice>
              <mc:Fallback>
                <p:oleObj r:id="rId4" imgW="4277868" imgH="207873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43000"/>
                        <a:ext cx="9601200" cy="46609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9775521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8913A74-4FC8-443D-84C4-9E2607C69729}" type="slidenum">
              <a:rPr lang="en-US">
                <a:solidFill>
                  <a:srgbClr val="FFFFFF"/>
                </a:solidFill>
              </a:rPr>
              <a:pPr/>
              <a:t>72</a:t>
            </a:fld>
            <a:endParaRPr lang="en-US">
              <a:solidFill>
                <a:srgbClr val="FFFFFF"/>
              </a:solidFill>
            </a:endParaRPr>
          </a:p>
        </p:txBody>
      </p:sp>
      <p:sp>
        <p:nvSpPr>
          <p:cNvPr id="384002" name="Rectangle 2"/>
          <p:cNvSpPr>
            <a:spLocks noGrp="1" noChangeArrowheads="1"/>
          </p:cNvSpPr>
          <p:nvPr>
            <p:ph type="title"/>
          </p:nvPr>
        </p:nvSpPr>
        <p:spPr>
          <a:xfrm>
            <a:off x="685800" y="304800"/>
            <a:ext cx="7772400" cy="533400"/>
          </a:xfrm>
        </p:spPr>
        <p:txBody>
          <a:bodyPr/>
          <a:lstStyle/>
          <a:p>
            <a:r>
              <a:rPr lang="en-US"/>
              <a:t>Binary Search, cont.</a:t>
            </a:r>
            <a:endParaRPr lang="en-US" u="sng">
              <a:latin typeface="Book Antiqua" panose="02040602050305030304" pitchFamily="18" charset="0"/>
              <a:hlinkClick r:id="rId3" action="ppaction://program"/>
            </a:endParaRPr>
          </a:p>
        </p:txBody>
      </p:sp>
      <p:sp>
        <p:nvSpPr>
          <p:cNvPr id="384003"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84004"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384005" name="Object 5"/>
          <p:cNvGraphicFramePr>
            <a:graphicFrameLocks noChangeAspect="1"/>
          </p:cNvGraphicFramePr>
          <p:nvPr>
            <p:extLst>
              <p:ext uri="{D42A27DB-BD31-4B8C-83A1-F6EECF244321}">
                <p14:modId xmlns:p14="http://schemas.microsoft.com/office/powerpoint/2010/main" val="3081275623"/>
              </p:ext>
            </p:extLst>
          </p:nvPr>
        </p:nvGraphicFramePr>
        <p:xfrm>
          <a:off x="0" y="336549"/>
          <a:ext cx="9143999" cy="5976559"/>
        </p:xfrm>
        <a:graphic>
          <a:graphicData uri="http://schemas.openxmlformats.org/presentationml/2006/ole">
            <mc:AlternateContent xmlns:mc="http://schemas.openxmlformats.org/markup-compatibility/2006">
              <mc:Choice xmlns:v="urn:schemas-microsoft-com:vml" Requires="v">
                <p:oleObj spid="_x0000_s41995" name="Picture" r:id="rId4" imgW="4278600" imgH="2799000" progId="Word.Picture.8">
                  <p:embed/>
                </p:oleObj>
              </mc:Choice>
              <mc:Fallback>
                <p:oleObj name="Picture" r:id="rId4" imgW="4278600" imgH="27990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6549"/>
                        <a:ext cx="9143999" cy="597655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5107409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7C244D7-347C-4CA3-9541-A207A861DB19}" type="slidenum">
              <a:rPr lang="en-US">
                <a:solidFill>
                  <a:srgbClr val="FFFFFF"/>
                </a:solidFill>
              </a:rPr>
              <a:pPr/>
              <a:t>73</a:t>
            </a:fld>
            <a:endParaRPr lang="en-US">
              <a:solidFill>
                <a:srgbClr val="FFFFFF"/>
              </a:solidFill>
            </a:endParaRPr>
          </a:p>
        </p:txBody>
      </p:sp>
      <p:sp>
        <p:nvSpPr>
          <p:cNvPr id="302082" name="Rectangle 2"/>
          <p:cNvSpPr>
            <a:spLocks noGrp="1" noChangeArrowheads="1"/>
          </p:cNvSpPr>
          <p:nvPr>
            <p:ph type="title"/>
          </p:nvPr>
        </p:nvSpPr>
        <p:spPr>
          <a:xfrm>
            <a:off x="685800" y="152400"/>
            <a:ext cx="7772400" cy="533400"/>
          </a:xfrm>
        </p:spPr>
        <p:txBody>
          <a:bodyPr/>
          <a:lstStyle/>
          <a:p>
            <a:r>
              <a:rPr lang="en-US" dirty="0" smtClean="0"/>
              <a:t>cont</a:t>
            </a:r>
            <a:r>
              <a:rPr lang="en-US" dirty="0"/>
              <a:t>.</a:t>
            </a:r>
            <a:endParaRPr lang="en-US" u="sng" dirty="0">
              <a:latin typeface="Book Antiqua" panose="02040602050305030304" pitchFamily="18" charset="0"/>
              <a:hlinkClick r:id="rId2" action="ppaction://program"/>
            </a:endParaRPr>
          </a:p>
        </p:txBody>
      </p:sp>
      <p:sp>
        <p:nvSpPr>
          <p:cNvPr id="302083"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cs typeface="Times New Roman" panose="02020603050405020304" pitchFamily="18" charset="0"/>
              </a:rPr>
              <a:t>The </a:t>
            </a:r>
            <a:r>
              <a:rPr lang="en-US" u="sng">
                <a:cs typeface="Times New Roman" panose="02020603050405020304" pitchFamily="18" charset="0"/>
              </a:rPr>
              <a:t>binarySearch</a:t>
            </a:r>
            <a:r>
              <a:rPr lang="en-US">
                <a:cs typeface="Times New Roman" panose="02020603050405020304" pitchFamily="18" charset="0"/>
              </a:rPr>
              <a:t> method returns the index of the search key if it is contained in the list. Otherwise, it returns –insertion point - 1. The insertion point is the point at which the key would be inserted into the list.</a:t>
            </a:r>
            <a:r>
              <a:rPr lang="en-US" sz="4000">
                <a:cs typeface="Times New Roman" panose="02020603050405020304" pitchFamily="18" charset="0"/>
              </a:rPr>
              <a:t> </a:t>
            </a:r>
          </a:p>
          <a:p>
            <a:pPr marL="0" indent="0">
              <a:buFont typeface="Monotype Sorts" pitchFamily="2" charset="2"/>
              <a:buNone/>
            </a:pPr>
            <a:endParaRPr lang="en-US" sz="4000">
              <a:cs typeface="Times New Roman" panose="02020603050405020304" pitchFamily="18" charset="0"/>
            </a:endParaRPr>
          </a:p>
        </p:txBody>
      </p:sp>
    </p:spTree>
    <p:extLst>
      <p:ext uri="{BB962C8B-B14F-4D97-AF65-F5344CB8AC3E}">
        <p14:creationId xmlns:p14="http://schemas.microsoft.com/office/powerpoint/2010/main" val="8241723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A94E483-A5F2-471E-A8C0-E464327C2D6D}" type="slidenum">
              <a:rPr lang="en-US">
                <a:solidFill>
                  <a:srgbClr val="FFFFFF"/>
                </a:solidFill>
              </a:rPr>
              <a:pPr/>
              <a:t>74</a:t>
            </a:fld>
            <a:endParaRPr lang="en-US">
              <a:solidFill>
                <a:srgbClr val="FFFFFF"/>
              </a:solidFill>
            </a:endParaRPr>
          </a:p>
        </p:txBody>
      </p:sp>
      <p:sp>
        <p:nvSpPr>
          <p:cNvPr id="303106" name="Rectangle 2"/>
          <p:cNvSpPr>
            <a:spLocks noGrp="1" noChangeArrowheads="1"/>
          </p:cNvSpPr>
          <p:nvPr>
            <p:ph type="title"/>
          </p:nvPr>
        </p:nvSpPr>
        <p:spPr>
          <a:xfrm>
            <a:off x="685800" y="152400"/>
            <a:ext cx="7772400" cy="533400"/>
          </a:xfrm>
        </p:spPr>
        <p:txBody>
          <a:bodyPr/>
          <a:lstStyle/>
          <a:p>
            <a:r>
              <a:rPr lang="en-US"/>
              <a:t>From Idea to Soluton</a:t>
            </a:r>
            <a:endParaRPr lang="en-US" u="sng">
              <a:latin typeface="Book Antiqua" panose="02040602050305030304" pitchFamily="18" charset="0"/>
              <a:hlinkClick r:id="rId2" action="ppaction://program"/>
            </a:endParaRPr>
          </a:p>
        </p:txBody>
      </p:sp>
      <p:sp>
        <p:nvSpPr>
          <p:cNvPr id="303107" name="Rectangle 3"/>
          <p:cNvSpPr>
            <a:spLocks noGrp="1" noChangeArrowheads="1"/>
          </p:cNvSpPr>
          <p:nvPr>
            <p:ph type="body" idx="1"/>
          </p:nvPr>
        </p:nvSpPr>
        <p:spPr>
          <a:xfrm>
            <a:off x="381000" y="914400"/>
            <a:ext cx="8610600" cy="5257800"/>
          </a:xfrm>
          <a:solidFill>
            <a:schemeClr val="tx1"/>
          </a:solidFill>
        </p:spPr>
        <p:txBody>
          <a:bodyPr/>
          <a:lstStyle/>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Use binary search to find the key in the list */</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public static int binarySearch(int[] list, int key) {</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int low = 0;</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int high = list.length - 1;</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cs typeface="Courier New" panose="02070309020205020404" pitchFamily="49" charset="0"/>
              </a:rPr>
              <a:t> </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while (high &gt;= low) {</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int mid = (low + high) / 2;</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if (key &lt; list[mid])</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high = mid - 1;</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else if (key == list[mid])</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return mid;</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else</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low = mid + 1;</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cs typeface="Courier New" panose="02070309020205020404" pitchFamily="49" charset="0"/>
              </a:rPr>
              <a:t> </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  return -1 - low;</a:t>
            </a:r>
            <a:endParaRPr lang="en-US" sz="1800">
              <a:solidFill>
                <a:schemeClr val="bg2"/>
              </a:solidFill>
              <a:latin typeface="Courier" pitchFamily="49" charset="0"/>
              <a:cs typeface="Times New Roman" panose="02020603050405020304" pitchFamily="18" charset="0"/>
            </a:endParaRPr>
          </a:p>
          <a:p>
            <a:pPr marL="0" indent="0">
              <a:lnSpc>
                <a:spcPct val="90000"/>
              </a:lnSpc>
              <a:buFont typeface="Monotype Sorts" pitchFamily="2" charset="2"/>
              <a:buNone/>
            </a:pPr>
            <a:r>
              <a:rPr lang="en-US" sz="1800">
                <a:solidFill>
                  <a:schemeClr val="bg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737616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79F4D0B-BD4C-4D2E-BC78-5656ABC25346}" type="slidenum">
              <a:rPr lang="en-US">
                <a:solidFill>
                  <a:srgbClr val="FFFFFF"/>
                </a:solidFill>
              </a:rPr>
              <a:pPr/>
              <a:t>75</a:t>
            </a:fld>
            <a:endParaRPr lang="en-US">
              <a:solidFill>
                <a:srgbClr val="FFFFFF"/>
              </a:solidFill>
            </a:endParaRPr>
          </a:p>
        </p:txBody>
      </p:sp>
      <p:sp>
        <p:nvSpPr>
          <p:cNvPr id="276482" name="Rectangle 2"/>
          <p:cNvSpPr>
            <a:spLocks noGrp="1" noChangeArrowheads="1"/>
          </p:cNvSpPr>
          <p:nvPr>
            <p:ph type="title"/>
          </p:nvPr>
        </p:nvSpPr>
        <p:spPr>
          <a:xfrm>
            <a:off x="685800" y="304800"/>
            <a:ext cx="7772400" cy="609600"/>
          </a:xfrm>
        </p:spPr>
        <p:txBody>
          <a:bodyPr/>
          <a:lstStyle/>
          <a:p>
            <a:r>
              <a:rPr lang="en-US"/>
              <a:t>The Arrays.binarySearch Method</a:t>
            </a:r>
            <a:endParaRPr lang="en-US" u="sng">
              <a:latin typeface="Book Antiqua" panose="02040602050305030304" pitchFamily="18" charset="0"/>
              <a:hlinkClick r:id="rId2" action="ppaction://program"/>
            </a:endParaRPr>
          </a:p>
        </p:txBody>
      </p:sp>
      <p:sp>
        <p:nvSpPr>
          <p:cNvPr id="276483"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sz="2000" dirty="0">
                <a:cs typeface="Courier New" panose="02070309020205020404" pitchFamily="49" charset="0"/>
              </a:rPr>
              <a:t>Since binary search is </a:t>
            </a:r>
            <a:r>
              <a:rPr lang="en-US" sz="2000" b="1" dirty="0">
                <a:cs typeface="Courier New" panose="02070309020205020404" pitchFamily="49" charset="0"/>
              </a:rPr>
              <a:t>frequently used </a:t>
            </a:r>
            <a:r>
              <a:rPr lang="en-US" sz="2000" dirty="0">
                <a:cs typeface="Courier New" panose="02070309020205020404" pitchFamily="49" charset="0"/>
              </a:rPr>
              <a:t>in programming, Java provides several overloaded </a:t>
            </a:r>
            <a:r>
              <a:rPr lang="en-US" sz="2000" dirty="0" err="1">
                <a:cs typeface="Courier New" panose="02070309020205020404" pitchFamily="49" charset="0"/>
              </a:rPr>
              <a:t>binarySearch</a:t>
            </a:r>
            <a:r>
              <a:rPr lang="en-US" sz="2000" dirty="0">
                <a:cs typeface="Courier New" panose="02070309020205020404" pitchFamily="49" charset="0"/>
              </a:rPr>
              <a:t> methods for searching a key in an array of </a:t>
            </a:r>
            <a:r>
              <a:rPr lang="en-US" sz="2000" dirty="0" err="1">
                <a:cs typeface="Courier New" panose="02070309020205020404" pitchFamily="49" charset="0"/>
              </a:rPr>
              <a:t>int</a:t>
            </a:r>
            <a:r>
              <a:rPr lang="en-US" sz="2000" dirty="0">
                <a:cs typeface="Courier New" panose="02070309020205020404" pitchFamily="49" charset="0"/>
              </a:rPr>
              <a:t>, double, char, short, long, and float in the </a:t>
            </a:r>
            <a:r>
              <a:rPr lang="en-US" sz="2000" dirty="0" err="1">
                <a:cs typeface="Courier New" panose="02070309020205020404" pitchFamily="49" charset="0"/>
              </a:rPr>
              <a:t>java.util.Arrays</a:t>
            </a:r>
            <a:r>
              <a:rPr lang="en-US" sz="2000" dirty="0">
                <a:cs typeface="Courier New" panose="02070309020205020404" pitchFamily="49" charset="0"/>
              </a:rPr>
              <a:t> class. For example, the following code searches the keys in an array of numbers and an array of characters.</a:t>
            </a:r>
          </a:p>
          <a:p>
            <a:pPr marL="0" indent="0">
              <a:lnSpc>
                <a:spcPct val="90000"/>
              </a:lnSpc>
              <a:buFont typeface="Monotype Sorts" pitchFamily="2" charset="2"/>
              <a:buNone/>
            </a:pPr>
            <a:endParaRPr lang="en-US" sz="2000" dirty="0">
              <a:cs typeface="Times New Roman" panose="02020603050405020304" pitchFamily="18" charset="0"/>
            </a:endParaRPr>
          </a:p>
          <a:p>
            <a:pPr lvl="1">
              <a:lnSpc>
                <a:spcPct val="90000"/>
              </a:lnSpc>
              <a:buFontTx/>
              <a:buNone/>
            </a:pPr>
            <a:r>
              <a:rPr lang="en-US" sz="1800" dirty="0" err="1">
                <a:cs typeface="Courier New" panose="02070309020205020404" pitchFamily="49" charset="0"/>
              </a:rPr>
              <a:t>int</a:t>
            </a:r>
            <a:r>
              <a:rPr lang="en-US" sz="1800" dirty="0">
                <a:cs typeface="Courier New" panose="02070309020205020404" pitchFamily="49" charset="0"/>
              </a:rPr>
              <a:t>[] list = {2, 4, 7, 10, 11, 45, 50, 59, 60, 66, 69, 70, 79};</a:t>
            </a:r>
            <a:endParaRPr lang="en-US" sz="1800" dirty="0">
              <a:cs typeface="Times New Roman" panose="02020603050405020304" pitchFamily="18" charset="0"/>
            </a:endParaRPr>
          </a:p>
          <a:p>
            <a:pPr lvl="1">
              <a:lnSpc>
                <a:spcPct val="90000"/>
              </a:lnSpc>
              <a:buFontTx/>
              <a:buNone/>
            </a:pPr>
            <a:r>
              <a:rPr lang="en-US" sz="1800" dirty="0" err="1">
                <a:cs typeface="Courier New" panose="02070309020205020404" pitchFamily="49" charset="0"/>
              </a:rPr>
              <a:t>System.out.println</a:t>
            </a:r>
            <a:r>
              <a:rPr lang="en-US" sz="1800" dirty="0">
                <a:cs typeface="Courier New" panose="02070309020205020404" pitchFamily="49" charset="0"/>
              </a:rPr>
              <a:t>("Index is " + </a:t>
            </a:r>
            <a:endParaRPr lang="en-US" sz="1800" dirty="0">
              <a:cs typeface="Times New Roman" panose="02020603050405020304" pitchFamily="18" charset="0"/>
            </a:endParaRPr>
          </a:p>
          <a:p>
            <a:pPr lvl="1">
              <a:lnSpc>
                <a:spcPct val="90000"/>
              </a:lnSpc>
              <a:buFontTx/>
              <a:buNone/>
            </a:pPr>
            <a:r>
              <a:rPr lang="en-US" sz="1800" dirty="0">
                <a:cs typeface="Courier New" panose="02070309020205020404" pitchFamily="49" charset="0"/>
              </a:rPr>
              <a:t>  </a:t>
            </a:r>
            <a:r>
              <a:rPr lang="en-US" sz="1800" dirty="0" err="1">
                <a:cs typeface="Courier New" panose="02070309020205020404" pitchFamily="49" charset="0"/>
              </a:rPr>
              <a:t>java.util.Arrays.binarySearch</a:t>
            </a:r>
            <a:r>
              <a:rPr lang="en-US" sz="1800" dirty="0">
                <a:cs typeface="Courier New" panose="02070309020205020404" pitchFamily="49" charset="0"/>
              </a:rPr>
              <a:t>(list, 11));</a:t>
            </a:r>
            <a:endParaRPr lang="en-US" sz="1800" dirty="0">
              <a:cs typeface="Times New Roman" panose="02020603050405020304" pitchFamily="18" charset="0"/>
            </a:endParaRPr>
          </a:p>
          <a:p>
            <a:pPr lvl="1">
              <a:lnSpc>
                <a:spcPct val="90000"/>
              </a:lnSpc>
              <a:buFontTx/>
              <a:buNone/>
            </a:pPr>
            <a:r>
              <a:rPr lang="en-US" sz="1800" dirty="0">
                <a:cs typeface="Courier New" panose="02070309020205020404" pitchFamily="49" charset="0"/>
              </a:rPr>
              <a:t> </a:t>
            </a:r>
            <a:endParaRPr lang="en-US" sz="1800" dirty="0">
              <a:cs typeface="Times New Roman" panose="02020603050405020304" pitchFamily="18" charset="0"/>
            </a:endParaRPr>
          </a:p>
          <a:p>
            <a:pPr lvl="1">
              <a:lnSpc>
                <a:spcPct val="90000"/>
              </a:lnSpc>
              <a:buFontTx/>
              <a:buNone/>
            </a:pPr>
            <a:r>
              <a:rPr lang="en-US" sz="1800" dirty="0">
                <a:cs typeface="Courier New" panose="02070309020205020404" pitchFamily="49" charset="0"/>
              </a:rPr>
              <a:t>char[] chars = {'a', 'c', 'g', 'x', 'y', 'z'};</a:t>
            </a:r>
            <a:endParaRPr lang="en-US" sz="1800" dirty="0">
              <a:cs typeface="Times New Roman" panose="02020603050405020304" pitchFamily="18" charset="0"/>
            </a:endParaRPr>
          </a:p>
          <a:p>
            <a:pPr lvl="1">
              <a:lnSpc>
                <a:spcPct val="90000"/>
              </a:lnSpc>
              <a:buFontTx/>
              <a:buNone/>
            </a:pPr>
            <a:r>
              <a:rPr lang="en-US" sz="1800" dirty="0" err="1">
                <a:cs typeface="Courier New" panose="02070309020205020404" pitchFamily="49" charset="0"/>
              </a:rPr>
              <a:t>System.out.println</a:t>
            </a:r>
            <a:r>
              <a:rPr lang="en-US" sz="1800" dirty="0">
                <a:cs typeface="Courier New" panose="02070309020205020404" pitchFamily="49" charset="0"/>
              </a:rPr>
              <a:t>("Index is " + </a:t>
            </a:r>
            <a:endParaRPr lang="en-US" sz="1800" dirty="0">
              <a:cs typeface="Times New Roman" panose="02020603050405020304" pitchFamily="18" charset="0"/>
            </a:endParaRPr>
          </a:p>
          <a:p>
            <a:pPr lvl="1">
              <a:lnSpc>
                <a:spcPct val="90000"/>
              </a:lnSpc>
              <a:buFontTx/>
              <a:buNone/>
            </a:pPr>
            <a:r>
              <a:rPr lang="en-US" sz="1800" dirty="0">
                <a:cs typeface="Courier New" panose="02070309020205020404" pitchFamily="49" charset="0"/>
              </a:rPr>
              <a:t>  </a:t>
            </a:r>
            <a:r>
              <a:rPr lang="en-US" sz="1800" dirty="0" err="1">
                <a:cs typeface="Courier New" panose="02070309020205020404" pitchFamily="49" charset="0"/>
              </a:rPr>
              <a:t>java.util.Arrays.binarySearch</a:t>
            </a:r>
            <a:r>
              <a:rPr lang="en-US" sz="1800" dirty="0">
                <a:cs typeface="Courier New" panose="02070309020205020404" pitchFamily="49" charset="0"/>
              </a:rPr>
              <a:t>(chars, 't'));</a:t>
            </a:r>
            <a:endParaRPr lang="en-US" sz="1800" dirty="0">
              <a:cs typeface="Times New Roman" panose="02020603050405020304" pitchFamily="18" charset="0"/>
            </a:endParaRPr>
          </a:p>
          <a:p>
            <a:pPr marL="0" indent="0">
              <a:lnSpc>
                <a:spcPct val="90000"/>
              </a:lnSpc>
              <a:buFont typeface="Monotype Sorts" pitchFamily="2" charset="2"/>
              <a:buNone/>
            </a:pPr>
            <a:r>
              <a:rPr lang="en-US" sz="2000" dirty="0">
                <a:cs typeface="Courier New" panose="02070309020205020404" pitchFamily="49" charset="0"/>
              </a:rPr>
              <a:t> </a:t>
            </a:r>
            <a:endParaRPr lang="en-US" sz="2000" dirty="0">
              <a:cs typeface="Times New Roman" panose="02020603050405020304" pitchFamily="18" charset="0"/>
            </a:endParaRPr>
          </a:p>
          <a:p>
            <a:pPr marL="0" indent="0">
              <a:lnSpc>
                <a:spcPct val="90000"/>
              </a:lnSpc>
              <a:buFont typeface="Monotype Sorts" pitchFamily="2" charset="2"/>
              <a:buNone/>
            </a:pPr>
            <a:r>
              <a:rPr lang="en-US" sz="2000" dirty="0">
                <a:cs typeface="Courier New" panose="02070309020205020404" pitchFamily="49" charset="0"/>
              </a:rPr>
              <a:t>For the </a:t>
            </a:r>
            <a:r>
              <a:rPr lang="en-US" sz="2000" dirty="0" err="1">
                <a:cs typeface="Courier New" panose="02070309020205020404" pitchFamily="49" charset="0"/>
              </a:rPr>
              <a:t>binarySearch</a:t>
            </a:r>
            <a:r>
              <a:rPr lang="en-US" sz="2000" dirty="0">
                <a:cs typeface="Courier New" panose="02070309020205020404" pitchFamily="49" charset="0"/>
              </a:rPr>
              <a:t> method to work, the array must be pre-sorted in increasing order. </a:t>
            </a:r>
          </a:p>
        </p:txBody>
      </p:sp>
      <p:sp>
        <p:nvSpPr>
          <p:cNvPr id="27648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648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2000" smtClean="0">
                <a:solidFill>
                  <a:srgbClr val="FFFFFF"/>
                </a:solidFill>
                <a:cs typeface="Courier New" panose="02070309020205020404" pitchFamily="49" charset="0"/>
              </a:rPr>
              <a:t>Return is 4</a:t>
            </a:r>
          </a:p>
        </p:txBody>
      </p:sp>
      <p:sp>
        <p:nvSpPr>
          <p:cNvPr id="27648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2000" smtClean="0">
                <a:solidFill>
                  <a:srgbClr val="FFFFFF"/>
                </a:solidFill>
                <a:cs typeface="Courier New" panose="02070309020205020404" pitchFamily="49" charset="0"/>
              </a:rPr>
              <a:t>Return is –4 (insertion point is 3, so return is -3-1)</a:t>
            </a:r>
          </a:p>
        </p:txBody>
      </p:sp>
      <p:sp>
        <p:nvSpPr>
          <p:cNvPr id="27649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1517540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4D5EF35-57AC-4FE9-8063-0978DFE5AD22}" type="slidenum">
              <a:rPr lang="en-US">
                <a:solidFill>
                  <a:srgbClr val="FFFFFF"/>
                </a:solidFill>
              </a:rPr>
              <a:pPr/>
              <a:t>76</a:t>
            </a:fld>
            <a:endParaRPr lang="en-US">
              <a:solidFill>
                <a:srgbClr val="FFFFFF"/>
              </a:solidFill>
            </a:endParaRPr>
          </a:p>
        </p:txBody>
      </p:sp>
      <p:sp>
        <p:nvSpPr>
          <p:cNvPr id="388098" name="Rectangle 2"/>
          <p:cNvSpPr>
            <a:spLocks noGrp="1" noChangeArrowheads="1"/>
          </p:cNvSpPr>
          <p:nvPr>
            <p:ph type="title"/>
          </p:nvPr>
        </p:nvSpPr>
        <p:spPr>
          <a:xfrm>
            <a:off x="762000" y="152400"/>
            <a:ext cx="7772400" cy="838200"/>
          </a:xfrm>
        </p:spPr>
        <p:txBody>
          <a:bodyPr/>
          <a:lstStyle/>
          <a:p>
            <a:r>
              <a:rPr lang="en-US"/>
              <a:t>Sorting Arrays</a:t>
            </a:r>
            <a:endParaRPr lang="en-US" u="sng">
              <a:latin typeface="Book Antiqua" panose="02040602050305030304" pitchFamily="18" charset="0"/>
              <a:hlinkClick r:id="rId2" action="ppaction://program"/>
            </a:endParaRPr>
          </a:p>
        </p:txBody>
      </p:sp>
      <p:sp>
        <p:nvSpPr>
          <p:cNvPr id="388099"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smtClean="0">
              <a:solidFill>
                <a:srgbClr val="FFFFFF"/>
              </a:solidFill>
            </a:endParaRPr>
          </a:p>
        </p:txBody>
      </p:sp>
      <p:sp>
        <p:nvSpPr>
          <p:cNvPr id="388101" name="Rectangle 5"/>
          <p:cNvSpPr>
            <a:spLocks noGrp="1" noChangeArrowheads="1"/>
          </p:cNvSpPr>
          <p:nvPr>
            <p:ph type="body" idx="1"/>
          </p:nvPr>
        </p:nvSpPr>
        <p:spPr>
          <a:xfrm>
            <a:off x="155575" y="1201738"/>
            <a:ext cx="8759825" cy="4090987"/>
          </a:xfrm>
          <a:noFill/>
          <a:ln/>
        </p:spPr>
        <p:txBody>
          <a:bodyPr/>
          <a:lstStyle/>
          <a:p>
            <a:pPr marL="0" indent="0">
              <a:buFont typeface="Monotype Sorts" pitchFamily="2" charset="2"/>
              <a:buNone/>
            </a:pPr>
            <a:r>
              <a:rPr lang="en-US"/>
              <a:t>Sorting, like searching, is also a common task in computer programming. It would be used, for instance, if you wanted to display the grades from Listing 6.2, “Assigning Grades,” in alphabetical order. Many different algorithms have been developed for sorting. This section introduces two simple, intuitive sorting algorithms: </a:t>
            </a:r>
            <a:r>
              <a:rPr lang="en-US" i="1"/>
              <a:t>selection sort</a:t>
            </a:r>
            <a:r>
              <a:rPr lang="en-US"/>
              <a:t> and </a:t>
            </a:r>
            <a:r>
              <a:rPr lang="en-US" i="1"/>
              <a:t>insertion sort</a:t>
            </a:r>
            <a:r>
              <a:rPr lang="en-US"/>
              <a:t>.</a:t>
            </a:r>
          </a:p>
        </p:txBody>
      </p:sp>
    </p:spTree>
    <p:extLst>
      <p:ext uri="{BB962C8B-B14F-4D97-AF65-F5344CB8AC3E}">
        <p14:creationId xmlns:p14="http://schemas.microsoft.com/office/powerpoint/2010/main" val="17895113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978ABC4-FBD3-482F-9812-BBE38BF13AEC}" type="slidenum">
              <a:rPr lang="en-US">
                <a:solidFill>
                  <a:srgbClr val="FFFFFF"/>
                </a:solidFill>
              </a:rPr>
              <a:pPr/>
              <a:t>77</a:t>
            </a:fld>
            <a:endParaRPr lang="en-US">
              <a:solidFill>
                <a:srgbClr val="FFFFFF"/>
              </a:solidFill>
            </a:endParaRPr>
          </a:p>
        </p:txBody>
      </p:sp>
      <p:sp>
        <p:nvSpPr>
          <p:cNvPr id="284682" name="Rectangle 10"/>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284681" name="Object 9"/>
          <p:cNvGraphicFramePr>
            <a:graphicFrameLocks noChangeAspect="1"/>
          </p:cNvGraphicFramePr>
          <p:nvPr/>
        </p:nvGraphicFramePr>
        <p:xfrm>
          <a:off x="3343275" y="0"/>
          <a:ext cx="5491163" cy="6477000"/>
        </p:xfrm>
        <a:graphic>
          <a:graphicData uri="http://schemas.openxmlformats.org/presentationml/2006/ole">
            <mc:AlternateContent xmlns:mc="http://schemas.openxmlformats.org/markup-compatibility/2006">
              <mc:Choice xmlns:v="urn:schemas-microsoft-com:vml" Requires="v">
                <p:oleObj spid="_x0000_s43019" name="Picture" r:id="rId3" imgW="5086440" imgH="6000840" progId="Word.Picture.8">
                  <p:embed/>
                </p:oleObj>
              </mc:Choice>
              <mc:Fallback>
                <p:oleObj name="Picture" r:id="rId3" imgW="5086440" imgH="60008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0"/>
                        <a:ext cx="5491163" cy="6477000"/>
                      </a:xfrm>
                      <a:prstGeom prst="rect">
                        <a:avLst/>
                      </a:prstGeom>
                      <a:solidFill>
                        <a:schemeClr val="tx1"/>
                      </a:solidFill>
                    </p:spPr>
                  </p:pic>
                </p:oleObj>
              </mc:Fallback>
            </mc:AlternateContent>
          </a:graphicData>
        </a:graphic>
      </p:graphicFrame>
      <p:sp>
        <p:nvSpPr>
          <p:cNvPr id="284683" name="Rectangle 11"/>
          <p:cNvSpPr>
            <a:spLocks noGrp="1" noChangeArrowheads="1"/>
          </p:cNvSpPr>
          <p:nvPr>
            <p:ph type="body" idx="1"/>
          </p:nvPr>
        </p:nvSpPr>
        <p:spPr>
          <a:xfrm>
            <a:off x="228600" y="1066800"/>
            <a:ext cx="2895600" cy="5029200"/>
          </a:xfrm>
          <a:noFill/>
          <a:ln/>
        </p:spPr>
        <p:txBody>
          <a:bodyPr/>
          <a:lstStyle/>
          <a:p>
            <a:pPr marL="0" indent="0">
              <a:buFont typeface="Monotype Sorts" pitchFamily="2" charset="2"/>
              <a:buNone/>
            </a:pPr>
            <a:r>
              <a:rPr lang="en-US" sz="2200">
                <a:cs typeface="Times New Roman" panose="02020603050405020304" pitchFamily="18" charset="0"/>
              </a:rPr>
              <a:t>Selection sort finds the largest number in the list and places it last. It then finds the largest number remaining and places it next to last, and so on until the list contains only a single number. Figure 6.17 shows how to sort the list {2, 9, 5, 4, 8, 1, 6} using selection sort.</a:t>
            </a:r>
            <a:r>
              <a:rPr lang="en-US" sz="2200"/>
              <a:t> </a:t>
            </a:r>
          </a:p>
        </p:txBody>
      </p:sp>
      <p:sp>
        <p:nvSpPr>
          <p:cNvPr id="284685" name="Rectangle 13"/>
          <p:cNvSpPr>
            <a:spLocks noGrp="1" noChangeArrowheads="1"/>
          </p:cNvSpPr>
          <p:nvPr>
            <p:ph type="title"/>
          </p:nvPr>
        </p:nvSpPr>
        <p:spPr>
          <a:xfrm>
            <a:off x="228600" y="228600"/>
            <a:ext cx="2819400" cy="609600"/>
          </a:xfrm>
          <a:noFill/>
          <a:ln/>
        </p:spPr>
        <p:txBody>
          <a:bodyPr/>
          <a:lstStyle/>
          <a:p>
            <a:r>
              <a:rPr lang="en-US" sz="3200"/>
              <a:t>Selection Sort</a:t>
            </a:r>
            <a:endParaRPr lang="en-US" sz="3200">
              <a:solidFill>
                <a:schemeClr val="tx1"/>
              </a:solidFill>
              <a:latin typeface="Book Antiqua" panose="02040602050305030304" pitchFamily="18" charset="0"/>
              <a:hlinkClick r:id="rId5" action="ppaction://program"/>
            </a:endParaRPr>
          </a:p>
        </p:txBody>
      </p:sp>
    </p:spTree>
    <p:extLst>
      <p:ext uri="{BB962C8B-B14F-4D97-AF65-F5344CB8AC3E}">
        <p14:creationId xmlns:p14="http://schemas.microsoft.com/office/powerpoint/2010/main" val="21864443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lide Number Placeholder 4"/>
          <p:cNvSpPr>
            <a:spLocks noGrp="1"/>
          </p:cNvSpPr>
          <p:nvPr>
            <p:ph type="sldNum" sz="quarter" idx="11"/>
          </p:nvPr>
        </p:nvSpPr>
        <p:spPr/>
        <p:txBody>
          <a:bodyPr/>
          <a:lstStyle/>
          <a:p>
            <a:fld id="{58563180-B20F-4338-A2C1-4C13AC1D9B8D}" type="slidenum">
              <a:rPr lang="en-US">
                <a:solidFill>
                  <a:srgbClr val="FFFFFF"/>
                </a:solidFill>
              </a:rPr>
              <a:pPr/>
              <a:t>78</a:t>
            </a:fld>
            <a:endParaRPr lang="en-US">
              <a:solidFill>
                <a:srgbClr val="FFFFFF"/>
              </a:solidFill>
            </a:endParaRPr>
          </a:p>
        </p:txBody>
      </p:sp>
      <p:sp>
        <p:nvSpPr>
          <p:cNvPr id="387074" name="Rectangle 2"/>
          <p:cNvSpPr>
            <a:spLocks noGrp="1" noChangeArrowheads="1"/>
          </p:cNvSpPr>
          <p:nvPr>
            <p:ph type="title"/>
          </p:nvPr>
        </p:nvSpPr>
        <p:spPr>
          <a:xfrm>
            <a:off x="685800" y="285750"/>
            <a:ext cx="7772400" cy="762000"/>
          </a:xfrm>
        </p:spPr>
        <p:txBody>
          <a:bodyPr/>
          <a:lstStyle/>
          <a:p>
            <a:r>
              <a:rPr lang="en-US"/>
              <a:t>Selection Sort</a:t>
            </a:r>
          </a:p>
        </p:txBody>
      </p:sp>
      <p:graphicFrame>
        <p:nvGraphicFramePr>
          <p:cNvPr id="387243" name="Group 171"/>
          <p:cNvGraphicFramePr>
            <a:graphicFrameLocks noGrp="1"/>
          </p:cNvGraphicFramePr>
          <p:nvPr/>
        </p:nvGraphicFramePr>
        <p:xfrm>
          <a:off x="423863" y="1778000"/>
          <a:ext cx="3733800" cy="518160"/>
        </p:xfrm>
        <a:graphic>
          <a:graphicData uri="http://schemas.openxmlformats.org/drawingml/2006/table">
            <a:tbl>
              <a:tblPr/>
              <a:tblGrid>
                <a:gridCol w="533400"/>
                <a:gridCol w="533400"/>
                <a:gridCol w="533400"/>
                <a:gridCol w="533400"/>
                <a:gridCol w="533400"/>
                <a:gridCol w="533400"/>
                <a:gridCol w="533400"/>
              </a:tblGrid>
              <a:tr h="4413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7248" name="Group 176"/>
          <p:cNvGraphicFramePr>
            <a:graphicFrameLocks noGrp="1"/>
          </p:cNvGraphicFramePr>
          <p:nvPr/>
        </p:nvGraphicFramePr>
        <p:xfrm>
          <a:off x="4533900" y="2314575"/>
          <a:ext cx="3733800" cy="518160"/>
        </p:xfrm>
        <a:graphic>
          <a:graphicData uri="http://schemas.openxmlformats.org/drawingml/2006/table">
            <a:tbl>
              <a:tblPr/>
              <a:tblGrid>
                <a:gridCol w="533400"/>
                <a:gridCol w="533400"/>
                <a:gridCol w="533400"/>
                <a:gridCol w="533400"/>
                <a:gridCol w="533400"/>
                <a:gridCol w="533400"/>
                <a:gridCol w="533400"/>
              </a:tblGrid>
              <a:tr h="4572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387252" name="Group 180"/>
          <p:cNvGraphicFramePr>
            <a:graphicFrameLocks noGrp="1"/>
          </p:cNvGraphicFramePr>
          <p:nvPr/>
        </p:nvGraphicFramePr>
        <p:xfrm>
          <a:off x="423863" y="2890838"/>
          <a:ext cx="3733800" cy="533400"/>
        </p:xfrm>
        <a:graphic>
          <a:graphicData uri="http://schemas.openxmlformats.org/drawingml/2006/table">
            <a:tbl>
              <a:tblPr/>
              <a:tblGrid>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387265" name="Group 193"/>
          <p:cNvGraphicFramePr>
            <a:graphicFrameLocks noGrp="1"/>
          </p:cNvGraphicFramePr>
          <p:nvPr/>
        </p:nvGraphicFramePr>
        <p:xfrm>
          <a:off x="461963" y="4081463"/>
          <a:ext cx="3733800" cy="533400"/>
        </p:xfrm>
        <a:graphic>
          <a:graphicData uri="http://schemas.openxmlformats.org/drawingml/2006/table">
            <a:tbl>
              <a:tblPr/>
              <a:tblGrid>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387273" name="Group 201"/>
          <p:cNvGraphicFramePr>
            <a:graphicFrameLocks noGrp="1"/>
          </p:cNvGraphicFramePr>
          <p:nvPr/>
        </p:nvGraphicFramePr>
        <p:xfrm>
          <a:off x="4533900" y="4657725"/>
          <a:ext cx="3733800" cy="533400"/>
        </p:xfrm>
        <a:graphic>
          <a:graphicData uri="http://schemas.openxmlformats.org/drawingml/2006/table">
            <a:tbl>
              <a:tblPr/>
              <a:tblGrid>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387264" name="Group 192"/>
          <p:cNvGraphicFramePr>
            <a:graphicFrameLocks noGrp="1"/>
          </p:cNvGraphicFramePr>
          <p:nvPr/>
        </p:nvGraphicFramePr>
        <p:xfrm>
          <a:off x="4533900" y="3505200"/>
          <a:ext cx="3733800" cy="533400"/>
        </p:xfrm>
        <a:graphic>
          <a:graphicData uri="http://schemas.openxmlformats.org/drawingml/2006/table">
            <a:tbl>
              <a:tblPr/>
              <a:tblGrid>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387269" name="Group 197"/>
          <p:cNvGraphicFramePr>
            <a:graphicFrameLocks noGrp="1"/>
          </p:cNvGraphicFramePr>
          <p:nvPr/>
        </p:nvGraphicFramePr>
        <p:xfrm>
          <a:off x="461963" y="5426075"/>
          <a:ext cx="3733800" cy="533400"/>
        </p:xfrm>
        <a:graphic>
          <a:graphicData uri="http://schemas.openxmlformats.org/drawingml/2006/table">
            <a:tbl>
              <a:tblPr/>
              <a:tblGrid>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87236" name="Rectangle 164"/>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
        <p:nvSpPr>
          <p:cNvPr id="387272" name="Rectangle 200"/>
          <p:cNvSpPr>
            <a:spLocks noGrp="1" noChangeArrowheads="1"/>
          </p:cNvSpPr>
          <p:nvPr>
            <p:ph type="body" idx="1"/>
          </p:nvPr>
        </p:nvSpPr>
        <p:spPr>
          <a:xfrm>
            <a:off x="1922463" y="1277938"/>
            <a:ext cx="5410200" cy="457200"/>
          </a:xfrm>
          <a:noFill/>
          <a:ln/>
        </p:spPr>
        <p:txBody>
          <a:bodyPr/>
          <a:lstStyle/>
          <a:p>
            <a:pPr marL="0" indent="0">
              <a:lnSpc>
                <a:spcPct val="80000"/>
              </a:lnSpc>
              <a:buFont typeface="Monotype Sorts" pitchFamily="2" charset="2"/>
              <a:buNone/>
            </a:pPr>
            <a:r>
              <a:rPr lang="en-US" sz="2000"/>
              <a:t>int[] myList = {2, 9, 5, 4, 8, 1, 6}; // Unsorted</a:t>
            </a:r>
          </a:p>
        </p:txBody>
      </p:sp>
    </p:spTree>
    <p:extLst>
      <p:ext uri="{BB962C8B-B14F-4D97-AF65-F5344CB8AC3E}">
        <p14:creationId xmlns:p14="http://schemas.microsoft.com/office/powerpoint/2010/main" val="3725971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72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72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872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872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872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872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87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33F4254A-AA10-4908-9A2E-B1D53A3814F6}" type="slidenum">
              <a:rPr lang="en-US">
                <a:solidFill>
                  <a:srgbClr val="FFFFFF"/>
                </a:solidFill>
              </a:rPr>
              <a:pPr/>
              <a:t>79</a:t>
            </a:fld>
            <a:endParaRPr lang="en-US">
              <a:solidFill>
                <a:srgbClr val="FFFFFF"/>
              </a:solidFill>
            </a:endParaRPr>
          </a:p>
        </p:txBody>
      </p:sp>
      <p:sp>
        <p:nvSpPr>
          <p:cNvPr id="295938" name="Rectangle 2"/>
          <p:cNvSpPr>
            <a:spLocks noGrp="1" noChangeArrowheads="1"/>
          </p:cNvSpPr>
          <p:nvPr>
            <p:ph type="title"/>
          </p:nvPr>
        </p:nvSpPr>
        <p:spPr>
          <a:xfrm>
            <a:off x="609600" y="304800"/>
            <a:ext cx="7772400" cy="609600"/>
          </a:xfrm>
        </p:spPr>
        <p:txBody>
          <a:bodyPr/>
          <a:lstStyle/>
          <a:p>
            <a:r>
              <a:rPr lang="en-US"/>
              <a:t>From Idea to Solution</a:t>
            </a:r>
            <a:endParaRPr lang="en-US">
              <a:solidFill>
                <a:schemeClr val="tx1"/>
              </a:solidFill>
              <a:latin typeface="Book Antiqua" panose="02040602050305030304" pitchFamily="18" charset="0"/>
              <a:hlinkClick r:id="rId2" action="ppaction://program"/>
            </a:endParaRPr>
          </a:p>
        </p:txBody>
      </p:sp>
      <p:sp>
        <p:nvSpPr>
          <p:cNvPr id="295940" name="Rectangle 4"/>
          <p:cNvSpPr>
            <a:spLocks noChangeArrowheads="1"/>
          </p:cNvSpPr>
          <p:nvPr/>
        </p:nvSpPr>
        <p:spPr bwMode="auto">
          <a:xfrm>
            <a:off x="0" y="1047750"/>
            <a:ext cx="9144000" cy="14668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for (int i = list.length - 1; i &gt;= 1; i--) {</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select the largest element in list[0..i];</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swap the largest with list[i], if necessary;</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 list[i] is in place. The next iteration applies on list[0..i-1]</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a:t>
            </a:r>
          </a:p>
        </p:txBody>
      </p:sp>
      <p:sp>
        <p:nvSpPr>
          <p:cNvPr id="295944" name="Rectangle 8"/>
          <p:cNvSpPr>
            <a:spLocks noChangeArrowheads="1"/>
          </p:cNvSpPr>
          <p:nvPr/>
        </p:nvSpPr>
        <p:spPr bwMode="auto">
          <a:xfrm>
            <a:off x="1076325" y="2584450"/>
            <a:ext cx="7797800" cy="5000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list[0] list[1] list[2] list[3] ...               list[10]</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endParaRPr lang="en-US" sz="1700" smtClean="0">
              <a:solidFill>
                <a:srgbClr val="000000"/>
              </a:solidFill>
              <a:latin typeface="Courier New" panose="02070309020205020404" pitchFamily="49" charset="0"/>
              <a:cs typeface="Courier New" panose="02070309020205020404" pitchFamily="49" charset="0"/>
            </a:endParaRPr>
          </a:p>
        </p:txBody>
      </p:sp>
      <p:sp>
        <p:nvSpPr>
          <p:cNvPr id="295945" name="Rectangle 9"/>
          <p:cNvSpPr>
            <a:spLocks noChangeArrowheads="1"/>
          </p:cNvSpPr>
          <p:nvPr/>
        </p:nvSpPr>
        <p:spPr bwMode="auto">
          <a:xfrm>
            <a:off x="1076325" y="3276600"/>
            <a:ext cx="7758113" cy="5000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list[0] list[1] list[2] list[3] ...            list[9]</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endParaRPr lang="en-US" sz="1700" smtClean="0">
              <a:solidFill>
                <a:srgbClr val="000000"/>
              </a:solidFill>
              <a:latin typeface="Courier New" panose="02070309020205020404" pitchFamily="49" charset="0"/>
              <a:cs typeface="Courier New" panose="02070309020205020404" pitchFamily="49" charset="0"/>
            </a:endParaRPr>
          </a:p>
        </p:txBody>
      </p:sp>
      <p:sp>
        <p:nvSpPr>
          <p:cNvPr id="295946" name="Rectangle 10"/>
          <p:cNvSpPr>
            <a:spLocks noChangeArrowheads="1"/>
          </p:cNvSpPr>
          <p:nvPr/>
        </p:nvSpPr>
        <p:spPr bwMode="auto">
          <a:xfrm>
            <a:off x="1076325" y="3967163"/>
            <a:ext cx="7335838" cy="5000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list[0] list[1] list[2] list[3] ...          list[8]</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endParaRPr lang="en-US" sz="1700" smtClean="0">
              <a:solidFill>
                <a:srgbClr val="000000"/>
              </a:solidFill>
              <a:latin typeface="Courier New" panose="02070309020205020404" pitchFamily="49" charset="0"/>
              <a:cs typeface="Courier New" panose="02070309020205020404" pitchFamily="49" charset="0"/>
            </a:endParaRPr>
          </a:p>
        </p:txBody>
      </p:sp>
      <p:sp>
        <p:nvSpPr>
          <p:cNvPr id="295947" name="Rectangle 11"/>
          <p:cNvSpPr>
            <a:spLocks noChangeArrowheads="1"/>
          </p:cNvSpPr>
          <p:nvPr/>
        </p:nvSpPr>
        <p:spPr bwMode="auto">
          <a:xfrm>
            <a:off x="1076325" y="4657725"/>
            <a:ext cx="6799263" cy="5000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list[0] list[1] list[2] list[3] ...        list[7]</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endParaRPr lang="en-US" sz="1700" smtClean="0">
              <a:solidFill>
                <a:srgbClr val="000000"/>
              </a:solidFill>
              <a:latin typeface="Courier New" panose="02070309020205020404" pitchFamily="49" charset="0"/>
              <a:cs typeface="Courier New" panose="02070309020205020404" pitchFamily="49" charset="0"/>
            </a:endParaRPr>
          </a:p>
        </p:txBody>
      </p:sp>
      <p:sp>
        <p:nvSpPr>
          <p:cNvPr id="295948" name="Rectangle 12"/>
          <p:cNvSpPr>
            <a:spLocks noChangeArrowheads="1"/>
          </p:cNvSpPr>
          <p:nvPr/>
        </p:nvSpPr>
        <p:spPr bwMode="auto">
          <a:xfrm>
            <a:off x="1116013" y="5964238"/>
            <a:ext cx="6030912" cy="5000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list[0]</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endParaRPr lang="en-US" sz="1700" smtClean="0">
              <a:solidFill>
                <a:srgbClr val="000000"/>
              </a:solidFill>
              <a:latin typeface="Courier New" panose="02070309020205020404" pitchFamily="49" charset="0"/>
              <a:cs typeface="Courier New" panose="02070309020205020404" pitchFamily="49" charset="0"/>
            </a:endParaRPr>
          </a:p>
        </p:txBody>
      </p:sp>
      <p:sp>
        <p:nvSpPr>
          <p:cNvPr id="295949" name="Rectangle 13"/>
          <p:cNvSpPr>
            <a:spLocks noChangeArrowheads="1"/>
          </p:cNvSpPr>
          <p:nvPr/>
        </p:nvSpPr>
        <p:spPr bwMode="auto">
          <a:xfrm>
            <a:off x="1076325" y="5349875"/>
            <a:ext cx="6030913" cy="5000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00496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152400"/>
            <a:ext cx="7772400" cy="609600"/>
          </a:xfrm>
          <a:noFill/>
          <a:ln/>
        </p:spPr>
        <p:txBody>
          <a:bodyPr>
            <a:normAutofit fontScale="90000"/>
          </a:bodyPr>
          <a:lstStyle/>
          <a:p>
            <a:r>
              <a:rPr lang="en-US"/>
              <a:t>Using Indexed Variables</a:t>
            </a:r>
          </a:p>
        </p:txBody>
      </p:sp>
      <p:sp>
        <p:nvSpPr>
          <p:cNvPr id="309251" name="Rectangle 3"/>
          <p:cNvSpPr>
            <a:spLocks noGrp="1" noChangeArrowheads="1"/>
          </p:cNvSpPr>
          <p:nvPr>
            <p:ph idx="1"/>
          </p:nvPr>
        </p:nvSpPr>
        <p:spPr>
          <a:xfrm>
            <a:off x="228600" y="914400"/>
            <a:ext cx="8686800" cy="5486400"/>
          </a:xfrm>
          <a:noFill/>
          <a:ln/>
        </p:spPr>
        <p:txBody>
          <a:bodyPr/>
          <a:lstStyle/>
          <a:p>
            <a:pPr marL="0" indent="0" algn="just">
              <a:buNone/>
            </a:pPr>
            <a:r>
              <a:rPr lang="en-US" sz="3400">
                <a:cs typeface="Courier New" panose="02070309020205020404" pitchFamily="49" charset="0"/>
              </a:rPr>
              <a:t>After an array is created, an indexed variable can be used in the same way as a regular variable. For example, the following code adds the value in </a:t>
            </a:r>
            <a:r>
              <a:rPr lang="en-US" sz="3400" u="sng">
                <a:cs typeface="Courier New" panose="02070309020205020404" pitchFamily="49" charset="0"/>
              </a:rPr>
              <a:t>myList[0]</a:t>
            </a:r>
            <a:r>
              <a:rPr lang="en-US" sz="3400">
                <a:cs typeface="Courier New" panose="02070309020205020404" pitchFamily="49" charset="0"/>
              </a:rPr>
              <a:t> and </a:t>
            </a:r>
            <a:r>
              <a:rPr lang="en-US" sz="3400" u="sng">
                <a:cs typeface="Courier New" panose="02070309020205020404" pitchFamily="49" charset="0"/>
              </a:rPr>
              <a:t>myList[1]</a:t>
            </a:r>
            <a:r>
              <a:rPr lang="en-US" sz="3400">
                <a:cs typeface="Courier New" panose="02070309020205020404" pitchFamily="49" charset="0"/>
              </a:rPr>
              <a:t> to </a:t>
            </a:r>
            <a:r>
              <a:rPr lang="en-US" sz="3400" u="sng">
                <a:cs typeface="Courier New" panose="02070309020205020404" pitchFamily="49" charset="0"/>
              </a:rPr>
              <a:t>myList[2]</a:t>
            </a:r>
            <a:r>
              <a:rPr lang="en-US" sz="3400">
                <a:cs typeface="Courier New" panose="02070309020205020404" pitchFamily="49" charset="0"/>
              </a:rPr>
              <a:t>.</a:t>
            </a:r>
          </a:p>
          <a:p>
            <a:pPr marL="0" indent="0" algn="just">
              <a:buNone/>
            </a:pPr>
            <a:endParaRPr lang="en-US" sz="3400">
              <a:cs typeface="Courier New" panose="02070309020205020404" pitchFamily="49" charset="0"/>
            </a:endParaRPr>
          </a:p>
          <a:p>
            <a:pPr lvl="1" algn="just">
              <a:buFontTx/>
              <a:buNone/>
            </a:pPr>
            <a:r>
              <a:rPr lang="en-US" sz="2600">
                <a:latin typeface="Courier New" panose="02070309020205020404" pitchFamily="49" charset="0"/>
                <a:cs typeface="Courier New" panose="02070309020205020404" pitchFamily="49" charset="0"/>
              </a:rPr>
              <a:t>myList[2] = myList[0] + myList[1];</a:t>
            </a:r>
            <a:endParaRPr lang="en-US" sz="2600">
              <a:cs typeface="Courier New" panose="02070309020205020404" pitchFamily="49" charset="0"/>
            </a:endParaRPr>
          </a:p>
        </p:txBody>
      </p:sp>
      <p:sp>
        <p:nvSpPr>
          <p:cNvPr id="4" name="Slide Number Placeholder 4"/>
          <p:cNvSpPr>
            <a:spLocks noGrp="1"/>
          </p:cNvSpPr>
          <p:nvPr>
            <p:ph type="sldNum" sz="quarter" idx="11"/>
          </p:nvPr>
        </p:nvSpPr>
        <p:spPr/>
        <p:txBody>
          <a:bodyPr/>
          <a:lstStyle/>
          <a:p>
            <a:fld id="{69AB0EC2-512D-4CE8-9031-F72B75E9F182}" type="slidenum">
              <a:rPr lang="en-US">
                <a:solidFill>
                  <a:srgbClr val="FFFFFF"/>
                </a:solidFill>
              </a:rPr>
              <a:pPr/>
              <a:t>8</a:t>
            </a:fld>
            <a:endParaRPr lang="en-US">
              <a:solidFill>
                <a:srgbClr val="FFFFFF"/>
              </a:solidFill>
            </a:endParaRPr>
          </a:p>
        </p:txBody>
      </p:sp>
    </p:spTree>
    <p:extLst>
      <p:ext uri="{BB962C8B-B14F-4D97-AF65-F5344CB8AC3E}">
        <p14:creationId xmlns:p14="http://schemas.microsoft.com/office/powerpoint/2010/main" val="34590602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2BC76715-773E-4D34-BC3F-1A21412927BB}" type="slidenum">
              <a:rPr lang="en-US">
                <a:solidFill>
                  <a:srgbClr val="FFFFFF"/>
                </a:solidFill>
              </a:rPr>
              <a:pPr/>
              <a:t>80</a:t>
            </a:fld>
            <a:endParaRPr lang="en-US">
              <a:solidFill>
                <a:srgbClr val="FFFFFF"/>
              </a:solidFill>
            </a:endParaRPr>
          </a:p>
        </p:txBody>
      </p:sp>
      <p:sp>
        <p:nvSpPr>
          <p:cNvPr id="380930" name="Rectangle 2"/>
          <p:cNvSpPr>
            <a:spLocks noGrp="1" noChangeArrowheads="1"/>
          </p:cNvSpPr>
          <p:nvPr>
            <p:ph type="title"/>
          </p:nvPr>
        </p:nvSpPr>
        <p:spPr>
          <a:xfrm>
            <a:off x="962025" y="2430463"/>
            <a:ext cx="2111375" cy="609600"/>
          </a:xfrm>
        </p:spPr>
        <p:txBody>
          <a:bodyPr/>
          <a:lstStyle/>
          <a:p>
            <a:r>
              <a:rPr lang="en-US"/>
              <a:t>Expand</a:t>
            </a:r>
            <a:endParaRPr lang="en-US">
              <a:solidFill>
                <a:schemeClr val="tx1"/>
              </a:solidFill>
              <a:latin typeface="Book Antiqua" panose="02040602050305030304" pitchFamily="18" charset="0"/>
              <a:hlinkClick r:id="rId2" action="ppaction://program"/>
            </a:endParaRPr>
          </a:p>
        </p:txBody>
      </p:sp>
      <p:sp>
        <p:nvSpPr>
          <p:cNvPr id="380931" name="Rectangle 3"/>
          <p:cNvSpPr>
            <a:spLocks noChangeArrowheads="1"/>
          </p:cNvSpPr>
          <p:nvPr/>
        </p:nvSpPr>
        <p:spPr bwMode="auto">
          <a:xfrm>
            <a:off x="0" y="701675"/>
            <a:ext cx="9144000" cy="1371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for (int i = list.length - 1; i &gt;= 1; i--) {</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select the largest element in list[0..i];</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swap the largest with list[i], if necessary;</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 list[i] is in place. The next iteration applies on list[0..i-1]</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a:t>
            </a:r>
          </a:p>
        </p:txBody>
      </p:sp>
      <p:sp>
        <p:nvSpPr>
          <p:cNvPr id="380932" name="Rectangle 4"/>
          <p:cNvSpPr>
            <a:spLocks noChangeArrowheads="1"/>
          </p:cNvSpPr>
          <p:nvPr/>
        </p:nvSpPr>
        <p:spPr bwMode="auto">
          <a:xfrm>
            <a:off x="309563" y="1047750"/>
            <a:ext cx="5529262" cy="230188"/>
          </a:xfrm>
          <a:prstGeom prst="rect">
            <a:avLst/>
          </a:prstGeom>
          <a:solidFill>
            <a:schemeClr val="accent1">
              <a:alpha val="27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80933" name="Rectangle 5"/>
          <p:cNvSpPr>
            <a:spLocks noChangeArrowheads="1"/>
          </p:cNvSpPr>
          <p:nvPr/>
        </p:nvSpPr>
        <p:spPr bwMode="auto">
          <a:xfrm>
            <a:off x="193675" y="3390900"/>
            <a:ext cx="5260975" cy="28368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FFFFFF"/>
                </a:solidFill>
                <a:latin typeface="Courier New" panose="02070309020205020404" pitchFamily="49" charset="0"/>
                <a:cs typeface="Courier New" panose="02070309020205020404" pitchFamily="49" charset="0"/>
              </a:rPr>
              <a:t>    </a:t>
            </a:r>
            <a:r>
              <a:rPr lang="en-US" sz="1600" smtClean="0">
                <a:solidFill>
                  <a:srgbClr val="000000"/>
                </a:solidFill>
                <a:latin typeface="Courier New" panose="02070309020205020404" pitchFamily="49" charset="0"/>
                <a:cs typeface="Courier New" panose="02070309020205020404" pitchFamily="49" charset="0"/>
              </a:rPr>
              <a:t>// Find the maximum in the list[0..i]</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double currentMax = list[0];</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currentMaxIndex = 0;</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j = 1; j &lt;= i; j++)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if (currentMax &lt; list[j])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currentMax = list[j];</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currentMaxIndex = j;</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p>
        </p:txBody>
      </p:sp>
      <p:sp>
        <p:nvSpPr>
          <p:cNvPr id="380934" name="Rectangle 6"/>
          <p:cNvSpPr>
            <a:spLocks noChangeArrowheads="1"/>
          </p:cNvSpPr>
          <p:nvPr/>
        </p:nvSpPr>
        <p:spPr bwMode="auto">
          <a:xfrm>
            <a:off x="793750" y="3960813"/>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80935" name="Rectangle 7"/>
          <p:cNvSpPr>
            <a:spLocks noChangeArrowheads="1"/>
          </p:cNvSpPr>
          <p:nvPr/>
        </p:nvSpPr>
        <p:spPr bwMode="auto">
          <a:xfrm>
            <a:off x="793750" y="5343525"/>
            <a:ext cx="3297238" cy="23018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80936" name="Line 8"/>
          <p:cNvSpPr>
            <a:spLocks noChangeShapeType="1"/>
          </p:cNvSpPr>
          <p:nvPr/>
        </p:nvSpPr>
        <p:spPr bwMode="auto">
          <a:xfrm>
            <a:off x="769938" y="1239838"/>
            <a:ext cx="0" cy="2305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774704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80932"/>
                                        </p:tgtEl>
                                        <p:attrNameLst>
                                          <p:attrName>style.visibility</p:attrName>
                                        </p:attrNameLst>
                                      </p:cBhvr>
                                      <p:to>
                                        <p:strVal val="visible"/>
                                      </p:to>
                                    </p:set>
                                    <p:anim calcmode="lin" valueType="num">
                                      <p:cBhvr additive="base">
                                        <p:cTn id="7" dur="500" fill="hold"/>
                                        <p:tgtEl>
                                          <p:spTgt spid="380932"/>
                                        </p:tgtEl>
                                        <p:attrNameLst>
                                          <p:attrName>ppt_x</p:attrName>
                                        </p:attrNameLst>
                                      </p:cBhvr>
                                      <p:tavLst>
                                        <p:tav tm="0">
                                          <p:val>
                                            <p:strVal val="0-#ppt_w/2"/>
                                          </p:val>
                                        </p:tav>
                                        <p:tav tm="100000">
                                          <p:val>
                                            <p:strVal val="#ppt_x"/>
                                          </p:val>
                                        </p:tav>
                                      </p:tavLst>
                                    </p:anim>
                                    <p:anim calcmode="lin" valueType="num">
                                      <p:cBhvr additive="base">
                                        <p:cTn id="8" dur="500" fill="hold"/>
                                        <p:tgtEl>
                                          <p:spTgt spid="3809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0936"/>
                                        </p:tgtEl>
                                        <p:attrNameLst>
                                          <p:attrName>style.visibility</p:attrName>
                                        </p:attrNameLst>
                                      </p:cBhvr>
                                      <p:to>
                                        <p:strVal val="visible"/>
                                      </p:to>
                                    </p:set>
                                    <p:anim calcmode="lin" valueType="num">
                                      <p:cBhvr additive="base">
                                        <p:cTn id="11" dur="500" fill="hold"/>
                                        <p:tgtEl>
                                          <p:spTgt spid="380936"/>
                                        </p:tgtEl>
                                        <p:attrNameLst>
                                          <p:attrName>ppt_x</p:attrName>
                                        </p:attrNameLst>
                                      </p:cBhvr>
                                      <p:tavLst>
                                        <p:tav tm="0">
                                          <p:val>
                                            <p:strVal val="0-#ppt_w/2"/>
                                          </p:val>
                                        </p:tav>
                                        <p:tav tm="100000">
                                          <p:val>
                                            <p:strVal val="#ppt_x"/>
                                          </p:val>
                                        </p:tav>
                                      </p:tavLst>
                                    </p:anim>
                                    <p:anim calcmode="lin" valueType="num">
                                      <p:cBhvr additive="base">
                                        <p:cTn id="12" dur="500" fill="hold"/>
                                        <p:tgtEl>
                                          <p:spTgt spid="38093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0930"/>
                                        </p:tgtEl>
                                        <p:attrNameLst>
                                          <p:attrName>style.visibility</p:attrName>
                                        </p:attrNameLst>
                                      </p:cBhvr>
                                      <p:to>
                                        <p:strVal val="visible"/>
                                      </p:to>
                                    </p:set>
                                    <p:anim calcmode="lin" valueType="num">
                                      <p:cBhvr additive="base">
                                        <p:cTn id="15" dur="500" fill="hold"/>
                                        <p:tgtEl>
                                          <p:spTgt spid="380930"/>
                                        </p:tgtEl>
                                        <p:attrNameLst>
                                          <p:attrName>ppt_x</p:attrName>
                                        </p:attrNameLst>
                                      </p:cBhvr>
                                      <p:tavLst>
                                        <p:tav tm="0">
                                          <p:val>
                                            <p:strVal val="0-#ppt_w/2"/>
                                          </p:val>
                                        </p:tav>
                                        <p:tav tm="100000">
                                          <p:val>
                                            <p:strVal val="#ppt_x"/>
                                          </p:val>
                                        </p:tav>
                                      </p:tavLst>
                                    </p:anim>
                                    <p:anim calcmode="lin" valueType="num">
                                      <p:cBhvr additive="base">
                                        <p:cTn id="16" dur="500" fill="hold"/>
                                        <p:tgtEl>
                                          <p:spTgt spid="3809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80933"/>
                                        </p:tgtEl>
                                        <p:attrNameLst>
                                          <p:attrName>style.visibility</p:attrName>
                                        </p:attrNameLst>
                                      </p:cBhvr>
                                      <p:to>
                                        <p:strVal val="visible"/>
                                      </p:to>
                                    </p:set>
                                    <p:anim calcmode="lin" valueType="num">
                                      <p:cBhvr additive="base">
                                        <p:cTn id="19" dur="500" fill="hold"/>
                                        <p:tgtEl>
                                          <p:spTgt spid="380933"/>
                                        </p:tgtEl>
                                        <p:attrNameLst>
                                          <p:attrName>ppt_x</p:attrName>
                                        </p:attrNameLst>
                                      </p:cBhvr>
                                      <p:tavLst>
                                        <p:tav tm="0">
                                          <p:val>
                                            <p:strVal val="0-#ppt_w/2"/>
                                          </p:val>
                                        </p:tav>
                                        <p:tav tm="100000">
                                          <p:val>
                                            <p:strVal val="#ppt_x"/>
                                          </p:val>
                                        </p:tav>
                                      </p:tavLst>
                                    </p:anim>
                                    <p:anim calcmode="lin" valueType="num">
                                      <p:cBhvr additive="base">
                                        <p:cTn id="20" dur="500" fill="hold"/>
                                        <p:tgtEl>
                                          <p:spTgt spid="3809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p:bldP spid="380932" grpId="0" animBg="1"/>
      <p:bldP spid="380933" grpId="0" animBg="1"/>
      <p:bldP spid="38093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C31905C-311C-4DD4-AB29-2A98566F91F7}" type="slidenum">
              <a:rPr lang="en-US">
                <a:solidFill>
                  <a:srgbClr val="FFFFFF"/>
                </a:solidFill>
              </a:rPr>
              <a:pPr/>
              <a:t>81</a:t>
            </a:fld>
            <a:endParaRPr lang="en-US">
              <a:solidFill>
                <a:srgbClr val="FFFFFF"/>
              </a:solidFill>
            </a:endParaRPr>
          </a:p>
        </p:txBody>
      </p:sp>
      <p:sp>
        <p:nvSpPr>
          <p:cNvPr id="382978" name="Rectangle 2"/>
          <p:cNvSpPr>
            <a:spLocks noGrp="1" noChangeArrowheads="1"/>
          </p:cNvSpPr>
          <p:nvPr>
            <p:ph type="title"/>
          </p:nvPr>
        </p:nvSpPr>
        <p:spPr>
          <a:xfrm>
            <a:off x="962025" y="2430463"/>
            <a:ext cx="2111375" cy="609600"/>
          </a:xfrm>
        </p:spPr>
        <p:txBody>
          <a:bodyPr/>
          <a:lstStyle/>
          <a:p>
            <a:r>
              <a:rPr lang="en-US"/>
              <a:t>Expand</a:t>
            </a:r>
            <a:endParaRPr lang="en-US">
              <a:solidFill>
                <a:schemeClr val="tx1"/>
              </a:solidFill>
              <a:latin typeface="Book Antiqua" panose="02040602050305030304" pitchFamily="18" charset="0"/>
              <a:hlinkClick r:id="rId2" action="ppaction://program"/>
            </a:endParaRPr>
          </a:p>
        </p:txBody>
      </p:sp>
      <p:sp>
        <p:nvSpPr>
          <p:cNvPr id="382979" name="Rectangle 3"/>
          <p:cNvSpPr>
            <a:spLocks noChangeArrowheads="1"/>
          </p:cNvSpPr>
          <p:nvPr/>
        </p:nvSpPr>
        <p:spPr bwMode="auto">
          <a:xfrm>
            <a:off x="0" y="701675"/>
            <a:ext cx="9144000" cy="1371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for (int i = list.length - 1; i &gt;= 1; i--) {</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select the largest element in list[0..i];</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swap the largest with list[i], if necessary;</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 list[i] is in place. The next iteration applies on list[0..i-1]</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a:t>
            </a:r>
          </a:p>
        </p:txBody>
      </p:sp>
      <p:sp>
        <p:nvSpPr>
          <p:cNvPr id="382980" name="Rectangle 4"/>
          <p:cNvSpPr>
            <a:spLocks noChangeArrowheads="1"/>
          </p:cNvSpPr>
          <p:nvPr/>
        </p:nvSpPr>
        <p:spPr bwMode="auto">
          <a:xfrm>
            <a:off x="309563" y="1047750"/>
            <a:ext cx="5529262" cy="230188"/>
          </a:xfrm>
          <a:prstGeom prst="rect">
            <a:avLst/>
          </a:prstGeom>
          <a:solidFill>
            <a:schemeClr val="accent1">
              <a:alpha val="27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82981" name="Rectangle 5"/>
          <p:cNvSpPr>
            <a:spLocks noChangeArrowheads="1"/>
          </p:cNvSpPr>
          <p:nvPr/>
        </p:nvSpPr>
        <p:spPr bwMode="auto">
          <a:xfrm>
            <a:off x="193675" y="3390900"/>
            <a:ext cx="5260975" cy="28368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FFFFFF"/>
                </a:solidFill>
                <a:latin typeface="Courier New" panose="02070309020205020404" pitchFamily="49" charset="0"/>
                <a:cs typeface="Courier New" panose="02070309020205020404" pitchFamily="49" charset="0"/>
              </a:rPr>
              <a:t>    </a:t>
            </a:r>
            <a:r>
              <a:rPr lang="en-US" sz="1600" smtClean="0">
                <a:solidFill>
                  <a:srgbClr val="000000"/>
                </a:solidFill>
                <a:latin typeface="Courier New" panose="02070309020205020404" pitchFamily="49" charset="0"/>
                <a:cs typeface="Courier New" panose="02070309020205020404" pitchFamily="49" charset="0"/>
              </a:rPr>
              <a:t>// Find the maximum in the list[0..i]</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double currentMax = list[0];</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currentMaxIndex = 0;</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j = 1; j &lt;= i; j++)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if (currentMax &lt; list[j])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currentMax = list[j];</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currentMaxIndex = j;</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p>
        </p:txBody>
      </p:sp>
      <p:sp>
        <p:nvSpPr>
          <p:cNvPr id="382982" name="Rectangle 6"/>
          <p:cNvSpPr>
            <a:spLocks noChangeArrowheads="1"/>
          </p:cNvSpPr>
          <p:nvPr/>
        </p:nvSpPr>
        <p:spPr bwMode="auto">
          <a:xfrm>
            <a:off x="793750" y="3960813"/>
            <a:ext cx="3297238" cy="230187"/>
          </a:xfrm>
          <a:prstGeom prst="rect">
            <a:avLst/>
          </a:prstGeom>
          <a:solidFill>
            <a:schemeClr val="accent1">
              <a:alpha val="52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82983" name="Rectangle 7"/>
          <p:cNvSpPr>
            <a:spLocks noChangeArrowheads="1"/>
          </p:cNvSpPr>
          <p:nvPr/>
        </p:nvSpPr>
        <p:spPr bwMode="auto">
          <a:xfrm>
            <a:off x="793750" y="5343525"/>
            <a:ext cx="3297238" cy="230188"/>
          </a:xfrm>
          <a:prstGeom prst="rect">
            <a:avLst/>
          </a:prstGeom>
          <a:solidFill>
            <a:schemeClr val="accent1">
              <a:alpha val="53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82984" name="Line 8"/>
          <p:cNvSpPr>
            <a:spLocks noChangeShapeType="1"/>
          </p:cNvSpPr>
          <p:nvPr/>
        </p:nvSpPr>
        <p:spPr bwMode="auto">
          <a:xfrm>
            <a:off x="769938" y="1239838"/>
            <a:ext cx="0" cy="2305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27379234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A422AE35-ACC6-45E5-8428-A66596AB7619}" type="slidenum">
              <a:rPr lang="en-US">
                <a:solidFill>
                  <a:srgbClr val="FFFFFF"/>
                </a:solidFill>
              </a:rPr>
              <a:pPr/>
              <a:t>82</a:t>
            </a:fld>
            <a:endParaRPr lang="en-US">
              <a:solidFill>
                <a:srgbClr val="FFFFFF"/>
              </a:solidFill>
            </a:endParaRPr>
          </a:p>
        </p:txBody>
      </p:sp>
      <p:sp>
        <p:nvSpPr>
          <p:cNvPr id="381954" name="Rectangle 2"/>
          <p:cNvSpPr>
            <a:spLocks noGrp="1" noChangeArrowheads="1"/>
          </p:cNvSpPr>
          <p:nvPr>
            <p:ph type="title"/>
          </p:nvPr>
        </p:nvSpPr>
        <p:spPr>
          <a:xfrm>
            <a:off x="962025" y="2430463"/>
            <a:ext cx="2111375" cy="609600"/>
          </a:xfrm>
        </p:spPr>
        <p:txBody>
          <a:bodyPr/>
          <a:lstStyle/>
          <a:p>
            <a:r>
              <a:rPr lang="en-US"/>
              <a:t>Expand</a:t>
            </a:r>
            <a:endParaRPr lang="en-US">
              <a:solidFill>
                <a:schemeClr val="tx1"/>
              </a:solidFill>
              <a:latin typeface="Book Antiqua" panose="02040602050305030304" pitchFamily="18" charset="0"/>
              <a:hlinkClick r:id="rId2" action="ppaction://program"/>
            </a:endParaRPr>
          </a:p>
        </p:txBody>
      </p:sp>
      <p:sp>
        <p:nvSpPr>
          <p:cNvPr id="381955" name="Rectangle 3"/>
          <p:cNvSpPr>
            <a:spLocks noChangeArrowheads="1"/>
          </p:cNvSpPr>
          <p:nvPr/>
        </p:nvSpPr>
        <p:spPr bwMode="auto">
          <a:xfrm>
            <a:off x="0" y="701675"/>
            <a:ext cx="9144000" cy="1371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for (int i = list.length - 1; i &gt;= 1; i--) {</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select the largest element in list[0..i];</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swap the largest with list[i], if necessary;</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  // list[i] is in place. The next iteration applies on list[0..i-1]</a:t>
            </a:r>
            <a:endParaRPr lang="en-US" sz="1700" smtClean="0">
              <a:solidFill>
                <a:srgbClr val="000000"/>
              </a:solidFill>
              <a:latin typeface="Courier New" panose="02070309020205020404"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700" smtClean="0">
                <a:solidFill>
                  <a:srgbClr val="000000"/>
                </a:solidFill>
                <a:latin typeface="Courier New" panose="02070309020205020404" pitchFamily="49" charset="0"/>
                <a:cs typeface="Courier New" panose="02070309020205020404" pitchFamily="49" charset="0"/>
              </a:rPr>
              <a:t>}</a:t>
            </a:r>
          </a:p>
        </p:txBody>
      </p:sp>
      <p:sp>
        <p:nvSpPr>
          <p:cNvPr id="381956" name="Rectangle 4"/>
          <p:cNvSpPr>
            <a:spLocks noChangeArrowheads="1"/>
          </p:cNvSpPr>
          <p:nvPr/>
        </p:nvSpPr>
        <p:spPr bwMode="auto">
          <a:xfrm>
            <a:off x="309563" y="1316038"/>
            <a:ext cx="5799137" cy="230187"/>
          </a:xfrm>
          <a:prstGeom prst="rect">
            <a:avLst/>
          </a:prstGeom>
          <a:solidFill>
            <a:schemeClr val="accent1">
              <a:alpha val="27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81961" name="Line 9"/>
          <p:cNvSpPr>
            <a:spLocks noChangeShapeType="1"/>
          </p:cNvSpPr>
          <p:nvPr/>
        </p:nvSpPr>
        <p:spPr bwMode="auto">
          <a:xfrm>
            <a:off x="762000" y="1676400"/>
            <a:ext cx="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81962" name="Rectangle 10"/>
          <p:cNvSpPr>
            <a:spLocks noChangeArrowheads="1"/>
          </p:cNvSpPr>
          <p:nvPr/>
        </p:nvSpPr>
        <p:spPr bwMode="auto">
          <a:xfrm>
            <a:off x="347663" y="3390900"/>
            <a:ext cx="8185150" cy="14922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800" smtClean="0">
                <a:solidFill>
                  <a:srgbClr val="000000"/>
                </a:solidFill>
                <a:latin typeface="Courier New" panose="02070309020205020404" pitchFamily="49" charset="0"/>
                <a:cs typeface="Courier New" panose="02070309020205020404" pitchFamily="49" charset="0"/>
              </a:rPr>
              <a:t>// Swap list[i] with list[currentMaxIndex] if necessary;</a:t>
            </a:r>
            <a:endParaRPr lang="en-US" sz="18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800" smtClean="0">
                <a:solidFill>
                  <a:srgbClr val="000000"/>
                </a:solidFill>
                <a:latin typeface="Courier New" panose="02070309020205020404" pitchFamily="49" charset="0"/>
                <a:cs typeface="Courier New" panose="02070309020205020404" pitchFamily="49" charset="0"/>
              </a:rPr>
              <a:t>if (currentMaxIndex != i) {</a:t>
            </a:r>
            <a:endParaRPr lang="en-US" sz="18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800" smtClean="0">
                <a:solidFill>
                  <a:srgbClr val="000000"/>
                </a:solidFill>
                <a:latin typeface="Courier New" panose="02070309020205020404" pitchFamily="49" charset="0"/>
                <a:cs typeface="Courier New" panose="02070309020205020404" pitchFamily="49" charset="0"/>
              </a:rPr>
              <a:t>  list[currentMaxIndex] = list[i];</a:t>
            </a:r>
            <a:endParaRPr lang="en-US" sz="18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800" smtClean="0">
                <a:solidFill>
                  <a:srgbClr val="000000"/>
                </a:solidFill>
                <a:latin typeface="Courier New" panose="02070309020205020404" pitchFamily="49" charset="0"/>
                <a:cs typeface="Courier New" panose="02070309020205020404" pitchFamily="49" charset="0"/>
              </a:rPr>
              <a:t>  list[i] = currentMax;</a:t>
            </a:r>
            <a:endParaRPr lang="en-US" sz="18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800" smtClean="0">
                <a:solidFill>
                  <a:srgbClr val="000000"/>
                </a:solidFill>
                <a:latin typeface="Courier New" panose="02070309020205020404" pitchFamily="49" charset="0"/>
                <a:cs typeface="Courier New" panose="02070309020205020404" pitchFamily="49" charset="0"/>
              </a:rPr>
              <a:t>}</a:t>
            </a:r>
          </a:p>
        </p:txBody>
      </p:sp>
      <p:sp>
        <p:nvSpPr>
          <p:cNvPr id="381960" name="Line 8"/>
          <p:cNvSpPr>
            <a:spLocks noChangeShapeType="1"/>
          </p:cNvSpPr>
          <p:nvPr/>
        </p:nvSpPr>
        <p:spPr bwMode="auto">
          <a:xfrm>
            <a:off x="769938" y="1547813"/>
            <a:ext cx="0" cy="19970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877175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81956"/>
                                        </p:tgtEl>
                                        <p:attrNameLst>
                                          <p:attrName>style.visibility</p:attrName>
                                        </p:attrNameLst>
                                      </p:cBhvr>
                                      <p:to>
                                        <p:strVal val="visible"/>
                                      </p:to>
                                    </p:set>
                                    <p:anim calcmode="lin" valueType="num">
                                      <p:cBhvr additive="base">
                                        <p:cTn id="7" dur="500" fill="hold"/>
                                        <p:tgtEl>
                                          <p:spTgt spid="381956"/>
                                        </p:tgtEl>
                                        <p:attrNameLst>
                                          <p:attrName>ppt_x</p:attrName>
                                        </p:attrNameLst>
                                      </p:cBhvr>
                                      <p:tavLst>
                                        <p:tav tm="0">
                                          <p:val>
                                            <p:strVal val="0-#ppt_w/2"/>
                                          </p:val>
                                        </p:tav>
                                        <p:tav tm="100000">
                                          <p:val>
                                            <p:strVal val="#ppt_x"/>
                                          </p:val>
                                        </p:tav>
                                      </p:tavLst>
                                    </p:anim>
                                    <p:anim calcmode="lin" valueType="num">
                                      <p:cBhvr additive="base">
                                        <p:cTn id="8" dur="500" fill="hold"/>
                                        <p:tgtEl>
                                          <p:spTgt spid="38195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1960"/>
                                        </p:tgtEl>
                                        <p:attrNameLst>
                                          <p:attrName>style.visibility</p:attrName>
                                        </p:attrNameLst>
                                      </p:cBhvr>
                                      <p:to>
                                        <p:strVal val="visible"/>
                                      </p:to>
                                    </p:set>
                                    <p:anim calcmode="lin" valueType="num">
                                      <p:cBhvr additive="base">
                                        <p:cTn id="11" dur="500" fill="hold"/>
                                        <p:tgtEl>
                                          <p:spTgt spid="381960"/>
                                        </p:tgtEl>
                                        <p:attrNameLst>
                                          <p:attrName>ppt_x</p:attrName>
                                        </p:attrNameLst>
                                      </p:cBhvr>
                                      <p:tavLst>
                                        <p:tav tm="0">
                                          <p:val>
                                            <p:strVal val="0-#ppt_w/2"/>
                                          </p:val>
                                        </p:tav>
                                        <p:tav tm="100000">
                                          <p:val>
                                            <p:strVal val="#ppt_x"/>
                                          </p:val>
                                        </p:tav>
                                      </p:tavLst>
                                    </p:anim>
                                    <p:anim calcmode="lin" valueType="num">
                                      <p:cBhvr additive="base">
                                        <p:cTn id="12" dur="500" fill="hold"/>
                                        <p:tgtEl>
                                          <p:spTgt spid="38196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1954"/>
                                        </p:tgtEl>
                                        <p:attrNameLst>
                                          <p:attrName>style.visibility</p:attrName>
                                        </p:attrNameLst>
                                      </p:cBhvr>
                                      <p:to>
                                        <p:strVal val="visible"/>
                                      </p:to>
                                    </p:set>
                                    <p:anim calcmode="lin" valueType="num">
                                      <p:cBhvr additive="base">
                                        <p:cTn id="15" dur="500" fill="hold"/>
                                        <p:tgtEl>
                                          <p:spTgt spid="381954"/>
                                        </p:tgtEl>
                                        <p:attrNameLst>
                                          <p:attrName>ppt_x</p:attrName>
                                        </p:attrNameLst>
                                      </p:cBhvr>
                                      <p:tavLst>
                                        <p:tav tm="0">
                                          <p:val>
                                            <p:strVal val="0-#ppt_w/2"/>
                                          </p:val>
                                        </p:tav>
                                        <p:tav tm="100000">
                                          <p:val>
                                            <p:strVal val="#ppt_x"/>
                                          </p:val>
                                        </p:tav>
                                      </p:tavLst>
                                    </p:anim>
                                    <p:anim calcmode="lin" valueType="num">
                                      <p:cBhvr additive="base">
                                        <p:cTn id="16" dur="500" fill="hold"/>
                                        <p:tgtEl>
                                          <p:spTgt spid="38195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81962"/>
                                        </p:tgtEl>
                                        <p:attrNameLst>
                                          <p:attrName>style.visibility</p:attrName>
                                        </p:attrNameLst>
                                      </p:cBhvr>
                                      <p:to>
                                        <p:strVal val="visible"/>
                                      </p:to>
                                    </p:set>
                                    <p:anim calcmode="lin" valueType="num">
                                      <p:cBhvr additive="base">
                                        <p:cTn id="19" dur="500" fill="hold"/>
                                        <p:tgtEl>
                                          <p:spTgt spid="381962"/>
                                        </p:tgtEl>
                                        <p:attrNameLst>
                                          <p:attrName>ppt_x</p:attrName>
                                        </p:attrNameLst>
                                      </p:cBhvr>
                                      <p:tavLst>
                                        <p:tav tm="0">
                                          <p:val>
                                            <p:strVal val="0-#ppt_w/2"/>
                                          </p:val>
                                        </p:tav>
                                        <p:tav tm="100000">
                                          <p:val>
                                            <p:strVal val="#ppt_x"/>
                                          </p:val>
                                        </p:tav>
                                      </p:tavLst>
                                    </p:anim>
                                    <p:anim calcmode="lin" valueType="num">
                                      <p:cBhvr additive="base">
                                        <p:cTn id="20" dur="500" fill="hold"/>
                                        <p:tgtEl>
                                          <p:spTgt spid="381962"/>
                                        </p:tgtEl>
                                        <p:attrNameLst>
                                          <p:attrName>ppt_y</p:attrName>
                                        </p:attrNameLst>
                                      </p:cBhvr>
                                      <p:tavLst>
                                        <p:tav tm="0">
                                          <p:val>
                                            <p:strVal val="#ppt_y"/>
                                          </p:val>
                                        </p:tav>
                                        <p:tav tm="100000">
                                          <p:val>
                                            <p:strVal val="#ppt_y"/>
                                          </p:val>
                                        </p:tav>
                                      </p:tavLst>
                                    </p:anim>
                                  </p:childTnLst>
                                </p:cTn>
                              </p:par>
                              <p:par>
                                <p:cTn id="21" presetID="2" presetClass="entr" presetSubtype="8" fill="hold" grpId="1" nodeType="withEffect">
                                  <p:stCondLst>
                                    <p:cond delay="0"/>
                                  </p:stCondLst>
                                  <p:childTnLst>
                                    <p:set>
                                      <p:cBhvr>
                                        <p:cTn id="22" dur="1" fill="hold">
                                          <p:stCondLst>
                                            <p:cond delay="0"/>
                                          </p:stCondLst>
                                        </p:cTn>
                                        <p:tgtEl>
                                          <p:spTgt spid="381954"/>
                                        </p:tgtEl>
                                        <p:attrNameLst>
                                          <p:attrName>style.visibility</p:attrName>
                                        </p:attrNameLst>
                                      </p:cBhvr>
                                      <p:to>
                                        <p:strVal val="visible"/>
                                      </p:to>
                                    </p:set>
                                    <p:anim calcmode="lin" valueType="num">
                                      <p:cBhvr additive="base">
                                        <p:cTn id="23" dur="500" fill="hold"/>
                                        <p:tgtEl>
                                          <p:spTgt spid="381954"/>
                                        </p:tgtEl>
                                        <p:attrNameLst>
                                          <p:attrName>ppt_x</p:attrName>
                                        </p:attrNameLst>
                                      </p:cBhvr>
                                      <p:tavLst>
                                        <p:tav tm="0">
                                          <p:val>
                                            <p:strVal val="0-#ppt_w/2"/>
                                          </p:val>
                                        </p:tav>
                                        <p:tav tm="100000">
                                          <p:val>
                                            <p:strVal val="#ppt_x"/>
                                          </p:val>
                                        </p:tav>
                                      </p:tavLst>
                                    </p:anim>
                                    <p:anim calcmode="lin" valueType="num">
                                      <p:cBhvr additive="base">
                                        <p:cTn id="24" dur="500" fill="hold"/>
                                        <p:tgtEl>
                                          <p:spTgt spid="381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p:bldP spid="381954" grpId="1"/>
      <p:bldP spid="381956" grpId="0" animBg="1"/>
      <p:bldP spid="381962" grpId="0" animBg="1"/>
      <p:bldP spid="38196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C7B0FE3-F2A3-4B40-A474-D6936F792477}" type="slidenum">
              <a:rPr lang="en-US">
                <a:solidFill>
                  <a:srgbClr val="FFFFFF"/>
                </a:solidFill>
              </a:rPr>
              <a:pPr/>
              <a:t>83</a:t>
            </a:fld>
            <a:endParaRPr lang="en-US">
              <a:solidFill>
                <a:srgbClr val="FFFFFF"/>
              </a:solidFill>
            </a:endParaRPr>
          </a:p>
        </p:txBody>
      </p:sp>
      <p:sp>
        <p:nvSpPr>
          <p:cNvPr id="311298" name="Rectangle 2"/>
          <p:cNvSpPr>
            <a:spLocks noGrp="1" noChangeArrowheads="1"/>
          </p:cNvSpPr>
          <p:nvPr>
            <p:ph type="title"/>
          </p:nvPr>
        </p:nvSpPr>
        <p:spPr>
          <a:xfrm>
            <a:off x="609600" y="304800"/>
            <a:ext cx="7772400" cy="457200"/>
          </a:xfrm>
        </p:spPr>
        <p:txBody>
          <a:bodyPr/>
          <a:lstStyle/>
          <a:p>
            <a:r>
              <a:rPr lang="en-US"/>
              <a:t>Wrap it in a Method</a:t>
            </a:r>
            <a:endParaRPr lang="en-US">
              <a:solidFill>
                <a:schemeClr val="tx1"/>
              </a:solidFill>
              <a:latin typeface="Book Antiqua" panose="02040602050305030304" pitchFamily="18" charset="0"/>
              <a:hlinkClick r:id="rId2" action="ppaction://program"/>
            </a:endParaRPr>
          </a:p>
        </p:txBody>
      </p:sp>
      <p:sp>
        <p:nvSpPr>
          <p:cNvPr id="311299" name="Rectangle 3"/>
          <p:cNvSpPr>
            <a:spLocks noChangeArrowheads="1"/>
          </p:cNvSpPr>
          <p:nvPr/>
        </p:nvSpPr>
        <p:spPr bwMode="auto">
          <a:xfrm>
            <a:off x="304800" y="914400"/>
            <a:ext cx="8610600" cy="57150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The method for sorting the numbers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public static void selectionSort(double[] list)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i = list.length - 1; i &gt;= 1; i--)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 Find the maximum in the list[0..i]</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double currentMax = list[0];</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int currentMaxIndex = 0;</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for (int j = 1; j &lt;= i; j++)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if (currentMax &lt; list[j])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currentMax = list[j];</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currentMaxIndex = j;</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 Swap list[i] with list[currentMaxIndex] if necessary;</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if (currentMaxIndex != i)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list[currentMaxIndex] = list[i];</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list[i] = currentMax;</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  }</a:t>
            </a:r>
            <a:endParaRPr lang="en-US" sz="1600" smtClean="0">
              <a:solidFill>
                <a:srgbClr val="000000"/>
              </a:solidFill>
              <a:latin typeface="Courier" pitchFamily="49" charset="0"/>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1600" smtClean="0">
                <a:solidFill>
                  <a:srgbClr val="000000"/>
                </a:solidFill>
                <a:latin typeface="Courier New" panose="02070309020205020404" pitchFamily="49" charset="0"/>
                <a:cs typeface="Courier New" panose="02070309020205020404" pitchFamily="49" charset="0"/>
              </a:rPr>
              <a:t>}</a:t>
            </a:r>
          </a:p>
        </p:txBody>
      </p:sp>
      <p:sp>
        <p:nvSpPr>
          <p:cNvPr id="311301" name="Rectangle 5"/>
          <p:cNvSpPr>
            <a:spLocks noChangeArrowheads="1"/>
          </p:cNvSpPr>
          <p:nvPr/>
        </p:nvSpPr>
        <p:spPr bwMode="auto">
          <a:xfrm>
            <a:off x="533400" y="1447800"/>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FFFFFF"/>
              </a:solidFill>
            </a:endParaRPr>
          </a:p>
        </p:txBody>
      </p:sp>
      <p:sp>
        <p:nvSpPr>
          <p:cNvPr id="311303"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sz="2400" smtClean="0">
              <a:solidFill>
                <a:srgbClr val="FFFFFF"/>
              </a:solidFill>
            </a:endParaRPr>
          </a:p>
        </p:txBody>
      </p:sp>
      <p:sp>
        <p:nvSpPr>
          <p:cNvPr id="311304" name="Text Box 8"/>
          <p:cNvSpPr txBox="1">
            <a:spLocks noChangeArrowheads="1"/>
          </p:cNvSpPr>
          <p:nvPr/>
        </p:nvSpPr>
        <p:spPr bwMode="auto">
          <a:xfrm>
            <a:off x="5867400" y="2133600"/>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000000"/>
                </a:solidFill>
              </a:rPr>
              <a:t>Invoke it</a:t>
            </a:r>
          </a:p>
          <a:p>
            <a:pPr eaLnBrk="0" fontAlgn="base" hangingPunct="0">
              <a:spcBef>
                <a:spcPct val="50000"/>
              </a:spcBef>
              <a:spcAft>
                <a:spcPct val="0"/>
              </a:spcAft>
            </a:pPr>
            <a:r>
              <a:rPr lang="en-US" sz="2400" smtClean="0">
                <a:solidFill>
                  <a:srgbClr val="000000"/>
                </a:solidFill>
              </a:rPr>
              <a:t>selectionSort(yourList)</a:t>
            </a:r>
          </a:p>
        </p:txBody>
      </p:sp>
    </p:spTree>
    <p:extLst>
      <p:ext uri="{BB962C8B-B14F-4D97-AF65-F5344CB8AC3E}">
        <p14:creationId xmlns:p14="http://schemas.microsoft.com/office/powerpoint/2010/main" val="21429283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3944384-63EC-428E-8B19-AA9EDEF07606}" type="slidenum">
              <a:rPr lang="en-US">
                <a:solidFill>
                  <a:srgbClr val="FFFFFF"/>
                </a:solidFill>
              </a:rPr>
              <a:pPr/>
              <a:t>84</a:t>
            </a:fld>
            <a:endParaRPr lang="en-US">
              <a:solidFill>
                <a:srgbClr val="FFFFFF"/>
              </a:solidFill>
            </a:endParaRPr>
          </a:p>
        </p:txBody>
      </p:sp>
      <p:sp>
        <p:nvSpPr>
          <p:cNvPr id="301058" name="Rectangle 2"/>
          <p:cNvSpPr>
            <a:spLocks noGrp="1" noChangeArrowheads="1"/>
          </p:cNvSpPr>
          <p:nvPr>
            <p:ph type="title"/>
          </p:nvPr>
        </p:nvSpPr>
        <p:spPr>
          <a:xfrm>
            <a:off x="615950" y="203200"/>
            <a:ext cx="7772400" cy="609600"/>
          </a:xfrm>
        </p:spPr>
        <p:txBody>
          <a:bodyPr/>
          <a:lstStyle/>
          <a:p>
            <a:r>
              <a:rPr lang="en-US"/>
              <a:t>Insertion Sort</a:t>
            </a:r>
            <a:endParaRPr lang="en-US">
              <a:solidFill>
                <a:schemeClr val="tx1"/>
              </a:solidFill>
              <a:latin typeface="Book Antiqua" panose="02040602050305030304" pitchFamily="18" charset="0"/>
              <a:hlinkClick r:id="rId3" action="ppaction://program"/>
            </a:endParaRPr>
          </a:p>
        </p:txBody>
      </p:sp>
      <p:sp>
        <p:nvSpPr>
          <p:cNvPr id="301059" name="Rectangle 3"/>
          <p:cNvSpPr>
            <a:spLocks noGrp="1" noChangeArrowheads="1"/>
          </p:cNvSpPr>
          <p:nvPr>
            <p:ph type="body" idx="1"/>
          </p:nvPr>
        </p:nvSpPr>
        <p:spPr>
          <a:xfrm>
            <a:off x="3305175" y="893763"/>
            <a:ext cx="5410200" cy="457200"/>
          </a:xfrm>
        </p:spPr>
        <p:txBody>
          <a:bodyPr/>
          <a:lstStyle/>
          <a:p>
            <a:pPr marL="0" indent="0">
              <a:buFont typeface="Monotype Sorts" pitchFamily="2" charset="2"/>
              <a:buNone/>
            </a:pPr>
            <a:r>
              <a:rPr lang="en-US" sz="2200"/>
              <a:t>int[] myList = {2, 9, 5, 4, 8, 1, 6}; // Unsorted</a:t>
            </a:r>
          </a:p>
        </p:txBody>
      </p:sp>
      <p:sp>
        <p:nvSpPr>
          <p:cNvPr id="301060" name="Rectangle 4"/>
          <p:cNvSpPr>
            <a:spLocks noChangeArrowheads="1"/>
          </p:cNvSpPr>
          <p:nvPr/>
        </p:nvSpPr>
        <p:spPr bwMode="auto">
          <a:xfrm>
            <a:off x="117475" y="1393825"/>
            <a:ext cx="249555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2200" smtClean="0">
                <a:solidFill>
                  <a:srgbClr val="FFFFFF"/>
                </a:solidFill>
                <a:cs typeface="Times New Roman" panose="02020603050405020304" pitchFamily="18" charset="0"/>
              </a:rPr>
              <a:t>The insertion sort algorithm sorts a list of values by repeatedly inserting an unsorted element into a sorted sublist until the whole list is sorted. </a:t>
            </a:r>
          </a:p>
        </p:txBody>
      </p:sp>
      <p:sp>
        <p:nvSpPr>
          <p:cNvPr id="301062" name="Rectangle 6"/>
          <p:cNvSpPr>
            <a:spLocks noChangeArrowheads="1"/>
          </p:cNvSpPr>
          <p:nvPr/>
        </p:nvSpPr>
        <p:spPr bwMode="auto">
          <a:xfrm>
            <a:off x="228600" y="304800"/>
            <a:ext cx="1066800" cy="3810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smtClean="0">
                <a:solidFill>
                  <a:srgbClr val="FFFFFF"/>
                </a:solidFill>
              </a:rPr>
              <a:t>Optional</a:t>
            </a:r>
          </a:p>
        </p:txBody>
      </p:sp>
      <p:graphicFrame>
        <p:nvGraphicFramePr>
          <p:cNvPr id="301063" name="Object 7"/>
          <p:cNvGraphicFramePr>
            <a:graphicFrameLocks noChangeAspect="1"/>
          </p:cNvGraphicFramePr>
          <p:nvPr/>
        </p:nvGraphicFramePr>
        <p:xfrm>
          <a:off x="2536825" y="1355725"/>
          <a:ext cx="6451600" cy="5013325"/>
        </p:xfrm>
        <a:graphic>
          <a:graphicData uri="http://schemas.openxmlformats.org/presentationml/2006/ole">
            <mc:AlternateContent xmlns:mc="http://schemas.openxmlformats.org/markup-compatibility/2006">
              <mc:Choice xmlns:v="urn:schemas-microsoft-com:vml" Requires="v">
                <p:oleObj spid="_x0000_s44043" name="Picture" r:id="rId4" imgW="4032504" imgH="3124200" progId="Word.Picture.8">
                  <p:embed/>
                </p:oleObj>
              </mc:Choice>
              <mc:Fallback>
                <p:oleObj name="Picture" r:id="rId4" imgW="4032504" imgH="31242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6825" y="1355725"/>
                        <a:ext cx="6451600" cy="501332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0409499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lide Number Placeholder 4"/>
          <p:cNvSpPr>
            <a:spLocks noGrp="1"/>
          </p:cNvSpPr>
          <p:nvPr>
            <p:ph type="sldNum" sz="quarter" idx="11"/>
          </p:nvPr>
        </p:nvSpPr>
        <p:spPr/>
        <p:txBody>
          <a:bodyPr/>
          <a:lstStyle/>
          <a:p>
            <a:fld id="{E2A6587C-345F-4641-A3A1-1271EDB93410}" type="slidenum">
              <a:rPr lang="en-US">
                <a:solidFill>
                  <a:srgbClr val="FFFFFF"/>
                </a:solidFill>
              </a:rPr>
              <a:pPr/>
              <a:t>85</a:t>
            </a:fld>
            <a:endParaRPr lang="en-US">
              <a:solidFill>
                <a:srgbClr val="FFFFFF"/>
              </a:solidFill>
            </a:endParaRPr>
          </a:p>
        </p:txBody>
      </p:sp>
      <p:sp>
        <p:nvSpPr>
          <p:cNvPr id="390146" name="Rectangle 2"/>
          <p:cNvSpPr>
            <a:spLocks noGrp="1" noChangeArrowheads="1"/>
          </p:cNvSpPr>
          <p:nvPr>
            <p:ph type="title"/>
          </p:nvPr>
        </p:nvSpPr>
        <p:spPr/>
        <p:txBody>
          <a:bodyPr/>
          <a:lstStyle/>
          <a:p>
            <a:r>
              <a:rPr lang="en-US"/>
              <a:t>Insertion Sort</a:t>
            </a:r>
          </a:p>
        </p:txBody>
      </p:sp>
      <p:graphicFrame>
        <p:nvGraphicFramePr>
          <p:cNvPr id="390323" name="Group 179"/>
          <p:cNvGraphicFramePr>
            <a:graphicFrameLocks noGrp="1"/>
          </p:cNvGraphicFramePr>
          <p:nvPr/>
        </p:nvGraphicFramePr>
        <p:xfrm>
          <a:off x="539750" y="2354263"/>
          <a:ext cx="3733800" cy="518160"/>
        </p:xfrm>
        <a:graphic>
          <a:graphicData uri="http://schemas.openxmlformats.org/drawingml/2006/table">
            <a:tbl>
              <a:tblPr/>
              <a:tblGrid>
                <a:gridCol w="533400"/>
                <a:gridCol w="533400"/>
                <a:gridCol w="533400"/>
                <a:gridCol w="533400"/>
                <a:gridCol w="533400"/>
                <a:gridCol w="533400"/>
                <a:gridCol w="533400"/>
              </a:tblGrid>
              <a:tr h="4413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0324" name="Group 180"/>
          <p:cNvGraphicFramePr>
            <a:graphicFrameLocks noGrp="1"/>
          </p:cNvGraphicFramePr>
          <p:nvPr/>
        </p:nvGraphicFramePr>
        <p:xfrm>
          <a:off x="4724400" y="2743200"/>
          <a:ext cx="3733800" cy="518160"/>
        </p:xfrm>
        <a:graphic>
          <a:graphicData uri="http://schemas.openxmlformats.org/drawingml/2006/table">
            <a:tbl>
              <a:tblPr/>
              <a:tblGrid>
                <a:gridCol w="533400"/>
                <a:gridCol w="533400"/>
                <a:gridCol w="533400"/>
                <a:gridCol w="533400"/>
                <a:gridCol w="533400"/>
                <a:gridCol w="533400"/>
                <a:gridCol w="533400"/>
              </a:tblGrid>
              <a:tr h="4572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0325" name="Group 181"/>
          <p:cNvGraphicFramePr>
            <a:graphicFrameLocks noGrp="1"/>
          </p:cNvGraphicFramePr>
          <p:nvPr/>
        </p:nvGraphicFramePr>
        <p:xfrm>
          <a:off x="501650" y="3352800"/>
          <a:ext cx="3733800" cy="652463"/>
        </p:xfrm>
        <a:graphic>
          <a:graphicData uri="http://schemas.openxmlformats.org/drawingml/2006/table">
            <a:tbl>
              <a:tblPr/>
              <a:tblGrid>
                <a:gridCol w="533400"/>
                <a:gridCol w="533400"/>
                <a:gridCol w="533400"/>
                <a:gridCol w="533400"/>
                <a:gridCol w="533400"/>
                <a:gridCol w="533400"/>
                <a:gridCol w="533400"/>
              </a:tblGrid>
              <a:tr h="652463">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0332" name="Group 188"/>
          <p:cNvGraphicFramePr>
            <a:graphicFrameLocks noGrp="1"/>
          </p:cNvGraphicFramePr>
          <p:nvPr/>
        </p:nvGraphicFramePr>
        <p:xfrm>
          <a:off x="539750" y="4351338"/>
          <a:ext cx="3733800" cy="533400"/>
        </p:xfrm>
        <a:graphic>
          <a:graphicData uri="http://schemas.openxmlformats.org/drawingml/2006/table">
            <a:tbl>
              <a:tblPr/>
              <a:tblGrid>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0331" name="Group 187"/>
          <p:cNvGraphicFramePr>
            <a:graphicFrameLocks noGrp="1"/>
          </p:cNvGraphicFramePr>
          <p:nvPr/>
        </p:nvGraphicFramePr>
        <p:xfrm>
          <a:off x="4724400" y="4800600"/>
          <a:ext cx="3733800" cy="533400"/>
        </p:xfrm>
        <a:graphic>
          <a:graphicData uri="http://schemas.openxmlformats.org/drawingml/2006/table">
            <a:tbl>
              <a:tblPr/>
              <a:tblGrid>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r>
            </a:tbl>
          </a:graphicData>
        </a:graphic>
      </p:graphicFrame>
      <p:graphicFrame>
        <p:nvGraphicFramePr>
          <p:cNvPr id="390327" name="Group 183"/>
          <p:cNvGraphicFramePr>
            <a:graphicFrameLocks noGrp="1"/>
          </p:cNvGraphicFramePr>
          <p:nvPr/>
        </p:nvGraphicFramePr>
        <p:xfrm>
          <a:off x="4724400" y="3810000"/>
          <a:ext cx="3733800" cy="533400"/>
        </p:xfrm>
        <a:graphic>
          <a:graphicData uri="http://schemas.openxmlformats.org/drawingml/2006/table">
            <a:tbl>
              <a:tblPr/>
              <a:tblGrid>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0330" name="Group 186"/>
          <p:cNvGraphicFramePr>
            <a:graphicFrameLocks noGrp="1"/>
          </p:cNvGraphicFramePr>
          <p:nvPr/>
        </p:nvGraphicFramePr>
        <p:xfrm>
          <a:off x="539750" y="5349875"/>
          <a:ext cx="3733800" cy="533400"/>
        </p:xfrm>
        <a:graphic>
          <a:graphicData uri="http://schemas.openxmlformats.org/drawingml/2006/table">
            <a:tbl>
              <a:tblPr/>
              <a:tblGrid>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90308" name="Rectangle 164"/>
          <p:cNvSpPr>
            <a:spLocks noGrp="1" noChangeArrowheads="1"/>
          </p:cNvSpPr>
          <p:nvPr>
            <p:ph type="body" idx="1"/>
          </p:nvPr>
        </p:nvSpPr>
        <p:spPr>
          <a:xfrm>
            <a:off x="1230313" y="1470025"/>
            <a:ext cx="5410200" cy="457200"/>
          </a:xfrm>
          <a:noFill/>
          <a:ln/>
        </p:spPr>
        <p:txBody>
          <a:bodyPr/>
          <a:lstStyle/>
          <a:p>
            <a:pPr marL="0" indent="0">
              <a:lnSpc>
                <a:spcPct val="80000"/>
              </a:lnSpc>
              <a:buFont typeface="Monotype Sorts" pitchFamily="2" charset="2"/>
              <a:buNone/>
            </a:pPr>
            <a:r>
              <a:rPr lang="en-US" sz="2000"/>
              <a:t>int[] myList = {2, 9, 5, 4, 8, 1, 6}; // Unsorted</a:t>
            </a:r>
          </a:p>
        </p:txBody>
      </p:sp>
      <p:sp>
        <p:nvSpPr>
          <p:cNvPr id="390333" name="Rectangle 18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mtClean="0">
                <a:solidFill>
                  <a:srgbClr val="000000"/>
                </a:solidFill>
                <a:latin typeface="Forte" pitchFamily="66" charset="0"/>
              </a:rPr>
              <a:t>animation</a:t>
            </a:r>
          </a:p>
        </p:txBody>
      </p:sp>
    </p:spTree>
    <p:extLst>
      <p:ext uri="{BB962C8B-B14F-4D97-AF65-F5344CB8AC3E}">
        <p14:creationId xmlns:p14="http://schemas.microsoft.com/office/powerpoint/2010/main" val="338284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03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03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03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03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03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0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D31619A-E6F8-486A-9B14-ACC601C90CB0}" type="slidenum">
              <a:rPr lang="en-US">
                <a:solidFill>
                  <a:srgbClr val="FFFFFF"/>
                </a:solidFill>
              </a:rPr>
              <a:pPr/>
              <a:t>86</a:t>
            </a:fld>
            <a:endParaRPr lang="en-US">
              <a:solidFill>
                <a:srgbClr val="FFFFFF"/>
              </a:solidFill>
            </a:endParaRPr>
          </a:p>
        </p:txBody>
      </p:sp>
      <p:sp>
        <p:nvSpPr>
          <p:cNvPr id="310274" name="Rectangle 2"/>
          <p:cNvSpPr>
            <a:spLocks noGrp="1" noChangeArrowheads="1"/>
          </p:cNvSpPr>
          <p:nvPr>
            <p:ph type="title"/>
          </p:nvPr>
        </p:nvSpPr>
        <p:spPr>
          <a:xfrm>
            <a:off x="609600" y="304800"/>
            <a:ext cx="7772400" cy="609600"/>
          </a:xfrm>
        </p:spPr>
        <p:txBody>
          <a:bodyPr/>
          <a:lstStyle/>
          <a:p>
            <a:r>
              <a:rPr lang="en-US"/>
              <a:t>The Arrays.sort Method</a:t>
            </a:r>
            <a:endParaRPr lang="en-US">
              <a:solidFill>
                <a:schemeClr val="tx1"/>
              </a:solidFill>
              <a:latin typeface="Book Antiqua" panose="02040602050305030304" pitchFamily="18" charset="0"/>
              <a:hlinkClick r:id="rId2" action="ppaction://program"/>
            </a:endParaRPr>
          </a:p>
        </p:txBody>
      </p:sp>
      <p:sp>
        <p:nvSpPr>
          <p:cNvPr id="31027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2200" smtClean="0">
                <a:solidFill>
                  <a:srgbClr val="FFFFFF"/>
                </a:solidFill>
                <a:cs typeface="Courier New" panose="02070309020205020404" pitchFamily="49" charset="0"/>
              </a:rPr>
              <a:t>Since sorting is frequently used in programming, Java provides several overloaded sort methods for sorting an array of int, double, char, short, long, and float in the java.util.Arrays class. For example, the following code sorts an array of numbers and an array of characters.</a:t>
            </a:r>
          </a:p>
          <a:p>
            <a:pPr eaLnBrk="0" fontAlgn="base" hangingPunct="0">
              <a:lnSpc>
                <a:spcPct val="90000"/>
              </a:lnSpc>
              <a:spcBef>
                <a:spcPct val="20000"/>
              </a:spcBef>
              <a:spcAft>
                <a:spcPct val="0"/>
              </a:spcAft>
              <a:buClr>
                <a:srgbClr val="FFFF99"/>
              </a:buClr>
              <a:buSzPct val="75000"/>
              <a:buFont typeface="Monotype Sorts" pitchFamily="2" charset="2"/>
              <a:buNone/>
            </a:pPr>
            <a:endParaRPr lang="en-US" sz="2200" smtClean="0">
              <a:solidFill>
                <a:srgbClr val="FFFFFF"/>
              </a:solidFill>
              <a:cs typeface="Times New Roman" panose="02020603050405020304" pitchFamily="18" charset="0"/>
            </a:endParaRPr>
          </a:p>
          <a:p>
            <a:pPr lvl="1" eaLnBrk="0" fontAlgn="base" hangingPunct="0">
              <a:lnSpc>
                <a:spcPct val="90000"/>
              </a:lnSpc>
              <a:spcBef>
                <a:spcPct val="20000"/>
              </a:spcBef>
              <a:spcAft>
                <a:spcPct val="0"/>
              </a:spcAft>
              <a:buClr>
                <a:srgbClr val="FFFF99"/>
              </a:buClr>
              <a:buSzPct val="75000"/>
              <a:buFont typeface="Monotype Sorts" pitchFamily="2" charset="2"/>
              <a:buNone/>
            </a:pPr>
            <a:r>
              <a:rPr lang="en-US" sz="2200" smtClean="0">
                <a:solidFill>
                  <a:srgbClr val="FFFFFF"/>
                </a:solidFill>
                <a:cs typeface="Courier New" panose="02070309020205020404" pitchFamily="49" charset="0"/>
              </a:rPr>
              <a:t>double[] numbers = {6.0, 4.4, 1.9, 2.9, 3.4, 3.5};</a:t>
            </a:r>
            <a:endParaRPr lang="en-US" sz="2200" smtClean="0">
              <a:solidFill>
                <a:srgbClr val="FFFFFF"/>
              </a:solidFill>
              <a:cs typeface="Times New Roman" panose="02020603050405020304" pitchFamily="18" charset="0"/>
            </a:endParaRPr>
          </a:p>
          <a:p>
            <a:pPr lvl="1" eaLnBrk="0" fontAlgn="base" hangingPunct="0">
              <a:lnSpc>
                <a:spcPct val="90000"/>
              </a:lnSpc>
              <a:spcBef>
                <a:spcPct val="20000"/>
              </a:spcBef>
              <a:spcAft>
                <a:spcPct val="0"/>
              </a:spcAft>
              <a:buClr>
                <a:srgbClr val="FFFF99"/>
              </a:buClr>
              <a:buSzPct val="75000"/>
              <a:buFont typeface="Monotype Sorts" pitchFamily="2" charset="2"/>
              <a:buNone/>
            </a:pPr>
            <a:r>
              <a:rPr lang="en-US" sz="2200" smtClean="0">
                <a:solidFill>
                  <a:srgbClr val="FFFFFF"/>
                </a:solidFill>
                <a:cs typeface="Courier New" panose="02070309020205020404" pitchFamily="49" charset="0"/>
              </a:rPr>
              <a:t>java.util.Arrays.sort(numbers);</a:t>
            </a:r>
            <a:endParaRPr lang="en-US" sz="2200" smtClean="0">
              <a:solidFill>
                <a:srgbClr val="FFFFFF"/>
              </a:solidFill>
              <a:cs typeface="Times New Roman" panose="02020603050405020304" pitchFamily="18" charset="0"/>
            </a:endParaRPr>
          </a:p>
          <a:p>
            <a:pPr eaLnBrk="0" fontAlgn="base" hangingPunct="0">
              <a:lnSpc>
                <a:spcPct val="90000"/>
              </a:lnSpc>
              <a:spcBef>
                <a:spcPct val="20000"/>
              </a:spcBef>
              <a:spcAft>
                <a:spcPct val="0"/>
              </a:spcAft>
              <a:buClr>
                <a:srgbClr val="FFFF99"/>
              </a:buClr>
              <a:buSzPct val="75000"/>
              <a:buFont typeface="Monotype Sorts" pitchFamily="2" charset="2"/>
              <a:buNone/>
            </a:pPr>
            <a:r>
              <a:rPr lang="en-US" sz="2200" smtClean="0">
                <a:solidFill>
                  <a:srgbClr val="FFFFFF"/>
                </a:solidFill>
                <a:cs typeface="Courier New" panose="02070309020205020404" pitchFamily="49" charset="0"/>
              </a:rPr>
              <a:t> </a:t>
            </a:r>
            <a:endParaRPr lang="en-US" sz="2200" smtClean="0">
              <a:solidFill>
                <a:srgbClr val="FFFFFF"/>
              </a:solidFill>
              <a:cs typeface="Times New Roman" panose="02020603050405020304" pitchFamily="18" charset="0"/>
            </a:endParaRPr>
          </a:p>
          <a:p>
            <a:pPr lvl="1" eaLnBrk="0" fontAlgn="base" hangingPunct="0">
              <a:lnSpc>
                <a:spcPct val="90000"/>
              </a:lnSpc>
              <a:spcBef>
                <a:spcPct val="20000"/>
              </a:spcBef>
              <a:spcAft>
                <a:spcPct val="0"/>
              </a:spcAft>
              <a:buClr>
                <a:srgbClr val="FFFF99"/>
              </a:buClr>
              <a:buSzPct val="75000"/>
              <a:buFont typeface="Monotype Sorts" pitchFamily="2" charset="2"/>
              <a:buNone/>
            </a:pPr>
            <a:r>
              <a:rPr lang="en-US" sz="2200" smtClean="0">
                <a:solidFill>
                  <a:srgbClr val="FFFFFF"/>
                </a:solidFill>
                <a:cs typeface="Courier New" panose="02070309020205020404" pitchFamily="49" charset="0"/>
              </a:rPr>
              <a:t>char[] chars = {'a', 'A', '4', 'F', 'D', 'P'};</a:t>
            </a:r>
            <a:endParaRPr lang="en-US" sz="2200" smtClean="0">
              <a:solidFill>
                <a:srgbClr val="FFFFFF"/>
              </a:solidFill>
              <a:cs typeface="Times New Roman" panose="02020603050405020304" pitchFamily="18" charset="0"/>
            </a:endParaRPr>
          </a:p>
          <a:p>
            <a:pPr lvl="1" eaLnBrk="0" fontAlgn="base" hangingPunct="0">
              <a:lnSpc>
                <a:spcPct val="90000"/>
              </a:lnSpc>
              <a:spcBef>
                <a:spcPct val="20000"/>
              </a:spcBef>
              <a:spcAft>
                <a:spcPct val="0"/>
              </a:spcAft>
              <a:buClr>
                <a:srgbClr val="FFFF99"/>
              </a:buClr>
              <a:buSzPct val="75000"/>
              <a:buFont typeface="Monotype Sorts" pitchFamily="2" charset="2"/>
              <a:buNone/>
            </a:pPr>
            <a:r>
              <a:rPr lang="en-US" sz="2200" smtClean="0">
                <a:solidFill>
                  <a:srgbClr val="FFFFFF"/>
                </a:solidFill>
                <a:cs typeface="Courier New" panose="02070309020205020404" pitchFamily="49" charset="0"/>
              </a:rPr>
              <a:t>java.util.Arrays.sort(chars);</a:t>
            </a:r>
          </a:p>
        </p:txBody>
      </p:sp>
    </p:spTree>
    <p:extLst>
      <p:ext uri="{BB962C8B-B14F-4D97-AF65-F5344CB8AC3E}">
        <p14:creationId xmlns:p14="http://schemas.microsoft.com/office/powerpoint/2010/main" val="11237425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AD8A4BC-0852-4FFC-8EC2-A8A055EA833C}" type="slidenum">
              <a:rPr lang="en-US">
                <a:solidFill>
                  <a:srgbClr val="FFFFFF"/>
                </a:solidFill>
              </a:rPr>
              <a:pPr/>
              <a:t>87</a:t>
            </a:fld>
            <a:endParaRPr lang="en-US">
              <a:solidFill>
                <a:srgbClr val="FFFFFF"/>
              </a:solidFill>
            </a:endParaRPr>
          </a:p>
        </p:txBody>
      </p:sp>
      <p:sp>
        <p:nvSpPr>
          <p:cNvPr id="312322" name="Rectangle 2"/>
          <p:cNvSpPr>
            <a:spLocks noGrp="1" noChangeArrowheads="1"/>
          </p:cNvSpPr>
          <p:nvPr>
            <p:ph type="title"/>
          </p:nvPr>
        </p:nvSpPr>
        <p:spPr>
          <a:xfrm>
            <a:off x="609600" y="304800"/>
            <a:ext cx="7772400" cy="609600"/>
          </a:xfrm>
        </p:spPr>
        <p:txBody>
          <a:bodyPr/>
          <a:lstStyle/>
          <a:p>
            <a:r>
              <a:rPr lang="en-US"/>
              <a:t>Exercise 6.14 Bubble Sort</a:t>
            </a:r>
            <a:endParaRPr lang="en-US">
              <a:solidFill>
                <a:schemeClr val="tx1"/>
              </a:solidFill>
              <a:latin typeface="Book Antiqua" panose="02040602050305030304" pitchFamily="18" charset="0"/>
              <a:hlinkClick r:id="rId2" action="ppaction://program"/>
            </a:endParaRPr>
          </a:p>
        </p:txBody>
      </p:sp>
      <p:sp>
        <p:nvSpPr>
          <p:cNvPr id="312323" name="Rectangle 3"/>
          <p:cNvSpPr>
            <a:spLocks noGrp="1" noChangeArrowheads="1"/>
          </p:cNvSpPr>
          <p:nvPr>
            <p:ph type="body" idx="1"/>
          </p:nvPr>
        </p:nvSpPr>
        <p:spPr>
          <a:xfrm>
            <a:off x="304800" y="1143000"/>
            <a:ext cx="5334000" cy="457200"/>
          </a:xfrm>
        </p:spPr>
        <p:txBody>
          <a:bodyPr/>
          <a:lstStyle/>
          <a:p>
            <a:pPr marL="0" indent="0">
              <a:buFont typeface="Monotype Sorts" pitchFamily="2" charset="2"/>
              <a:buNone/>
            </a:pPr>
            <a:r>
              <a:rPr lang="en-US" sz="2200"/>
              <a:t>int[] myList = {2, 9, 5, 4, 8, 1, 6}; // Unsorted</a:t>
            </a:r>
          </a:p>
        </p:txBody>
      </p:sp>
      <p:sp>
        <p:nvSpPr>
          <p:cNvPr id="312324" name="Rectangle 4"/>
          <p:cNvSpPr>
            <a:spLocks noChangeArrowheads="1"/>
          </p:cNvSpPr>
          <p:nvPr/>
        </p:nvSpPr>
        <p:spPr bwMode="auto">
          <a:xfrm>
            <a:off x="152400" y="1905000"/>
            <a:ext cx="4724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2200" smtClean="0">
                <a:solidFill>
                  <a:srgbClr val="FFFFFF"/>
                </a:solidFill>
                <a:cs typeface="Times New Roman" panose="02020603050405020304" pitchFamily="18" charset="0"/>
              </a:rPr>
              <a:t>The bubble-sort algorithm makes several iterations through the array. On each iteration, successive neighboring pairs are compared. If a pair is in decreasing order, its values are swapped; otherwise, the values remain unchanged. The technique is called a </a:t>
            </a:r>
            <a:r>
              <a:rPr lang="en-US" sz="2200" i="1" smtClean="0">
                <a:solidFill>
                  <a:srgbClr val="FFFFFF"/>
                </a:solidFill>
                <a:cs typeface="Times New Roman" panose="02020603050405020304" pitchFamily="18" charset="0"/>
              </a:rPr>
              <a:t>bubble sort</a:t>
            </a:r>
            <a:r>
              <a:rPr lang="en-US" sz="2200" smtClean="0">
                <a:solidFill>
                  <a:srgbClr val="FFFFFF"/>
                </a:solidFill>
                <a:cs typeface="Times New Roman" panose="02020603050405020304" pitchFamily="18" charset="0"/>
              </a:rPr>
              <a:t> or </a:t>
            </a:r>
            <a:r>
              <a:rPr lang="en-US" sz="2200" i="1" smtClean="0">
                <a:solidFill>
                  <a:srgbClr val="FFFFFF"/>
                </a:solidFill>
                <a:cs typeface="Times New Roman" panose="02020603050405020304" pitchFamily="18" charset="0"/>
              </a:rPr>
              <a:t>sinking sort</a:t>
            </a:r>
            <a:r>
              <a:rPr lang="en-US" sz="2200" smtClean="0">
                <a:solidFill>
                  <a:srgbClr val="FFFFFF"/>
                </a:solidFill>
                <a:cs typeface="Times New Roman" panose="02020603050405020304" pitchFamily="18" charset="0"/>
              </a:rPr>
              <a:t> because the smaller values gradually "bubble" their way to the top and the larger values sink to the bottom.</a:t>
            </a:r>
          </a:p>
        </p:txBody>
      </p:sp>
      <p:sp>
        <p:nvSpPr>
          <p:cNvPr id="312325" name="Rectangle 5"/>
          <p:cNvSpPr>
            <a:spLocks noChangeArrowheads="1"/>
          </p:cNvSpPr>
          <p:nvPr/>
        </p:nvSpPr>
        <p:spPr bwMode="auto">
          <a:xfrm>
            <a:off x="5257800" y="1981200"/>
            <a:ext cx="3581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Clr>
                <a:srgbClr val="FFFF99"/>
              </a:buClr>
              <a:buSzPct val="75000"/>
              <a:buFont typeface="Monotype Sorts" pitchFamily="2" charset="2"/>
              <a:buNone/>
            </a:pPr>
            <a:r>
              <a:rPr lang="en-US" sz="2200" smtClean="0">
                <a:solidFill>
                  <a:srgbClr val="FFFFFF"/>
                </a:solidFill>
              </a:rPr>
              <a:t>Iteration 1:    2, 5, 4, 8, 1, 6, 9</a:t>
            </a:r>
          </a:p>
          <a:p>
            <a:pPr eaLnBrk="0" fontAlgn="base" hangingPunct="0">
              <a:spcBef>
                <a:spcPct val="20000"/>
              </a:spcBef>
              <a:spcAft>
                <a:spcPct val="0"/>
              </a:spcAft>
              <a:buClr>
                <a:srgbClr val="FFFF99"/>
              </a:buClr>
              <a:buSzPct val="75000"/>
              <a:buFont typeface="Monotype Sorts" pitchFamily="2" charset="2"/>
              <a:buNone/>
            </a:pPr>
            <a:r>
              <a:rPr lang="en-US" sz="2200" smtClean="0">
                <a:solidFill>
                  <a:srgbClr val="FFFFFF"/>
                </a:solidFill>
              </a:rPr>
              <a:t>Iteration 2:    2, 4, 5, 1, 6, 8, 9</a:t>
            </a:r>
          </a:p>
          <a:p>
            <a:pPr eaLnBrk="0" fontAlgn="base" hangingPunct="0">
              <a:spcBef>
                <a:spcPct val="20000"/>
              </a:spcBef>
              <a:spcAft>
                <a:spcPct val="0"/>
              </a:spcAft>
              <a:buClr>
                <a:srgbClr val="FFFF99"/>
              </a:buClr>
              <a:buSzPct val="75000"/>
              <a:buFont typeface="Monotype Sorts" pitchFamily="2" charset="2"/>
              <a:buNone/>
            </a:pPr>
            <a:r>
              <a:rPr lang="en-US" sz="2200" smtClean="0">
                <a:solidFill>
                  <a:srgbClr val="FFFFFF"/>
                </a:solidFill>
              </a:rPr>
              <a:t>Iteration 3:    2, 4, 1, 5, 6, 8, 9</a:t>
            </a:r>
          </a:p>
          <a:p>
            <a:pPr eaLnBrk="0" fontAlgn="base" hangingPunct="0">
              <a:spcBef>
                <a:spcPct val="20000"/>
              </a:spcBef>
              <a:spcAft>
                <a:spcPct val="0"/>
              </a:spcAft>
              <a:buClr>
                <a:srgbClr val="FFFF99"/>
              </a:buClr>
              <a:buSzPct val="75000"/>
              <a:buFont typeface="Monotype Sorts" pitchFamily="2" charset="2"/>
              <a:buNone/>
            </a:pPr>
            <a:r>
              <a:rPr lang="en-US" sz="2200" smtClean="0">
                <a:solidFill>
                  <a:srgbClr val="FFFFFF"/>
                </a:solidFill>
              </a:rPr>
              <a:t>Iteration 4:    2, 1, 4, 5, 6, 8, 9</a:t>
            </a:r>
          </a:p>
          <a:p>
            <a:pPr eaLnBrk="0" fontAlgn="base" hangingPunct="0">
              <a:spcBef>
                <a:spcPct val="20000"/>
              </a:spcBef>
              <a:spcAft>
                <a:spcPct val="0"/>
              </a:spcAft>
              <a:buClr>
                <a:srgbClr val="FFFF99"/>
              </a:buClr>
              <a:buSzPct val="75000"/>
              <a:buFont typeface="Monotype Sorts" pitchFamily="2" charset="2"/>
              <a:buNone/>
            </a:pPr>
            <a:r>
              <a:rPr lang="en-US" sz="2200" smtClean="0">
                <a:solidFill>
                  <a:srgbClr val="FFFFFF"/>
                </a:solidFill>
              </a:rPr>
              <a:t>Iteration 5:    1, 2, 4, 5, 6, 8, 9</a:t>
            </a:r>
          </a:p>
          <a:p>
            <a:pPr eaLnBrk="0" fontAlgn="base" hangingPunct="0">
              <a:spcBef>
                <a:spcPct val="20000"/>
              </a:spcBef>
              <a:spcAft>
                <a:spcPct val="0"/>
              </a:spcAft>
              <a:buClr>
                <a:srgbClr val="FFFF99"/>
              </a:buClr>
              <a:buSzPct val="75000"/>
              <a:buFont typeface="Monotype Sorts" pitchFamily="2" charset="2"/>
              <a:buNone/>
            </a:pPr>
            <a:r>
              <a:rPr lang="en-US" sz="2200" smtClean="0">
                <a:solidFill>
                  <a:srgbClr val="FFFFFF"/>
                </a:solidFill>
              </a:rPr>
              <a:t>Iteration 6:    1, 2, 4, 5, 6, 8, 9</a:t>
            </a:r>
          </a:p>
        </p:txBody>
      </p:sp>
      <p:sp>
        <p:nvSpPr>
          <p:cNvPr id="312326" name="Rectangle 6"/>
          <p:cNvSpPr>
            <a:spLocks noChangeArrowheads="1"/>
          </p:cNvSpPr>
          <p:nvPr/>
        </p:nvSpPr>
        <p:spPr bwMode="auto">
          <a:xfrm>
            <a:off x="228600" y="304800"/>
            <a:ext cx="1066800" cy="3810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smtClean="0">
                <a:solidFill>
                  <a:srgbClr val="FFFFFF"/>
                </a:solidFill>
              </a:rPr>
              <a:t>Optional</a:t>
            </a:r>
          </a:p>
        </p:txBody>
      </p:sp>
    </p:spTree>
    <p:extLst>
      <p:ext uri="{BB962C8B-B14F-4D97-AF65-F5344CB8AC3E}">
        <p14:creationId xmlns:p14="http://schemas.microsoft.com/office/powerpoint/2010/main" val="13743339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E7B3EEC-48E3-4A61-8CBF-1D5B78672D77}" type="slidenum">
              <a:rPr lang="en-US">
                <a:solidFill>
                  <a:srgbClr val="FFFFFF"/>
                </a:solidFill>
              </a:rPr>
              <a:pPr/>
              <a:t>88</a:t>
            </a:fld>
            <a:endParaRPr lang="en-US">
              <a:solidFill>
                <a:srgbClr val="FFFFFF"/>
              </a:solidFill>
            </a:endParaRPr>
          </a:p>
        </p:txBody>
      </p:sp>
      <p:sp>
        <p:nvSpPr>
          <p:cNvPr id="300034" name="Rectangle 2"/>
          <p:cNvSpPr>
            <a:spLocks noGrp="1" noChangeArrowheads="1"/>
          </p:cNvSpPr>
          <p:nvPr>
            <p:ph type="title"/>
          </p:nvPr>
        </p:nvSpPr>
        <p:spPr>
          <a:xfrm>
            <a:off x="685800" y="0"/>
            <a:ext cx="7772400" cy="1066800"/>
          </a:xfrm>
          <a:noFill/>
          <a:ln/>
        </p:spPr>
        <p:txBody>
          <a:bodyPr/>
          <a:lstStyle/>
          <a:p>
            <a:r>
              <a:rPr lang="en-US"/>
              <a:t>Two-dimensional Arrays</a:t>
            </a:r>
            <a:endParaRPr lang="en-US" b="1"/>
          </a:p>
        </p:txBody>
      </p:sp>
      <p:sp>
        <p:nvSpPr>
          <p:cNvPr id="300035" name="Rectangle 3"/>
          <p:cNvSpPr>
            <a:spLocks noGrp="1" noChangeArrowheads="1"/>
          </p:cNvSpPr>
          <p:nvPr>
            <p:ph type="body" idx="1"/>
          </p:nvPr>
        </p:nvSpPr>
        <p:spPr>
          <a:xfrm>
            <a:off x="304800" y="1066800"/>
            <a:ext cx="8382000" cy="5105400"/>
          </a:xfrm>
          <a:noFill/>
          <a:ln/>
        </p:spPr>
        <p:txBody>
          <a:bodyPr/>
          <a:lstStyle/>
          <a:p>
            <a:pPr marL="0" indent="0">
              <a:buFont typeface="Monotype Sorts" pitchFamily="2" charset="2"/>
              <a:buNone/>
            </a:pPr>
            <a:r>
              <a:rPr lang="en-US" sz="2000">
                <a:latin typeface="Courier New" panose="02070309020205020404" pitchFamily="49" charset="0"/>
              </a:rPr>
              <a:t>// Declare array ref var</a:t>
            </a:r>
          </a:p>
          <a:p>
            <a:pPr marL="0" indent="0">
              <a:buFont typeface="Monotype Sorts" pitchFamily="2" charset="2"/>
              <a:buNone/>
            </a:pPr>
            <a:r>
              <a:rPr lang="en-US" sz="2000">
                <a:latin typeface="Courier New" panose="02070309020205020404" pitchFamily="49" charset="0"/>
              </a:rPr>
              <a:t>dataType[][] refVar; </a:t>
            </a:r>
          </a:p>
          <a:p>
            <a:pPr marL="0" indent="0">
              <a:buFont typeface="Monotype Sorts" pitchFamily="2" charset="2"/>
              <a:buNone/>
            </a:pPr>
            <a:endParaRPr lang="en-US" sz="2000">
              <a:latin typeface="Courier New" panose="02070309020205020404" pitchFamily="49" charset="0"/>
            </a:endParaRPr>
          </a:p>
          <a:p>
            <a:pPr marL="0" indent="0">
              <a:buFont typeface="Monotype Sorts" pitchFamily="2" charset="2"/>
              <a:buNone/>
            </a:pPr>
            <a:r>
              <a:rPr lang="en-US" sz="2000">
                <a:latin typeface="Courier New" panose="02070309020205020404" pitchFamily="49" charset="0"/>
              </a:rPr>
              <a:t>// Create array and assign its reference to variable</a:t>
            </a:r>
          </a:p>
          <a:p>
            <a:pPr marL="0" indent="0">
              <a:buFont typeface="Monotype Sorts" pitchFamily="2" charset="2"/>
              <a:buNone/>
            </a:pPr>
            <a:r>
              <a:rPr lang="en-US" sz="2000">
                <a:latin typeface="Courier New" panose="02070309020205020404" pitchFamily="49" charset="0"/>
              </a:rPr>
              <a:t>refVar = new dataType[10][10]; </a:t>
            </a:r>
          </a:p>
          <a:p>
            <a:pPr marL="0" indent="0">
              <a:buFont typeface="Monotype Sorts" pitchFamily="2" charset="2"/>
              <a:buNone/>
            </a:pPr>
            <a:endParaRPr lang="en-US" sz="2000">
              <a:latin typeface="Courier New" panose="02070309020205020404" pitchFamily="49" charset="0"/>
            </a:endParaRPr>
          </a:p>
          <a:p>
            <a:pPr marL="0" indent="0">
              <a:buFont typeface="Monotype Sorts" pitchFamily="2" charset="2"/>
              <a:buNone/>
            </a:pPr>
            <a:r>
              <a:rPr lang="en-US" sz="2000">
                <a:latin typeface="Courier New" panose="02070309020205020404" pitchFamily="49" charset="0"/>
              </a:rPr>
              <a:t>// Combine declaration and creation in one statement</a:t>
            </a:r>
          </a:p>
          <a:p>
            <a:pPr marL="0" indent="0">
              <a:buFont typeface="Monotype Sorts" pitchFamily="2" charset="2"/>
              <a:buNone/>
            </a:pPr>
            <a:r>
              <a:rPr lang="en-US" sz="2000">
                <a:latin typeface="Courier New" panose="02070309020205020404" pitchFamily="49" charset="0"/>
              </a:rPr>
              <a:t>dataType[][] refVar = new dataType[10][10]; </a:t>
            </a:r>
          </a:p>
          <a:p>
            <a:pPr marL="0" indent="0">
              <a:buFont typeface="Monotype Sorts" pitchFamily="2" charset="2"/>
              <a:buNone/>
            </a:pPr>
            <a:endParaRPr lang="en-US" sz="2000">
              <a:latin typeface="Courier New" panose="02070309020205020404" pitchFamily="49" charset="0"/>
            </a:endParaRPr>
          </a:p>
          <a:p>
            <a:pPr marL="0" indent="0">
              <a:buFont typeface="Monotype Sorts" pitchFamily="2" charset="2"/>
              <a:buNone/>
            </a:pPr>
            <a:r>
              <a:rPr lang="en-US" sz="2000">
                <a:latin typeface="Courier New" panose="02070309020205020404" pitchFamily="49" charset="0"/>
              </a:rPr>
              <a:t>// Alternative syntax</a:t>
            </a:r>
          </a:p>
          <a:p>
            <a:pPr marL="0" indent="0">
              <a:buFont typeface="Monotype Sorts" pitchFamily="2" charset="2"/>
              <a:buNone/>
            </a:pPr>
            <a:r>
              <a:rPr lang="en-US" sz="2000">
                <a:latin typeface="Courier New" panose="02070309020205020404" pitchFamily="49" charset="0"/>
              </a:rPr>
              <a:t>dataType refVar[][] = new dataType[10][10]; </a:t>
            </a:r>
          </a:p>
        </p:txBody>
      </p:sp>
    </p:spTree>
    <p:extLst>
      <p:ext uri="{BB962C8B-B14F-4D97-AF65-F5344CB8AC3E}">
        <p14:creationId xmlns:p14="http://schemas.microsoft.com/office/powerpoint/2010/main" val="2234794396"/>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3B5D8E3-DE5E-4397-A338-C2818F9A5A2B}" type="slidenum">
              <a:rPr lang="en-US">
                <a:solidFill>
                  <a:srgbClr val="FFFFFF"/>
                </a:solidFill>
              </a:rPr>
              <a:pPr/>
              <a:t>89</a:t>
            </a:fld>
            <a:endParaRPr lang="en-US">
              <a:solidFill>
                <a:srgbClr val="FFFFFF"/>
              </a:solidFill>
            </a:endParaRPr>
          </a:p>
        </p:txBody>
      </p:sp>
      <p:sp>
        <p:nvSpPr>
          <p:cNvPr id="289794" name="Rectangle 2"/>
          <p:cNvSpPr>
            <a:spLocks noGrp="1" noChangeArrowheads="1"/>
          </p:cNvSpPr>
          <p:nvPr>
            <p:ph type="title"/>
          </p:nvPr>
        </p:nvSpPr>
        <p:spPr>
          <a:xfrm>
            <a:off x="685800" y="152400"/>
            <a:ext cx="8001000" cy="1752600"/>
          </a:xfrm>
          <a:noFill/>
          <a:ln/>
        </p:spPr>
        <p:txBody>
          <a:bodyPr/>
          <a:lstStyle/>
          <a:p>
            <a:r>
              <a:rPr lang="en-US" sz="4000"/>
              <a:t>Declaring Variables of Two-dimensional Arrays and Creating Two-dimensional Arrays </a:t>
            </a:r>
          </a:p>
        </p:txBody>
      </p:sp>
      <p:sp>
        <p:nvSpPr>
          <p:cNvPr id="289795" name="Rectangle 3"/>
          <p:cNvSpPr>
            <a:spLocks noGrp="1" noChangeArrowheads="1"/>
          </p:cNvSpPr>
          <p:nvPr>
            <p:ph type="body" idx="1"/>
          </p:nvPr>
        </p:nvSpPr>
        <p:spPr>
          <a:xfrm>
            <a:off x="152400" y="2057400"/>
            <a:ext cx="8991600" cy="4114800"/>
          </a:xfrm>
          <a:noFill/>
          <a:ln/>
        </p:spPr>
        <p:txBody>
          <a:bodyPr/>
          <a:lstStyle/>
          <a:p>
            <a:pPr marL="0" indent="0">
              <a:lnSpc>
                <a:spcPct val="90000"/>
              </a:lnSpc>
              <a:buFont typeface="Monotype Sorts" pitchFamily="2" charset="2"/>
              <a:buNone/>
            </a:pPr>
            <a:endParaRPr lang="en-US" sz="2400"/>
          </a:p>
          <a:p>
            <a:pPr marL="0" indent="0">
              <a:lnSpc>
                <a:spcPct val="90000"/>
              </a:lnSpc>
              <a:buFont typeface="Monotype Sorts" pitchFamily="2" charset="2"/>
              <a:buNone/>
            </a:pPr>
            <a:r>
              <a:rPr lang="en-US" sz="2400">
                <a:latin typeface="Courier New" panose="02070309020205020404" pitchFamily="49" charset="0"/>
              </a:rPr>
              <a:t>int[][] matrix = new int[10][10];</a:t>
            </a:r>
          </a:p>
          <a:p>
            <a:pPr marL="0" indent="0">
              <a:lnSpc>
                <a:spcPct val="90000"/>
              </a:lnSpc>
              <a:spcBef>
                <a:spcPct val="0"/>
              </a:spcBef>
              <a:buFont typeface="Monotype Sorts" pitchFamily="2" charset="2"/>
              <a:buNone/>
            </a:pPr>
            <a:r>
              <a:rPr lang="en-US" sz="2800"/>
              <a:t>  or</a:t>
            </a:r>
          </a:p>
          <a:p>
            <a:pPr marL="0" indent="0">
              <a:lnSpc>
                <a:spcPct val="90000"/>
              </a:lnSpc>
              <a:buFont typeface="Monotype Sorts" pitchFamily="2" charset="2"/>
              <a:buNone/>
            </a:pPr>
            <a:r>
              <a:rPr lang="en-US" sz="2400">
                <a:latin typeface="Courier New" panose="02070309020205020404" pitchFamily="49" charset="0"/>
              </a:rPr>
              <a:t>int matrix[][] = new int[10][10];</a:t>
            </a:r>
          </a:p>
          <a:p>
            <a:pPr marL="0" indent="0">
              <a:lnSpc>
                <a:spcPct val="90000"/>
              </a:lnSpc>
              <a:buFont typeface="Monotype Sorts" pitchFamily="2" charset="2"/>
              <a:buNone/>
            </a:pPr>
            <a:r>
              <a:rPr lang="en-US" sz="2400">
                <a:latin typeface="Courier New" panose="02070309020205020404" pitchFamily="49" charset="0"/>
              </a:rPr>
              <a:t>matrix[0][0] = 3;</a:t>
            </a:r>
          </a:p>
          <a:p>
            <a:pPr marL="0" indent="0">
              <a:lnSpc>
                <a:spcPct val="90000"/>
              </a:lnSpc>
              <a:buFont typeface="Monotype Sorts" pitchFamily="2" charset="2"/>
              <a:buNone/>
            </a:pPr>
            <a:endParaRPr lang="en-US" sz="2400">
              <a:latin typeface="Courier New" panose="02070309020205020404" pitchFamily="49" charset="0"/>
            </a:endParaRPr>
          </a:p>
          <a:p>
            <a:pPr marL="0" indent="0">
              <a:lnSpc>
                <a:spcPct val="90000"/>
              </a:lnSpc>
              <a:spcBef>
                <a:spcPct val="0"/>
              </a:spcBef>
              <a:buFont typeface="Monotype Sorts" pitchFamily="2" charset="2"/>
              <a:buNone/>
            </a:pPr>
            <a:r>
              <a:rPr lang="en-US" sz="2400">
                <a:latin typeface="Courier New" panose="02070309020205020404" pitchFamily="49" charset="0"/>
              </a:rPr>
              <a:t>for (int i = 0; i &lt; matrix.length; i++)</a:t>
            </a:r>
          </a:p>
          <a:p>
            <a:pPr marL="0" indent="0">
              <a:lnSpc>
                <a:spcPct val="90000"/>
              </a:lnSpc>
              <a:spcBef>
                <a:spcPct val="0"/>
              </a:spcBef>
              <a:buFont typeface="Monotype Sorts" pitchFamily="2" charset="2"/>
              <a:buNone/>
            </a:pPr>
            <a:r>
              <a:rPr lang="en-US" sz="2400">
                <a:latin typeface="Courier New" panose="02070309020205020404" pitchFamily="49" charset="0"/>
              </a:rPr>
              <a:t>  for (int j = 0; j &lt; matrix[i].length; j++)</a:t>
            </a:r>
          </a:p>
          <a:p>
            <a:pPr marL="0" indent="0">
              <a:lnSpc>
                <a:spcPct val="90000"/>
              </a:lnSpc>
              <a:spcBef>
                <a:spcPct val="0"/>
              </a:spcBef>
              <a:buFont typeface="Monotype Sorts" pitchFamily="2" charset="2"/>
              <a:buNone/>
            </a:pPr>
            <a:r>
              <a:rPr lang="en-US" sz="2400">
                <a:latin typeface="Courier New" panose="02070309020205020404" pitchFamily="49" charset="0"/>
              </a:rPr>
              <a:t>    matrix[i][j] = (int)(Math.random() * 1000);</a:t>
            </a:r>
          </a:p>
          <a:p>
            <a:pPr marL="0" indent="0">
              <a:lnSpc>
                <a:spcPct val="90000"/>
              </a:lnSpc>
              <a:buFont typeface="Monotype Sorts" pitchFamily="2" charset="2"/>
              <a:buNone/>
            </a:pPr>
            <a:endParaRPr lang="en-US" sz="2400">
              <a:latin typeface="Courier New" panose="02070309020205020404" pitchFamily="49" charset="0"/>
            </a:endParaRPr>
          </a:p>
          <a:p>
            <a:pPr marL="0" indent="0">
              <a:lnSpc>
                <a:spcPct val="90000"/>
              </a:lnSpc>
              <a:buFont typeface="Monotype Sorts" pitchFamily="2" charset="2"/>
              <a:buNone/>
            </a:pPr>
            <a:r>
              <a:rPr lang="en-US" sz="2400">
                <a:latin typeface="Courier New" panose="02070309020205020404" pitchFamily="49" charset="0"/>
              </a:rPr>
              <a:t>double[][] x;</a:t>
            </a:r>
          </a:p>
        </p:txBody>
      </p:sp>
    </p:spTree>
    <p:extLst>
      <p:ext uri="{BB962C8B-B14F-4D97-AF65-F5344CB8AC3E}">
        <p14:creationId xmlns:p14="http://schemas.microsoft.com/office/powerpoint/2010/main" val="268253387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685800" y="304806"/>
            <a:ext cx="7772400" cy="666751"/>
          </a:xfrm>
          <a:noFill/>
          <a:ln/>
        </p:spPr>
        <p:txBody>
          <a:bodyPr>
            <a:normAutofit fontScale="90000"/>
          </a:bodyPr>
          <a:lstStyle/>
          <a:p>
            <a:r>
              <a:rPr lang="en-US"/>
              <a:t>Array Initializers</a:t>
            </a:r>
          </a:p>
        </p:txBody>
      </p:sp>
      <p:sp>
        <p:nvSpPr>
          <p:cNvPr id="291843" name="Rectangle 3"/>
          <p:cNvSpPr>
            <a:spLocks noGrp="1" noChangeArrowheads="1"/>
          </p:cNvSpPr>
          <p:nvPr>
            <p:ph idx="1"/>
          </p:nvPr>
        </p:nvSpPr>
        <p:spPr>
          <a:xfrm>
            <a:off x="228600" y="1447800"/>
            <a:ext cx="8915400" cy="4114800"/>
          </a:xfrm>
          <a:noFill/>
          <a:ln/>
        </p:spPr>
        <p:txBody>
          <a:bodyPr/>
          <a:lstStyle/>
          <a:p>
            <a:pPr>
              <a:spcBef>
                <a:spcPct val="100000"/>
              </a:spcBef>
            </a:pPr>
            <a:r>
              <a:rPr lang="en-US" sz="3400"/>
              <a:t>Declaring, creating, initializing in one step:</a:t>
            </a:r>
            <a:endParaRPr lang="en-US" sz="3600"/>
          </a:p>
          <a:p>
            <a:pPr>
              <a:spcBef>
                <a:spcPct val="50000"/>
              </a:spcBef>
              <a:buFont typeface="Monotype Sorts" pitchFamily="2" charset="2"/>
              <a:buNone/>
            </a:pPr>
            <a:r>
              <a:rPr lang="en-US" sz="2800">
                <a:latin typeface="Courier New" panose="02070309020205020404" pitchFamily="49" charset="0"/>
              </a:rPr>
              <a:t>	double[] myList = {1.9, 2.9, 3.4, 3.5};</a:t>
            </a:r>
          </a:p>
          <a:p>
            <a:pPr>
              <a:spcBef>
                <a:spcPct val="50000"/>
              </a:spcBef>
              <a:buFont typeface="Monotype Sorts" pitchFamily="2" charset="2"/>
              <a:buNone/>
            </a:pPr>
            <a:r>
              <a:rPr lang="en-US" sz="3600"/>
              <a:t>This shorthand syntax must be in one statement.</a:t>
            </a:r>
          </a:p>
        </p:txBody>
      </p:sp>
      <p:sp>
        <p:nvSpPr>
          <p:cNvPr id="4" name="Slide Number Placeholder 4"/>
          <p:cNvSpPr>
            <a:spLocks noGrp="1"/>
          </p:cNvSpPr>
          <p:nvPr>
            <p:ph type="sldNum" sz="quarter" idx="11"/>
          </p:nvPr>
        </p:nvSpPr>
        <p:spPr/>
        <p:txBody>
          <a:bodyPr/>
          <a:lstStyle/>
          <a:p>
            <a:fld id="{FE62409A-04DD-4A2D-9591-A2D4DFB07C14}" type="slidenum">
              <a:rPr lang="en-US">
                <a:solidFill>
                  <a:srgbClr val="FFFFFF"/>
                </a:solidFill>
              </a:rPr>
              <a:pPr/>
              <a:t>9</a:t>
            </a:fld>
            <a:endParaRPr lang="en-US">
              <a:solidFill>
                <a:srgbClr val="FFFFFF"/>
              </a:solidFill>
            </a:endParaRPr>
          </a:p>
        </p:txBody>
      </p:sp>
    </p:spTree>
    <p:extLst>
      <p:ext uri="{BB962C8B-B14F-4D97-AF65-F5344CB8AC3E}">
        <p14:creationId xmlns:p14="http://schemas.microsoft.com/office/powerpoint/2010/main" val="7620536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FAB175FD-37F1-4395-A570-76D1D31F69B3}" type="slidenum">
              <a:rPr lang="en-US">
                <a:solidFill>
                  <a:srgbClr val="FFFFFF"/>
                </a:solidFill>
              </a:rPr>
              <a:pPr/>
              <a:t>90</a:t>
            </a:fld>
            <a:endParaRPr lang="en-US">
              <a:solidFill>
                <a:srgbClr val="FFFFFF"/>
              </a:solidFill>
            </a:endParaRPr>
          </a:p>
        </p:txBody>
      </p:sp>
      <p:sp>
        <p:nvSpPr>
          <p:cNvPr id="18434" name="Rectangle 2"/>
          <p:cNvSpPr>
            <a:spLocks noGrp="1" noChangeArrowheads="1"/>
          </p:cNvSpPr>
          <p:nvPr>
            <p:ph type="title"/>
          </p:nvPr>
        </p:nvSpPr>
        <p:spPr>
          <a:xfrm>
            <a:off x="457200" y="0"/>
            <a:ext cx="8534400" cy="1066800"/>
          </a:xfrm>
          <a:noFill/>
          <a:ln/>
        </p:spPr>
        <p:txBody>
          <a:bodyPr/>
          <a:lstStyle/>
          <a:p>
            <a:r>
              <a:rPr lang="en-US"/>
              <a:t>Two-dimensional Array Illustration</a:t>
            </a:r>
            <a:endParaRPr lang="en-US" b="1"/>
          </a:p>
        </p:txBody>
      </p:sp>
      <p:sp>
        <p:nvSpPr>
          <p:cNvPr id="18439" name="Rectangle 7"/>
          <p:cNvSpPr>
            <a:spLocks noChangeArrowheads="1"/>
          </p:cNvSpPr>
          <p:nvPr/>
        </p:nvSpPr>
        <p:spPr bwMode="auto">
          <a:xfrm>
            <a:off x="23241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18438" name="Object 6"/>
          <p:cNvGraphicFramePr>
            <a:graphicFrameLocks noChangeAspect="1"/>
          </p:cNvGraphicFramePr>
          <p:nvPr/>
        </p:nvGraphicFramePr>
        <p:xfrm>
          <a:off x="0" y="1123950"/>
          <a:ext cx="9144000" cy="3932238"/>
        </p:xfrm>
        <a:graphic>
          <a:graphicData uri="http://schemas.openxmlformats.org/presentationml/2006/ole">
            <mc:AlternateContent xmlns:mc="http://schemas.openxmlformats.org/markup-compatibility/2006">
              <mc:Choice xmlns:v="urn:schemas-microsoft-com:vml" Requires="v">
                <p:oleObj spid="_x0000_s46091" name="Picture" r:id="rId3" imgW="4495680" imgH="1981080" progId="Word.Picture.8">
                  <p:embed/>
                </p:oleObj>
              </mc:Choice>
              <mc:Fallback>
                <p:oleObj name="Picture" r:id="rId3" imgW="4495680" imgH="19810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3950"/>
                        <a:ext cx="9144000" cy="3932238"/>
                      </a:xfrm>
                      <a:prstGeom prst="rect">
                        <a:avLst/>
                      </a:prstGeom>
                      <a:solidFill>
                        <a:schemeClr val="tx1"/>
                      </a:solidFill>
                    </p:spPr>
                  </p:pic>
                </p:oleObj>
              </mc:Fallback>
            </mc:AlternateContent>
          </a:graphicData>
        </a:graphic>
      </p:graphicFrame>
      <p:sp>
        <p:nvSpPr>
          <p:cNvPr id="18441" name="Text Box 9"/>
          <p:cNvSpPr txBox="1">
            <a:spLocks noChangeArrowheads="1"/>
          </p:cNvSpPr>
          <p:nvPr/>
        </p:nvSpPr>
        <p:spPr bwMode="auto">
          <a:xfrm>
            <a:off x="6108700" y="5233988"/>
            <a:ext cx="2743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array.length?  4</a:t>
            </a:r>
          </a:p>
          <a:p>
            <a:pPr eaLnBrk="0" fontAlgn="base" hangingPunct="0">
              <a:spcBef>
                <a:spcPct val="50000"/>
              </a:spcBef>
              <a:spcAft>
                <a:spcPct val="0"/>
              </a:spcAft>
            </a:pPr>
            <a:r>
              <a:rPr lang="en-US" sz="2000" smtClean="0">
                <a:solidFill>
                  <a:srgbClr val="FFFFFF"/>
                </a:solidFill>
              </a:rPr>
              <a:t>array[0].length? 3</a:t>
            </a:r>
          </a:p>
        </p:txBody>
      </p:sp>
      <p:sp>
        <p:nvSpPr>
          <p:cNvPr id="18440" name="Text Box 8"/>
          <p:cNvSpPr txBox="1">
            <a:spLocks noChangeArrowheads="1"/>
          </p:cNvSpPr>
          <p:nvPr/>
        </p:nvSpPr>
        <p:spPr bwMode="auto">
          <a:xfrm>
            <a:off x="769938" y="5195888"/>
            <a:ext cx="2743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matrix.length?  5</a:t>
            </a:r>
          </a:p>
          <a:p>
            <a:pPr eaLnBrk="0" fontAlgn="base" hangingPunct="0">
              <a:spcBef>
                <a:spcPct val="50000"/>
              </a:spcBef>
              <a:spcAft>
                <a:spcPct val="0"/>
              </a:spcAft>
            </a:pPr>
            <a:r>
              <a:rPr lang="en-US" sz="2000" smtClean="0">
                <a:solidFill>
                  <a:srgbClr val="FFFFFF"/>
                </a:solidFill>
              </a:rPr>
              <a:t>matrix[0].length? 5</a:t>
            </a:r>
          </a:p>
        </p:txBody>
      </p:sp>
    </p:spTree>
    <p:extLst>
      <p:ext uri="{BB962C8B-B14F-4D97-AF65-F5344CB8AC3E}">
        <p14:creationId xmlns:p14="http://schemas.microsoft.com/office/powerpoint/2010/main" val="1343024245"/>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07C31F7D-9261-449C-97F9-DCCBB9FBA329}" type="slidenum">
              <a:rPr lang="en-US">
                <a:solidFill>
                  <a:srgbClr val="FFFFFF"/>
                </a:solidFill>
              </a:rPr>
              <a:pPr/>
              <a:t>91</a:t>
            </a:fld>
            <a:endParaRPr lang="en-US">
              <a:solidFill>
                <a:srgbClr val="FFFFFF"/>
              </a:solidFill>
            </a:endParaRPr>
          </a:p>
        </p:txBody>
      </p:sp>
      <p:sp>
        <p:nvSpPr>
          <p:cNvPr id="281602" name="Rectangle 2"/>
          <p:cNvSpPr>
            <a:spLocks noGrp="1" noChangeArrowheads="1"/>
          </p:cNvSpPr>
          <p:nvPr>
            <p:ph type="title"/>
          </p:nvPr>
        </p:nvSpPr>
        <p:spPr>
          <a:xfrm>
            <a:off x="152400" y="228600"/>
            <a:ext cx="8839200" cy="762000"/>
          </a:xfrm>
          <a:noFill/>
          <a:ln/>
        </p:spPr>
        <p:txBody>
          <a:bodyPr/>
          <a:lstStyle/>
          <a:p>
            <a:r>
              <a:rPr lang="en-US" sz="3600"/>
              <a:t>Declaring, Creating, and Initializing Using Shorthand Notations</a:t>
            </a:r>
            <a:endParaRPr lang="en-US" sz="3600" b="1"/>
          </a:p>
        </p:txBody>
      </p:sp>
      <p:sp>
        <p:nvSpPr>
          <p:cNvPr id="281603" name="Rectangle 3"/>
          <p:cNvSpPr>
            <a:spLocks noGrp="1" noChangeArrowheads="1"/>
          </p:cNvSpPr>
          <p:nvPr>
            <p:ph type="body" idx="1"/>
          </p:nvPr>
        </p:nvSpPr>
        <p:spPr>
          <a:xfrm>
            <a:off x="228600" y="1524000"/>
            <a:ext cx="8763000" cy="1143000"/>
          </a:xfrm>
          <a:noFill/>
          <a:ln/>
        </p:spPr>
        <p:txBody>
          <a:bodyPr/>
          <a:lstStyle/>
          <a:p>
            <a:pPr>
              <a:buFont typeface="Monotype Sorts" pitchFamily="2" charset="2"/>
              <a:buNone/>
            </a:pPr>
            <a:r>
              <a:rPr lang="en-US" sz="2800"/>
              <a:t>You can also use an array initializer to declare, create and initialize a two-dimensional array. For example,</a:t>
            </a:r>
          </a:p>
        </p:txBody>
      </p:sp>
      <p:sp>
        <p:nvSpPr>
          <p:cNvPr id="281604" name="Rectangle 4"/>
          <p:cNvSpPr>
            <a:spLocks noChangeArrowheads="1"/>
          </p:cNvSpPr>
          <p:nvPr/>
        </p:nvSpPr>
        <p:spPr bwMode="auto">
          <a:xfrm>
            <a:off x="3886200" y="3124200"/>
            <a:ext cx="5029200" cy="1905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z="1800" smtClean="0">
                <a:solidFill>
                  <a:srgbClr val="FFFFFF"/>
                </a:solidFill>
                <a:cs typeface="Times New Roman" panose="02020603050405020304" pitchFamily="18" charset="0"/>
              </a:rPr>
              <a:t>int[][] array = new int[4][3];</a:t>
            </a:r>
          </a:p>
          <a:p>
            <a:pPr eaLnBrk="0" fontAlgn="base" hangingPunct="0">
              <a:spcAft>
                <a:spcPct val="0"/>
              </a:spcAft>
              <a:buClr>
                <a:srgbClr val="FFFF99"/>
              </a:buClr>
              <a:buFont typeface="Monotype Sorts" pitchFamily="2" charset="2"/>
              <a:buNone/>
            </a:pPr>
            <a:r>
              <a:rPr lang="en-US" sz="1800" smtClean="0">
                <a:solidFill>
                  <a:srgbClr val="FFFFFF"/>
                </a:solidFill>
                <a:cs typeface="Times New Roman" panose="02020603050405020304" pitchFamily="18" charset="0"/>
              </a:rPr>
              <a:t>array[0][0] = 1; array[0][1] = 2; array[0][2] = 3; </a:t>
            </a:r>
          </a:p>
          <a:p>
            <a:pPr eaLnBrk="0" fontAlgn="base" hangingPunct="0">
              <a:spcAft>
                <a:spcPct val="0"/>
              </a:spcAft>
              <a:buClr>
                <a:srgbClr val="FFFF99"/>
              </a:buClr>
              <a:buFont typeface="Monotype Sorts" pitchFamily="2" charset="2"/>
              <a:buNone/>
            </a:pPr>
            <a:r>
              <a:rPr lang="en-US" sz="1800" smtClean="0">
                <a:solidFill>
                  <a:srgbClr val="FFFFFF"/>
                </a:solidFill>
                <a:cs typeface="Times New Roman" panose="02020603050405020304" pitchFamily="18" charset="0"/>
              </a:rPr>
              <a:t>array[1][0] = 4; array[1][1] = 5; array[1][2] = 6; </a:t>
            </a:r>
          </a:p>
          <a:p>
            <a:pPr eaLnBrk="0" fontAlgn="base" hangingPunct="0">
              <a:spcAft>
                <a:spcPct val="0"/>
              </a:spcAft>
              <a:buClr>
                <a:srgbClr val="FFFF99"/>
              </a:buClr>
              <a:buFont typeface="Monotype Sorts" pitchFamily="2" charset="2"/>
              <a:buNone/>
            </a:pPr>
            <a:r>
              <a:rPr lang="en-US" sz="1800" smtClean="0">
                <a:solidFill>
                  <a:srgbClr val="FFFFFF"/>
                </a:solidFill>
                <a:cs typeface="Times New Roman" panose="02020603050405020304" pitchFamily="18" charset="0"/>
              </a:rPr>
              <a:t>array[2][0] = 7; array[2][1] = 8; array[2][2] = 9; </a:t>
            </a:r>
          </a:p>
          <a:p>
            <a:pPr eaLnBrk="0" fontAlgn="base" hangingPunct="0">
              <a:spcAft>
                <a:spcPct val="0"/>
              </a:spcAft>
              <a:buClr>
                <a:srgbClr val="FFFF99"/>
              </a:buClr>
              <a:buFont typeface="Monotype Sorts" pitchFamily="2" charset="2"/>
              <a:buNone/>
            </a:pPr>
            <a:r>
              <a:rPr lang="en-US" sz="1800" smtClean="0">
                <a:solidFill>
                  <a:srgbClr val="FFFFFF"/>
                </a:solidFill>
                <a:cs typeface="Times New Roman" panose="02020603050405020304" pitchFamily="18" charset="0"/>
              </a:rPr>
              <a:t>array[3][0] = 10; array[3][1] = 11; array[3][2] = 12;</a:t>
            </a:r>
            <a:r>
              <a:rPr lang="en-US" sz="1800" smtClean="0">
                <a:solidFill>
                  <a:srgbClr val="FFFFFF"/>
                </a:solidFill>
                <a:latin typeface="Courier" pitchFamily="49" charset="0"/>
                <a:cs typeface="Times New Roman" panose="02020603050405020304" pitchFamily="18" charset="0"/>
              </a:rPr>
              <a:t> </a:t>
            </a:r>
          </a:p>
        </p:txBody>
      </p:sp>
      <p:sp>
        <p:nvSpPr>
          <p:cNvPr id="281605" name="Rectangle 5"/>
          <p:cNvSpPr>
            <a:spLocks noChangeArrowheads="1"/>
          </p:cNvSpPr>
          <p:nvPr/>
        </p:nvSpPr>
        <p:spPr bwMode="auto">
          <a:xfrm>
            <a:off x="228600" y="2971800"/>
            <a:ext cx="1828800" cy="2286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z="2000" smtClean="0">
                <a:solidFill>
                  <a:srgbClr val="FFFFFF"/>
                </a:solidFill>
                <a:cs typeface="Times New Roman" panose="02020603050405020304" pitchFamily="18" charset="0"/>
              </a:rPr>
              <a:t>int[][] array = {</a:t>
            </a:r>
          </a:p>
          <a:p>
            <a:pPr eaLnBrk="0" fontAlgn="base" hangingPunct="0">
              <a:spcAft>
                <a:spcPct val="0"/>
              </a:spcAft>
              <a:buClr>
                <a:srgbClr val="FFFF99"/>
              </a:buClr>
              <a:buFont typeface="Monotype Sorts" pitchFamily="2" charset="2"/>
              <a:buNone/>
            </a:pPr>
            <a:r>
              <a:rPr lang="en-US" sz="2000" smtClean="0">
                <a:solidFill>
                  <a:srgbClr val="FFFFFF"/>
                </a:solidFill>
                <a:cs typeface="Times New Roman" panose="02020603050405020304" pitchFamily="18" charset="0"/>
              </a:rPr>
              <a:t>  {1, 2, 3},</a:t>
            </a:r>
          </a:p>
          <a:p>
            <a:pPr eaLnBrk="0" fontAlgn="base" hangingPunct="0">
              <a:spcAft>
                <a:spcPct val="0"/>
              </a:spcAft>
              <a:buClr>
                <a:srgbClr val="FFFF99"/>
              </a:buClr>
              <a:buFont typeface="Monotype Sorts" pitchFamily="2" charset="2"/>
              <a:buNone/>
            </a:pPr>
            <a:r>
              <a:rPr lang="en-US" sz="2000" smtClean="0">
                <a:solidFill>
                  <a:srgbClr val="FFFFFF"/>
                </a:solidFill>
                <a:cs typeface="Times New Roman" panose="02020603050405020304" pitchFamily="18" charset="0"/>
              </a:rPr>
              <a:t>  {4, 5, 6},</a:t>
            </a:r>
          </a:p>
          <a:p>
            <a:pPr eaLnBrk="0" fontAlgn="base" hangingPunct="0">
              <a:spcAft>
                <a:spcPct val="0"/>
              </a:spcAft>
              <a:buClr>
                <a:srgbClr val="FFFF99"/>
              </a:buClr>
              <a:buFont typeface="Monotype Sorts" pitchFamily="2" charset="2"/>
              <a:buNone/>
            </a:pPr>
            <a:r>
              <a:rPr lang="en-US" sz="2000" smtClean="0">
                <a:solidFill>
                  <a:srgbClr val="FFFFFF"/>
                </a:solidFill>
                <a:cs typeface="Times New Roman" panose="02020603050405020304" pitchFamily="18" charset="0"/>
              </a:rPr>
              <a:t>  {7, 8, 9},</a:t>
            </a:r>
          </a:p>
          <a:p>
            <a:pPr eaLnBrk="0" fontAlgn="base" hangingPunct="0">
              <a:spcAft>
                <a:spcPct val="0"/>
              </a:spcAft>
              <a:buClr>
                <a:srgbClr val="FFFF99"/>
              </a:buClr>
              <a:buFont typeface="Monotype Sorts" pitchFamily="2" charset="2"/>
              <a:buNone/>
            </a:pPr>
            <a:r>
              <a:rPr lang="en-US" sz="2000" smtClean="0">
                <a:solidFill>
                  <a:srgbClr val="FFFFFF"/>
                </a:solidFill>
                <a:cs typeface="Times New Roman" panose="02020603050405020304" pitchFamily="18" charset="0"/>
              </a:rPr>
              <a:t>  {10, 11, 12}</a:t>
            </a:r>
          </a:p>
          <a:p>
            <a:pPr eaLnBrk="0" fontAlgn="base" hangingPunct="0">
              <a:spcAft>
                <a:spcPct val="0"/>
              </a:spcAft>
              <a:buClr>
                <a:srgbClr val="FFFF99"/>
              </a:buClr>
              <a:buFont typeface="Monotype Sorts" pitchFamily="2" charset="2"/>
              <a:buNone/>
            </a:pPr>
            <a:r>
              <a:rPr lang="en-US" sz="2000" smtClean="0">
                <a:solidFill>
                  <a:srgbClr val="FFFFFF"/>
                </a:solidFill>
                <a:cs typeface="Times New Roman" panose="02020603050405020304" pitchFamily="18" charset="0"/>
              </a:rPr>
              <a:t>};</a:t>
            </a:r>
            <a:endParaRPr lang="en-US" sz="1600" smtClean="0">
              <a:solidFill>
                <a:srgbClr val="FFFFFF"/>
              </a:solidFill>
              <a:latin typeface="Courier" pitchFamily="49" charset="0"/>
              <a:cs typeface="Times New Roman" panose="02020603050405020304" pitchFamily="18" charset="0"/>
            </a:endParaRPr>
          </a:p>
        </p:txBody>
      </p:sp>
      <p:sp>
        <p:nvSpPr>
          <p:cNvPr id="281606" name="Line 6"/>
          <p:cNvSpPr>
            <a:spLocks noChangeShapeType="1"/>
          </p:cNvSpPr>
          <p:nvPr/>
        </p:nvSpPr>
        <p:spPr bwMode="auto">
          <a:xfrm>
            <a:off x="2133600" y="4191000"/>
            <a:ext cx="16002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81607" name="Rectangle 7"/>
          <p:cNvSpPr>
            <a:spLocks noChangeArrowheads="1"/>
          </p:cNvSpPr>
          <p:nvPr/>
        </p:nvSpPr>
        <p:spPr bwMode="auto">
          <a:xfrm>
            <a:off x="2438400" y="36576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z="2400" smtClean="0">
                <a:solidFill>
                  <a:srgbClr val="FFFFFF"/>
                </a:solidFill>
              </a:rPr>
              <a:t>Same as</a:t>
            </a:r>
          </a:p>
        </p:txBody>
      </p:sp>
      <p:sp>
        <p:nvSpPr>
          <p:cNvPr id="281608" name="Line 8"/>
          <p:cNvSpPr>
            <a:spLocks noChangeShapeType="1"/>
          </p:cNvSpPr>
          <p:nvPr/>
        </p:nvSpPr>
        <p:spPr bwMode="auto">
          <a:xfrm>
            <a:off x="2133600" y="4114800"/>
            <a:ext cx="16002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81609" name="Line 9"/>
          <p:cNvSpPr>
            <a:spLocks noChangeShapeType="1"/>
          </p:cNvSpPr>
          <p:nvPr/>
        </p:nvSpPr>
        <p:spPr bwMode="auto">
          <a:xfrm flipH="1">
            <a:off x="1905000" y="1905000"/>
            <a:ext cx="2743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3581723771"/>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BF96B58-0026-4A46-B9B7-A8B570048AC6}" type="slidenum">
              <a:rPr lang="en-US">
                <a:solidFill>
                  <a:srgbClr val="FFFFFF"/>
                </a:solidFill>
              </a:rPr>
              <a:pPr/>
              <a:t>92</a:t>
            </a:fld>
            <a:endParaRPr lang="en-US">
              <a:solidFill>
                <a:srgbClr val="FFFFFF"/>
              </a:solidFill>
            </a:endParaRPr>
          </a:p>
        </p:txBody>
      </p:sp>
      <p:sp>
        <p:nvSpPr>
          <p:cNvPr id="269314" name="Rectangle 2"/>
          <p:cNvSpPr>
            <a:spLocks noGrp="1" noChangeArrowheads="1"/>
          </p:cNvSpPr>
          <p:nvPr>
            <p:ph type="title"/>
          </p:nvPr>
        </p:nvSpPr>
        <p:spPr>
          <a:xfrm>
            <a:off x="609600" y="381000"/>
            <a:ext cx="7772400" cy="762000"/>
          </a:xfrm>
        </p:spPr>
        <p:txBody>
          <a:bodyPr/>
          <a:lstStyle/>
          <a:p>
            <a:r>
              <a:rPr lang="en-US"/>
              <a:t>Lengths of Two-dimensional Arrays</a:t>
            </a:r>
            <a:endParaRPr lang="en-US">
              <a:solidFill>
                <a:schemeClr val="tx1"/>
              </a:solidFill>
              <a:latin typeface="Book Antiqua" panose="02040602050305030304" pitchFamily="18" charset="0"/>
              <a:hlinkClick r:id="rId3" action="ppaction://program"/>
            </a:endParaRPr>
          </a:p>
        </p:txBody>
      </p:sp>
      <p:sp>
        <p:nvSpPr>
          <p:cNvPr id="269324" name="Rectangle 12"/>
          <p:cNvSpPr>
            <a:spLocks noChangeArrowheads="1"/>
          </p:cNvSpPr>
          <p:nvPr/>
        </p:nvSpPr>
        <p:spPr bwMode="auto">
          <a:xfrm>
            <a:off x="24669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269323" name="Object 11"/>
          <p:cNvGraphicFramePr>
            <a:graphicFrameLocks noChangeAspect="1"/>
          </p:cNvGraphicFramePr>
          <p:nvPr/>
        </p:nvGraphicFramePr>
        <p:xfrm>
          <a:off x="228600" y="2438400"/>
          <a:ext cx="8610600" cy="2609850"/>
        </p:xfrm>
        <a:graphic>
          <a:graphicData uri="http://schemas.openxmlformats.org/presentationml/2006/ole">
            <mc:AlternateContent xmlns:mc="http://schemas.openxmlformats.org/markup-compatibility/2006">
              <mc:Choice xmlns:v="urn:schemas-microsoft-com:vml" Requires="v">
                <p:oleObj spid="_x0000_s47115" r:id="rId4" imgW="4358640" imgH="1322832" progId="Word.Picture.8">
                  <p:embed/>
                </p:oleObj>
              </mc:Choice>
              <mc:Fallback>
                <p:oleObj r:id="rId4" imgW="4358640" imgH="132283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438400"/>
                        <a:ext cx="8610600" cy="2609850"/>
                      </a:xfrm>
                      <a:prstGeom prst="rect">
                        <a:avLst/>
                      </a:prstGeom>
                      <a:solidFill>
                        <a:schemeClr val="tx1"/>
                      </a:solidFill>
                    </p:spPr>
                  </p:pic>
                </p:oleObj>
              </mc:Fallback>
            </mc:AlternateContent>
          </a:graphicData>
        </a:graphic>
      </p:graphicFrame>
      <p:sp>
        <p:nvSpPr>
          <p:cNvPr id="269329" name="Rectangle 17"/>
          <p:cNvSpPr>
            <a:spLocks noGrp="1" noChangeArrowheads="1"/>
          </p:cNvSpPr>
          <p:nvPr>
            <p:ph type="body" idx="1"/>
          </p:nvPr>
        </p:nvSpPr>
        <p:spPr>
          <a:xfrm>
            <a:off x="685800" y="1657350"/>
            <a:ext cx="6553200" cy="628650"/>
          </a:xfrm>
          <a:noFill/>
          <a:ln/>
        </p:spPr>
        <p:txBody>
          <a:bodyPr/>
          <a:lstStyle/>
          <a:p>
            <a:pPr>
              <a:buFont typeface="Monotype Sorts" pitchFamily="2" charset="2"/>
              <a:buNone/>
            </a:pPr>
            <a:r>
              <a:rPr lang="en-US">
                <a:cs typeface="Times New Roman" panose="02020603050405020304" pitchFamily="18" charset="0"/>
              </a:rPr>
              <a:t>int[][] x = new int[3][4];</a:t>
            </a:r>
          </a:p>
        </p:txBody>
      </p:sp>
    </p:spTree>
    <p:extLst>
      <p:ext uri="{BB962C8B-B14F-4D97-AF65-F5344CB8AC3E}">
        <p14:creationId xmlns:p14="http://schemas.microsoft.com/office/powerpoint/2010/main" val="39717960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50E30AB-00F6-4239-824F-E92450BDE297}" type="slidenum">
              <a:rPr lang="en-US">
                <a:solidFill>
                  <a:srgbClr val="FFFFFF"/>
                </a:solidFill>
              </a:rPr>
              <a:pPr/>
              <a:t>93</a:t>
            </a:fld>
            <a:endParaRPr lang="en-US">
              <a:solidFill>
                <a:srgbClr val="FFFFFF"/>
              </a:solidFill>
            </a:endParaRPr>
          </a:p>
        </p:txBody>
      </p:sp>
      <p:sp>
        <p:nvSpPr>
          <p:cNvPr id="323586" name="Rectangle 2"/>
          <p:cNvSpPr>
            <a:spLocks noGrp="1" noChangeArrowheads="1"/>
          </p:cNvSpPr>
          <p:nvPr>
            <p:ph type="title"/>
          </p:nvPr>
        </p:nvSpPr>
        <p:spPr>
          <a:xfrm>
            <a:off x="609600" y="381000"/>
            <a:ext cx="7772400" cy="762000"/>
          </a:xfrm>
        </p:spPr>
        <p:txBody>
          <a:bodyPr/>
          <a:lstStyle/>
          <a:p>
            <a:r>
              <a:rPr lang="en-US"/>
              <a:t>Lengths of Two-dimensional Arrays, cont.</a:t>
            </a:r>
            <a:endParaRPr lang="en-US">
              <a:solidFill>
                <a:schemeClr val="tx1"/>
              </a:solidFill>
              <a:latin typeface="Book Antiqua" panose="02040602050305030304" pitchFamily="18" charset="0"/>
              <a:hlinkClick r:id="rId2" action="ppaction://program"/>
            </a:endParaRPr>
          </a:p>
        </p:txBody>
      </p:sp>
      <p:sp>
        <p:nvSpPr>
          <p:cNvPr id="323587" name="Rectangle 3"/>
          <p:cNvSpPr>
            <a:spLocks noGrp="1" noChangeArrowheads="1"/>
          </p:cNvSpPr>
          <p:nvPr>
            <p:ph type="body" idx="1"/>
          </p:nvPr>
        </p:nvSpPr>
        <p:spPr>
          <a:xfrm>
            <a:off x="685800" y="1657350"/>
            <a:ext cx="3352800" cy="3143250"/>
          </a:xfrm>
          <a:noFill/>
          <a:ln/>
        </p:spPr>
        <p:txBody>
          <a:bodyPr/>
          <a:lstStyle/>
          <a:p>
            <a:pPr>
              <a:buFont typeface="Monotype Sorts" pitchFamily="2" charset="2"/>
              <a:buNone/>
            </a:pPr>
            <a:r>
              <a:rPr lang="en-US" sz="2800">
                <a:cs typeface="Times New Roman" panose="02020603050405020304" pitchFamily="18" charset="0"/>
              </a:rPr>
              <a:t>int[][] array = {</a:t>
            </a:r>
          </a:p>
          <a:p>
            <a:pPr>
              <a:buFont typeface="Monotype Sorts" pitchFamily="2" charset="2"/>
              <a:buNone/>
            </a:pPr>
            <a:r>
              <a:rPr lang="en-US" sz="2800">
                <a:cs typeface="Times New Roman" panose="02020603050405020304" pitchFamily="18" charset="0"/>
              </a:rPr>
              <a:t>  {1, 2, 3},</a:t>
            </a:r>
          </a:p>
          <a:p>
            <a:pPr>
              <a:buFont typeface="Monotype Sorts" pitchFamily="2" charset="2"/>
              <a:buNone/>
            </a:pPr>
            <a:r>
              <a:rPr lang="en-US" sz="2800">
                <a:cs typeface="Times New Roman" panose="02020603050405020304" pitchFamily="18" charset="0"/>
              </a:rPr>
              <a:t>  {4, 5, 6},</a:t>
            </a:r>
          </a:p>
          <a:p>
            <a:pPr>
              <a:buFont typeface="Monotype Sorts" pitchFamily="2" charset="2"/>
              <a:buNone/>
            </a:pPr>
            <a:r>
              <a:rPr lang="en-US" sz="2800">
                <a:cs typeface="Times New Roman" panose="02020603050405020304" pitchFamily="18" charset="0"/>
              </a:rPr>
              <a:t>  {7, 8, 9},</a:t>
            </a:r>
          </a:p>
          <a:p>
            <a:pPr>
              <a:buFont typeface="Monotype Sorts" pitchFamily="2" charset="2"/>
              <a:buNone/>
            </a:pPr>
            <a:r>
              <a:rPr lang="en-US" sz="2800">
                <a:cs typeface="Times New Roman" panose="02020603050405020304" pitchFamily="18" charset="0"/>
              </a:rPr>
              <a:t>  {10, 11, 12}</a:t>
            </a:r>
          </a:p>
          <a:p>
            <a:pPr>
              <a:buFont typeface="Monotype Sorts" pitchFamily="2" charset="2"/>
              <a:buNone/>
            </a:pPr>
            <a:r>
              <a:rPr lang="en-US" sz="2800">
                <a:cs typeface="Times New Roman" panose="02020603050405020304" pitchFamily="18" charset="0"/>
              </a:rPr>
              <a:t>};</a:t>
            </a:r>
          </a:p>
          <a:p>
            <a:pPr>
              <a:buFont typeface="Monotype Sorts" pitchFamily="2" charset="2"/>
              <a:buNone/>
            </a:pPr>
            <a:endParaRPr lang="en-US" sz="2800">
              <a:cs typeface="Times New Roman" panose="02020603050405020304" pitchFamily="18" charset="0"/>
            </a:endParaRPr>
          </a:p>
        </p:txBody>
      </p:sp>
      <p:sp>
        <p:nvSpPr>
          <p:cNvPr id="323588" name="Rectangle 4"/>
          <p:cNvSpPr>
            <a:spLocks noChangeArrowheads="1"/>
          </p:cNvSpPr>
          <p:nvPr/>
        </p:nvSpPr>
        <p:spPr bwMode="auto">
          <a:xfrm>
            <a:off x="5029200" y="1752600"/>
            <a:ext cx="33528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z="2800" smtClean="0">
                <a:solidFill>
                  <a:srgbClr val="FFFFFF"/>
                </a:solidFill>
                <a:cs typeface="Times New Roman" panose="02020603050405020304" pitchFamily="18" charset="0"/>
              </a:rPr>
              <a:t>array.length</a:t>
            </a:r>
          </a:p>
          <a:p>
            <a:pPr eaLnBrk="0" fontAlgn="base" hangingPunct="0">
              <a:spcAft>
                <a:spcPct val="0"/>
              </a:spcAft>
              <a:buClr>
                <a:srgbClr val="FFFF99"/>
              </a:buClr>
              <a:buFont typeface="Monotype Sorts" pitchFamily="2" charset="2"/>
              <a:buNone/>
            </a:pPr>
            <a:r>
              <a:rPr lang="en-US" sz="2800" smtClean="0">
                <a:solidFill>
                  <a:srgbClr val="FFFFFF"/>
                </a:solidFill>
                <a:cs typeface="Times New Roman" panose="02020603050405020304" pitchFamily="18" charset="0"/>
              </a:rPr>
              <a:t>array[0].length</a:t>
            </a:r>
          </a:p>
          <a:p>
            <a:pPr eaLnBrk="0" fontAlgn="base" hangingPunct="0">
              <a:spcAft>
                <a:spcPct val="0"/>
              </a:spcAft>
              <a:buClr>
                <a:srgbClr val="FFFF99"/>
              </a:buClr>
              <a:buFont typeface="Monotype Sorts" pitchFamily="2" charset="2"/>
              <a:buNone/>
            </a:pPr>
            <a:r>
              <a:rPr lang="en-US" sz="2800" smtClean="0">
                <a:solidFill>
                  <a:srgbClr val="FFFFFF"/>
                </a:solidFill>
                <a:cs typeface="Times New Roman" panose="02020603050405020304" pitchFamily="18" charset="0"/>
              </a:rPr>
              <a:t>array[1].length</a:t>
            </a:r>
          </a:p>
          <a:p>
            <a:pPr eaLnBrk="0" fontAlgn="base" hangingPunct="0">
              <a:spcAft>
                <a:spcPct val="0"/>
              </a:spcAft>
              <a:buClr>
                <a:srgbClr val="FFFF99"/>
              </a:buClr>
              <a:buFont typeface="Monotype Sorts" pitchFamily="2" charset="2"/>
              <a:buNone/>
            </a:pPr>
            <a:r>
              <a:rPr lang="en-US" sz="2800" smtClean="0">
                <a:solidFill>
                  <a:srgbClr val="FFFFFF"/>
                </a:solidFill>
                <a:cs typeface="Times New Roman" panose="02020603050405020304" pitchFamily="18" charset="0"/>
              </a:rPr>
              <a:t>array[2].length</a:t>
            </a:r>
          </a:p>
          <a:p>
            <a:pPr eaLnBrk="0" fontAlgn="base" hangingPunct="0">
              <a:spcAft>
                <a:spcPct val="0"/>
              </a:spcAft>
              <a:buClr>
                <a:srgbClr val="FFFF99"/>
              </a:buClr>
              <a:buFont typeface="Monotype Sorts" pitchFamily="2" charset="2"/>
              <a:buNone/>
            </a:pPr>
            <a:r>
              <a:rPr lang="en-US" sz="2800" smtClean="0">
                <a:solidFill>
                  <a:srgbClr val="FFFFFF"/>
                </a:solidFill>
                <a:cs typeface="Times New Roman" panose="02020603050405020304" pitchFamily="18" charset="0"/>
              </a:rPr>
              <a:t>array[3].length</a:t>
            </a:r>
          </a:p>
          <a:p>
            <a:pPr eaLnBrk="0" fontAlgn="base" hangingPunct="0">
              <a:spcAft>
                <a:spcPct val="0"/>
              </a:spcAft>
              <a:buClr>
                <a:srgbClr val="FFFF99"/>
              </a:buClr>
              <a:buFont typeface="Monotype Sorts" pitchFamily="2" charset="2"/>
              <a:buNone/>
            </a:pPr>
            <a:endParaRPr lang="en-US" sz="2800" smtClean="0">
              <a:solidFill>
                <a:srgbClr val="FFFFFF"/>
              </a:solidFill>
              <a:cs typeface="Times New Roman" panose="02020603050405020304" pitchFamily="18" charset="0"/>
            </a:endParaRPr>
          </a:p>
        </p:txBody>
      </p:sp>
      <p:sp>
        <p:nvSpPr>
          <p:cNvPr id="323589" name="Rectangle 5"/>
          <p:cNvSpPr>
            <a:spLocks noChangeArrowheads="1"/>
          </p:cNvSpPr>
          <p:nvPr/>
        </p:nvSpPr>
        <p:spPr bwMode="auto">
          <a:xfrm>
            <a:off x="838200" y="5181600"/>
            <a:ext cx="8305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z="2800" smtClean="0">
                <a:solidFill>
                  <a:srgbClr val="FFFFFF"/>
                </a:solidFill>
                <a:cs typeface="Times New Roman" panose="02020603050405020304" pitchFamily="18" charset="0"/>
              </a:rPr>
              <a:t>array[4].length      ArrayIndexOutOfBoundsException</a:t>
            </a:r>
          </a:p>
        </p:txBody>
      </p:sp>
    </p:spTree>
    <p:extLst>
      <p:ext uri="{BB962C8B-B14F-4D97-AF65-F5344CB8AC3E}">
        <p14:creationId xmlns:p14="http://schemas.microsoft.com/office/powerpoint/2010/main" val="25371582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D8CBE9-A73F-45BB-AD4F-A23ED9F550C5}" type="slidenum">
              <a:rPr lang="en-US">
                <a:solidFill>
                  <a:srgbClr val="FFFFFF"/>
                </a:solidFill>
              </a:rPr>
              <a:pPr/>
              <a:t>94</a:t>
            </a:fld>
            <a:endParaRPr lang="en-US">
              <a:solidFill>
                <a:srgbClr val="FFFFFF"/>
              </a:solidFill>
            </a:endParaRPr>
          </a:p>
        </p:txBody>
      </p:sp>
      <p:sp>
        <p:nvSpPr>
          <p:cNvPr id="290818" name="Rectangle 2"/>
          <p:cNvSpPr>
            <a:spLocks noGrp="1" noChangeArrowheads="1"/>
          </p:cNvSpPr>
          <p:nvPr>
            <p:ph type="title"/>
          </p:nvPr>
        </p:nvSpPr>
        <p:spPr>
          <a:xfrm>
            <a:off x="609600" y="381000"/>
            <a:ext cx="7772400" cy="762000"/>
          </a:xfrm>
        </p:spPr>
        <p:txBody>
          <a:bodyPr/>
          <a:lstStyle/>
          <a:p>
            <a:r>
              <a:rPr lang="en-US"/>
              <a:t>Ragged Arrays</a:t>
            </a:r>
            <a:endParaRPr lang="en-US">
              <a:solidFill>
                <a:schemeClr val="tx1"/>
              </a:solidFill>
              <a:latin typeface="Book Antiqua" panose="02040602050305030304" pitchFamily="18" charset="0"/>
              <a:hlinkClick r:id="rId2" action="ppaction://program"/>
            </a:endParaRPr>
          </a:p>
        </p:txBody>
      </p:sp>
      <p:sp>
        <p:nvSpPr>
          <p:cNvPr id="290819" name="Rectangle 3"/>
          <p:cNvSpPr>
            <a:spLocks noGrp="1" noChangeArrowheads="1"/>
          </p:cNvSpPr>
          <p:nvPr>
            <p:ph type="body" idx="1"/>
          </p:nvPr>
        </p:nvSpPr>
        <p:spPr>
          <a:xfrm>
            <a:off x="228600" y="1295400"/>
            <a:ext cx="8686800" cy="5105400"/>
          </a:xfrm>
        </p:spPr>
        <p:txBody>
          <a:bodyPr/>
          <a:lstStyle/>
          <a:p>
            <a:pPr>
              <a:buFont typeface="Monotype Sorts" pitchFamily="2" charset="2"/>
              <a:buNone/>
            </a:pPr>
            <a:r>
              <a:rPr lang="en-US" sz="2800">
                <a:cs typeface="Times New Roman" panose="02020603050405020304" pitchFamily="18" charset="0"/>
              </a:rPr>
              <a:t>Each row in a two-dimensional array is itself an array. So, the rows can have different lengths. Such an array is known as </a:t>
            </a:r>
            <a:r>
              <a:rPr lang="en-US" sz="2800" i="1">
                <a:cs typeface="Times New Roman" panose="02020603050405020304" pitchFamily="18" charset="0"/>
              </a:rPr>
              <a:t>a ragged array</a:t>
            </a:r>
            <a:r>
              <a:rPr lang="en-US" sz="2800">
                <a:cs typeface="Times New Roman" panose="02020603050405020304" pitchFamily="18" charset="0"/>
              </a:rPr>
              <a:t>. For example, </a:t>
            </a:r>
          </a:p>
          <a:p>
            <a:pPr>
              <a:buFont typeface="Monotype Sorts" pitchFamily="2" charset="2"/>
              <a:buNone/>
            </a:pPr>
            <a:r>
              <a:rPr lang="en-US" sz="2800">
                <a:cs typeface="Times New Roman" panose="02020603050405020304" pitchFamily="18" charset="0"/>
              </a:rPr>
              <a:t>int[][] matrix = {    </a:t>
            </a:r>
          </a:p>
          <a:p>
            <a:pPr>
              <a:buFont typeface="Monotype Sorts" pitchFamily="2" charset="2"/>
              <a:buNone/>
            </a:pPr>
            <a:r>
              <a:rPr lang="en-US" sz="2800">
                <a:cs typeface="Times New Roman" panose="02020603050405020304" pitchFamily="18" charset="0"/>
              </a:rPr>
              <a:t>  {1, 2, 3, 4, 5},</a:t>
            </a:r>
          </a:p>
          <a:p>
            <a:pPr>
              <a:buFont typeface="Monotype Sorts" pitchFamily="2" charset="2"/>
              <a:buNone/>
            </a:pPr>
            <a:r>
              <a:rPr lang="en-US" sz="2800">
                <a:cs typeface="Times New Roman" panose="02020603050405020304" pitchFamily="18" charset="0"/>
              </a:rPr>
              <a:t>  {2, 3, 4, 5},</a:t>
            </a:r>
          </a:p>
          <a:p>
            <a:pPr>
              <a:buFont typeface="Monotype Sorts" pitchFamily="2" charset="2"/>
              <a:buNone/>
            </a:pPr>
            <a:r>
              <a:rPr lang="en-US" sz="2800">
                <a:cs typeface="Times New Roman" panose="02020603050405020304" pitchFamily="18" charset="0"/>
              </a:rPr>
              <a:t>  {3, 4, 5},</a:t>
            </a:r>
          </a:p>
          <a:p>
            <a:pPr>
              <a:buFont typeface="Monotype Sorts" pitchFamily="2" charset="2"/>
              <a:buNone/>
            </a:pPr>
            <a:r>
              <a:rPr lang="en-US" sz="2800">
                <a:cs typeface="Times New Roman" panose="02020603050405020304" pitchFamily="18" charset="0"/>
              </a:rPr>
              <a:t>  {4, 5},</a:t>
            </a:r>
          </a:p>
          <a:p>
            <a:pPr>
              <a:buFont typeface="Monotype Sorts" pitchFamily="2" charset="2"/>
              <a:buNone/>
            </a:pPr>
            <a:r>
              <a:rPr lang="en-US" sz="2800">
                <a:cs typeface="Times New Roman" panose="02020603050405020304" pitchFamily="18" charset="0"/>
              </a:rPr>
              <a:t>  {5}</a:t>
            </a:r>
          </a:p>
          <a:p>
            <a:pPr>
              <a:buFont typeface="Monotype Sorts" pitchFamily="2" charset="2"/>
              <a:buNone/>
            </a:pPr>
            <a:r>
              <a:rPr lang="en-US" sz="2800">
                <a:cs typeface="Times New Roman" panose="02020603050405020304" pitchFamily="18" charset="0"/>
              </a:rPr>
              <a:t>};</a:t>
            </a:r>
            <a:r>
              <a:rPr lang="en-US" sz="2800"/>
              <a:t> </a:t>
            </a:r>
          </a:p>
        </p:txBody>
      </p:sp>
      <p:sp>
        <p:nvSpPr>
          <p:cNvPr id="290820" name="Rectangle 4"/>
          <p:cNvSpPr>
            <a:spLocks noChangeArrowheads="1"/>
          </p:cNvSpPr>
          <p:nvPr/>
        </p:nvSpPr>
        <p:spPr bwMode="auto">
          <a:xfrm>
            <a:off x="3886200" y="2971800"/>
            <a:ext cx="4648200" cy="33528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smtClean="0">
                <a:solidFill>
                  <a:srgbClr val="FFFFFF"/>
                </a:solidFill>
              </a:rPr>
              <a:t>matrix.length is 5</a:t>
            </a:r>
          </a:p>
          <a:p>
            <a:pPr algn="ctr" eaLnBrk="0" fontAlgn="base" hangingPunct="0">
              <a:spcBef>
                <a:spcPct val="0"/>
              </a:spcBef>
              <a:spcAft>
                <a:spcPct val="0"/>
              </a:spcAft>
            </a:pPr>
            <a:r>
              <a:rPr lang="en-US" sz="2400" smtClean="0">
                <a:solidFill>
                  <a:srgbClr val="FFFFFF"/>
                </a:solidFill>
              </a:rPr>
              <a:t>matrix[0].length is 5</a:t>
            </a:r>
          </a:p>
          <a:p>
            <a:pPr algn="ctr" eaLnBrk="0" fontAlgn="base" hangingPunct="0">
              <a:spcBef>
                <a:spcPct val="0"/>
              </a:spcBef>
              <a:spcAft>
                <a:spcPct val="0"/>
              </a:spcAft>
            </a:pPr>
            <a:r>
              <a:rPr lang="en-US" sz="2400" smtClean="0">
                <a:solidFill>
                  <a:srgbClr val="FFFFFF"/>
                </a:solidFill>
              </a:rPr>
              <a:t>matrix[1].length is 4</a:t>
            </a:r>
          </a:p>
          <a:p>
            <a:pPr algn="ctr" eaLnBrk="0" fontAlgn="base" hangingPunct="0">
              <a:spcBef>
                <a:spcPct val="0"/>
              </a:spcBef>
              <a:spcAft>
                <a:spcPct val="0"/>
              </a:spcAft>
            </a:pPr>
            <a:r>
              <a:rPr lang="en-US" sz="2400" smtClean="0">
                <a:solidFill>
                  <a:srgbClr val="FFFFFF"/>
                </a:solidFill>
              </a:rPr>
              <a:t>matrix[2].length is 3</a:t>
            </a:r>
          </a:p>
          <a:p>
            <a:pPr algn="ctr" eaLnBrk="0" fontAlgn="base" hangingPunct="0">
              <a:spcBef>
                <a:spcPct val="0"/>
              </a:spcBef>
              <a:spcAft>
                <a:spcPct val="0"/>
              </a:spcAft>
            </a:pPr>
            <a:r>
              <a:rPr lang="en-US" sz="2400" smtClean="0">
                <a:solidFill>
                  <a:srgbClr val="FFFFFF"/>
                </a:solidFill>
              </a:rPr>
              <a:t>matrix[3].length is 2</a:t>
            </a:r>
          </a:p>
          <a:p>
            <a:pPr algn="ctr" eaLnBrk="0" fontAlgn="base" hangingPunct="0">
              <a:spcBef>
                <a:spcPct val="0"/>
              </a:spcBef>
              <a:spcAft>
                <a:spcPct val="0"/>
              </a:spcAft>
            </a:pPr>
            <a:r>
              <a:rPr lang="en-US" sz="2400" smtClean="0">
                <a:solidFill>
                  <a:srgbClr val="FFFFFF"/>
                </a:solidFill>
              </a:rPr>
              <a:t>matrix[4].length is 1</a:t>
            </a:r>
          </a:p>
          <a:p>
            <a:pPr algn="ct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34204950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3B3D70B-211F-4226-82EA-56378D5439BA}" type="slidenum">
              <a:rPr lang="en-US">
                <a:solidFill>
                  <a:srgbClr val="FFFFFF"/>
                </a:solidFill>
              </a:rPr>
              <a:pPr/>
              <a:t>95</a:t>
            </a:fld>
            <a:endParaRPr lang="en-US">
              <a:solidFill>
                <a:srgbClr val="FFFFFF"/>
              </a:solidFill>
            </a:endParaRPr>
          </a:p>
        </p:txBody>
      </p:sp>
      <p:sp>
        <p:nvSpPr>
          <p:cNvPr id="325634" name="Rectangle 2"/>
          <p:cNvSpPr>
            <a:spLocks noGrp="1" noChangeArrowheads="1"/>
          </p:cNvSpPr>
          <p:nvPr>
            <p:ph type="title"/>
          </p:nvPr>
        </p:nvSpPr>
        <p:spPr>
          <a:xfrm>
            <a:off x="609600" y="381000"/>
            <a:ext cx="7772400" cy="762000"/>
          </a:xfrm>
        </p:spPr>
        <p:txBody>
          <a:bodyPr/>
          <a:lstStyle/>
          <a:p>
            <a:r>
              <a:rPr lang="en-US"/>
              <a:t>Ragged Arrays, cont.</a:t>
            </a:r>
            <a:endParaRPr lang="en-US">
              <a:solidFill>
                <a:schemeClr val="tx1"/>
              </a:solidFill>
              <a:latin typeface="Book Antiqua" panose="02040602050305030304" pitchFamily="18" charset="0"/>
              <a:hlinkClick r:id="rId3" action="ppaction://program"/>
            </a:endParaRPr>
          </a:p>
        </p:txBody>
      </p:sp>
      <p:sp>
        <p:nvSpPr>
          <p:cNvPr id="325639" name="Rectangle 7"/>
          <p:cNvSpPr>
            <a:spLocks noChangeArrowheads="1"/>
          </p:cNvSpPr>
          <p:nvPr/>
        </p:nvSpPr>
        <p:spPr bwMode="auto">
          <a:xfrm>
            <a:off x="2586038"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325638" name="Object 6"/>
          <p:cNvGraphicFramePr>
            <a:graphicFrameLocks noChangeAspect="1"/>
          </p:cNvGraphicFramePr>
          <p:nvPr/>
        </p:nvGraphicFramePr>
        <p:xfrm>
          <a:off x="0" y="2743200"/>
          <a:ext cx="8839200" cy="2946400"/>
        </p:xfrm>
        <a:graphic>
          <a:graphicData uri="http://schemas.openxmlformats.org/presentationml/2006/ole">
            <mc:AlternateContent xmlns:mc="http://schemas.openxmlformats.org/markup-compatibility/2006">
              <mc:Choice xmlns:v="urn:schemas-microsoft-com:vml" Requires="v">
                <p:oleObj spid="_x0000_s48139" r:id="rId4" imgW="4110228" imgH="1367028" progId="Word.Picture.8">
                  <p:embed/>
                </p:oleObj>
              </mc:Choice>
              <mc:Fallback>
                <p:oleObj r:id="rId4" imgW="4110228" imgH="136702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3200"/>
                        <a:ext cx="8839200" cy="29464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3992176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ED311163-FCAB-4884-BF3E-992896FF53F7}" type="slidenum">
              <a:rPr lang="en-US">
                <a:solidFill>
                  <a:srgbClr val="FFFFFF"/>
                </a:solidFill>
              </a:rPr>
              <a:pPr/>
              <a:t>96</a:t>
            </a:fld>
            <a:endParaRPr lang="en-US">
              <a:solidFill>
                <a:srgbClr val="FFFFFF"/>
              </a:solidFill>
            </a:endParaRPr>
          </a:p>
        </p:txBody>
      </p:sp>
      <p:sp>
        <p:nvSpPr>
          <p:cNvPr id="273410" name="Rectangle 2"/>
          <p:cNvSpPr>
            <a:spLocks noGrp="1" noChangeArrowheads="1"/>
          </p:cNvSpPr>
          <p:nvPr>
            <p:ph type="title"/>
          </p:nvPr>
        </p:nvSpPr>
        <p:spPr>
          <a:xfrm>
            <a:off x="609600" y="381000"/>
            <a:ext cx="7772400" cy="1371600"/>
          </a:xfrm>
        </p:spPr>
        <p:txBody>
          <a:bodyPr/>
          <a:lstStyle/>
          <a:p>
            <a:r>
              <a:rPr lang="en-US"/>
              <a:t>Example: Grading Multiple-Choice Test</a:t>
            </a:r>
            <a:endParaRPr lang="en-US">
              <a:solidFill>
                <a:schemeClr val="tx1"/>
              </a:solidFill>
              <a:latin typeface="Book Antiqua" panose="02040602050305030304" pitchFamily="18" charset="0"/>
              <a:hlinkClick r:id="rId3" action="ppaction://program"/>
            </a:endParaRPr>
          </a:p>
        </p:txBody>
      </p:sp>
      <p:sp>
        <p:nvSpPr>
          <p:cNvPr id="273411" name="Rectangle 3"/>
          <p:cNvSpPr>
            <a:spLocks noGrp="1" noChangeArrowheads="1"/>
          </p:cNvSpPr>
          <p:nvPr>
            <p:ph type="body" idx="1"/>
          </p:nvPr>
        </p:nvSpPr>
        <p:spPr>
          <a:xfrm>
            <a:off x="5181600" y="1905000"/>
            <a:ext cx="3810000" cy="1524000"/>
          </a:xfrm>
        </p:spPr>
        <p:txBody>
          <a:bodyPr/>
          <a:lstStyle/>
          <a:p>
            <a:r>
              <a:rPr lang="en-US" sz="2800"/>
              <a:t>Objective: </a:t>
            </a:r>
            <a:r>
              <a:rPr lang="en-US" sz="2800">
                <a:cs typeface="Times New Roman" panose="02020603050405020304" pitchFamily="18" charset="0"/>
              </a:rPr>
              <a:t>write a program that grades multiple-choice test</a:t>
            </a:r>
            <a:r>
              <a:rPr lang="en-US" sz="3400">
                <a:cs typeface="Times New Roman" panose="02020603050405020304" pitchFamily="18" charset="0"/>
              </a:rPr>
              <a:t>. </a:t>
            </a:r>
          </a:p>
        </p:txBody>
      </p:sp>
      <p:sp>
        <p:nvSpPr>
          <p:cNvPr id="273415" name="Rectangle 7"/>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273414" name="Object 6"/>
          <p:cNvGraphicFramePr>
            <a:graphicFrameLocks noChangeAspect="1"/>
          </p:cNvGraphicFramePr>
          <p:nvPr/>
        </p:nvGraphicFramePr>
        <p:xfrm>
          <a:off x="-266700" y="2200275"/>
          <a:ext cx="5334000" cy="3048000"/>
        </p:xfrm>
        <a:graphic>
          <a:graphicData uri="http://schemas.openxmlformats.org/presentationml/2006/ole">
            <mc:AlternateContent xmlns:mc="http://schemas.openxmlformats.org/markup-compatibility/2006">
              <mc:Choice xmlns:v="urn:schemas-microsoft-com:vml" Requires="v">
                <p:oleObj spid="_x0000_s49172" r:id="rId4" imgW="3200400" imgH="1828800" progId="Word.Picture.8">
                  <p:embed/>
                </p:oleObj>
              </mc:Choice>
              <mc:Fallback>
                <p:oleObj r:id="rId4" imgW="3200400" imgH="18288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2200275"/>
                        <a:ext cx="5334000" cy="3048000"/>
                      </a:xfrm>
                      <a:prstGeom prst="rect">
                        <a:avLst/>
                      </a:prstGeom>
                      <a:solidFill>
                        <a:schemeClr val="tx1"/>
                      </a:solidFill>
                    </p:spPr>
                  </p:pic>
                </p:oleObj>
              </mc:Fallback>
            </mc:AlternateContent>
          </a:graphicData>
        </a:graphic>
      </p:graphicFrame>
      <p:sp>
        <p:nvSpPr>
          <p:cNvPr id="273417" name="Rectangle 9"/>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graphicFrame>
        <p:nvGraphicFramePr>
          <p:cNvPr id="273416" name="Object 8"/>
          <p:cNvGraphicFramePr>
            <a:graphicFrameLocks noChangeAspect="1"/>
          </p:cNvGraphicFramePr>
          <p:nvPr/>
        </p:nvGraphicFramePr>
        <p:xfrm>
          <a:off x="4648200" y="3657600"/>
          <a:ext cx="4191000" cy="1571625"/>
        </p:xfrm>
        <a:graphic>
          <a:graphicData uri="http://schemas.openxmlformats.org/presentationml/2006/ole">
            <mc:AlternateContent xmlns:mc="http://schemas.openxmlformats.org/markup-compatibility/2006">
              <mc:Choice xmlns:v="urn:schemas-microsoft-com:vml" Requires="v">
                <p:oleObj spid="_x0000_s49173" r:id="rId6" imgW="2438400" imgH="914400" progId="Word.Picture.8">
                  <p:embed/>
                </p:oleObj>
              </mc:Choice>
              <mc:Fallback>
                <p:oleObj r:id="rId6" imgW="2438400" imgH="91440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3657600"/>
                        <a:ext cx="4191000" cy="1571625"/>
                      </a:xfrm>
                      <a:prstGeom prst="rect">
                        <a:avLst/>
                      </a:prstGeom>
                      <a:solidFill>
                        <a:schemeClr val="tx1"/>
                      </a:solidFill>
                    </p:spPr>
                  </p:pic>
                </p:oleObj>
              </mc:Fallback>
            </mc:AlternateContent>
          </a:graphicData>
        </a:graphic>
      </p:graphicFrame>
      <p:sp>
        <p:nvSpPr>
          <p:cNvPr id="273418" name="AutoShape 10">
            <a:hlinkClick r:id="" action="ppaction://noaction" highlightClick="1"/>
          </p:cNvPr>
          <p:cNvSpPr>
            <a:spLocks noChangeArrowheads="1"/>
          </p:cNvSpPr>
          <p:nvPr/>
        </p:nvSpPr>
        <p:spPr bwMode="auto">
          <a:xfrm>
            <a:off x="4724400" y="5715000"/>
            <a:ext cx="2133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smtClean="0">
                <a:solidFill>
                  <a:srgbClr val="009966"/>
                </a:solidFill>
                <a:latin typeface="Book Antiqua" panose="02040602050305030304" pitchFamily="18" charset="0"/>
                <a:hlinkClick r:id="rId8" action="ppaction://hlinkfile"/>
              </a:rPr>
              <a:t>GradeExam</a:t>
            </a:r>
            <a:endParaRPr lang="en-US" sz="2400" smtClean="0">
              <a:solidFill>
                <a:srgbClr val="009966"/>
              </a:solidFill>
            </a:endParaRPr>
          </a:p>
        </p:txBody>
      </p:sp>
      <p:sp>
        <p:nvSpPr>
          <p:cNvPr id="273419" name="AutoShape 11">
            <a:hlinkClick r:id="rId9" action="ppaction://program" highlightClick="1"/>
          </p:cNvPr>
          <p:cNvSpPr>
            <a:spLocks noChangeArrowheads="1"/>
          </p:cNvSpPr>
          <p:nvPr/>
        </p:nvSpPr>
        <p:spPr bwMode="auto">
          <a:xfrm>
            <a:off x="7086600" y="5715000"/>
            <a:ext cx="15240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smtClean="0">
                <a:solidFill>
                  <a:srgbClr val="FFFFFF"/>
                </a:solidFill>
                <a:latin typeface="Book Antiqua" panose="02040602050305030304" pitchFamily="18" charset="0"/>
              </a:rPr>
              <a:t>Run</a:t>
            </a:r>
            <a:endParaRPr lang="en-US" sz="2400" smtClean="0">
              <a:solidFill>
                <a:srgbClr val="FFFFFF"/>
              </a:solidFill>
            </a:endParaRPr>
          </a:p>
        </p:txBody>
      </p:sp>
    </p:spTree>
    <p:extLst>
      <p:ext uri="{BB962C8B-B14F-4D97-AF65-F5344CB8AC3E}">
        <p14:creationId xmlns:p14="http://schemas.microsoft.com/office/powerpoint/2010/main" val="246942760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2ED5CCE-D832-45C8-BA05-5416390187F2}" type="slidenum">
              <a:rPr lang="en-US">
                <a:solidFill>
                  <a:srgbClr val="FFFFFF"/>
                </a:solidFill>
              </a:rPr>
              <a:pPr/>
              <a:t>97</a:t>
            </a:fld>
            <a:endParaRPr lang="en-US">
              <a:solidFill>
                <a:srgbClr val="FFFFFF"/>
              </a:solidFill>
            </a:endParaRPr>
          </a:p>
        </p:txBody>
      </p:sp>
      <p:sp>
        <p:nvSpPr>
          <p:cNvPr id="319490" name="Rectangle 2"/>
          <p:cNvSpPr>
            <a:spLocks noGrp="1" noChangeArrowheads="1"/>
          </p:cNvSpPr>
          <p:nvPr>
            <p:ph type="title"/>
          </p:nvPr>
        </p:nvSpPr>
        <p:spPr>
          <a:xfrm>
            <a:off x="685800" y="228600"/>
            <a:ext cx="7772400" cy="1066800"/>
          </a:xfrm>
        </p:spPr>
        <p:txBody>
          <a:bodyPr/>
          <a:lstStyle/>
          <a:p>
            <a:r>
              <a:rPr lang="en-US"/>
              <a:t>Example: Computing Taxes Using Arrays</a:t>
            </a:r>
            <a:r>
              <a:rPr lang="en-US" sz="3600">
                <a:solidFill>
                  <a:schemeClr val="tx1"/>
                </a:solidFill>
              </a:rPr>
              <a:t> </a:t>
            </a:r>
          </a:p>
        </p:txBody>
      </p:sp>
      <p:sp>
        <p:nvSpPr>
          <p:cNvPr id="319491" name="Rectangle 3"/>
          <p:cNvSpPr>
            <a:spLocks noGrp="1" noChangeArrowheads="1"/>
          </p:cNvSpPr>
          <p:nvPr>
            <p:ph type="body" idx="1"/>
          </p:nvPr>
        </p:nvSpPr>
        <p:spPr>
          <a:xfrm>
            <a:off x="304800" y="1600200"/>
            <a:ext cx="8458200" cy="1905000"/>
          </a:xfrm>
        </p:spPr>
        <p:txBody>
          <a:bodyPr/>
          <a:lstStyle/>
          <a:p>
            <a:pPr marL="0" indent="0">
              <a:buFont typeface="Monotype Sorts" pitchFamily="2" charset="2"/>
              <a:buNone/>
            </a:pPr>
            <a:r>
              <a:rPr lang="en-US" sz="2800">
                <a:cs typeface="Times New Roman" panose="02020603050405020304" pitchFamily="18" charset="0"/>
              </a:rPr>
              <a:t>Liting 5.4, “Computing Taxes with Methods,” simplified Listing 3.4, “Computing Taxes.” Listing 5.4 can be further improved using arrays. Rewrite Listing 3.1 using arrays to store tax rates and brackets.</a:t>
            </a:r>
          </a:p>
        </p:txBody>
      </p:sp>
      <p:sp>
        <p:nvSpPr>
          <p:cNvPr id="319492" name="AutoShape 4">
            <a:hlinkClick r:id="" action="ppaction://noaction" highlightClick="1"/>
          </p:cNvPr>
          <p:cNvSpPr>
            <a:spLocks noChangeArrowheads="1"/>
          </p:cNvSpPr>
          <p:nvPr/>
        </p:nvSpPr>
        <p:spPr bwMode="auto">
          <a:xfrm>
            <a:off x="1371600" y="4191000"/>
            <a:ext cx="19050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smtClean="0">
                <a:solidFill>
                  <a:srgbClr val="009966"/>
                </a:solidFill>
                <a:latin typeface="Book Antiqua" panose="02040602050305030304" pitchFamily="18" charset="0"/>
                <a:hlinkClick r:id="rId2" action="ppaction://program"/>
              </a:rPr>
              <a:t>ComputeTax</a:t>
            </a:r>
            <a:endParaRPr lang="en-US" sz="2400" smtClean="0">
              <a:solidFill>
                <a:srgbClr val="009966"/>
              </a:solidFill>
            </a:endParaRPr>
          </a:p>
        </p:txBody>
      </p:sp>
      <p:sp>
        <p:nvSpPr>
          <p:cNvPr id="319493" name="AutoShape 5">
            <a:hlinkClick r:id="rId3" action="ppaction://program" highlightClick="1"/>
          </p:cNvPr>
          <p:cNvSpPr>
            <a:spLocks noChangeArrowheads="1"/>
          </p:cNvSpPr>
          <p:nvPr/>
        </p:nvSpPr>
        <p:spPr bwMode="auto">
          <a:xfrm>
            <a:off x="3581400" y="4191000"/>
            <a:ext cx="10668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smtClean="0">
                <a:solidFill>
                  <a:srgbClr val="FFFFFF"/>
                </a:solidFill>
                <a:latin typeface="Book Antiqua" panose="02040602050305030304" pitchFamily="18" charset="0"/>
              </a:rPr>
              <a:t>Run</a:t>
            </a:r>
            <a:endParaRPr lang="en-US" sz="2400" smtClean="0">
              <a:solidFill>
                <a:srgbClr val="FFFFFF"/>
              </a:solidFill>
            </a:endParaRPr>
          </a:p>
        </p:txBody>
      </p:sp>
    </p:spTree>
    <p:extLst>
      <p:ext uri="{BB962C8B-B14F-4D97-AF65-F5344CB8AC3E}">
        <p14:creationId xmlns:p14="http://schemas.microsoft.com/office/powerpoint/2010/main" val="58658606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4"/>
          <p:cNvSpPr>
            <a:spLocks noGrp="1"/>
          </p:cNvSpPr>
          <p:nvPr>
            <p:ph type="sldNum" sz="quarter" idx="11"/>
          </p:nvPr>
        </p:nvSpPr>
        <p:spPr/>
        <p:txBody>
          <a:bodyPr/>
          <a:lstStyle/>
          <a:p>
            <a:fld id="{1D96B8AB-55CD-41A6-A6CB-FCE6F0AA1D41}" type="slidenum">
              <a:rPr lang="en-US">
                <a:solidFill>
                  <a:srgbClr val="FFFFFF"/>
                </a:solidFill>
              </a:rPr>
              <a:pPr/>
              <a:t>98</a:t>
            </a:fld>
            <a:endParaRPr lang="en-US">
              <a:solidFill>
                <a:srgbClr val="FFFFFF"/>
              </a:solidFill>
            </a:endParaRPr>
          </a:p>
        </p:txBody>
      </p:sp>
      <p:graphicFrame>
        <p:nvGraphicFramePr>
          <p:cNvPr id="272393" name="Object 9"/>
          <p:cNvGraphicFramePr>
            <a:graphicFrameLocks noChangeAspect="1"/>
          </p:cNvGraphicFramePr>
          <p:nvPr/>
        </p:nvGraphicFramePr>
        <p:xfrm>
          <a:off x="0" y="990600"/>
          <a:ext cx="9144000" cy="2938463"/>
        </p:xfrm>
        <a:graphic>
          <a:graphicData uri="http://schemas.openxmlformats.org/presentationml/2006/ole">
            <mc:AlternateContent xmlns:mc="http://schemas.openxmlformats.org/markup-compatibility/2006">
              <mc:Choice xmlns:v="urn:schemas-microsoft-com:vml" Requires="v">
                <p:oleObj spid="_x0000_s50187" r:id="rId3" imgW="6965284" imgH="2240474" progId="Paint.Picture">
                  <p:embed/>
                </p:oleObj>
              </mc:Choice>
              <mc:Fallback>
                <p:oleObj r:id="rId3" imgW="6965284" imgH="224047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90600"/>
                        <a:ext cx="9144000" cy="2938463"/>
                      </a:xfrm>
                      <a:prstGeom prst="rect">
                        <a:avLst/>
                      </a:prstGeom>
                      <a:solidFill>
                        <a:schemeClr val="tx1"/>
                      </a:solidFill>
                    </p:spPr>
                  </p:pic>
                </p:oleObj>
              </mc:Fallback>
            </mc:AlternateContent>
          </a:graphicData>
        </a:graphic>
      </p:graphicFrame>
      <p:graphicFrame>
        <p:nvGraphicFramePr>
          <p:cNvPr id="272501" name="Group 117"/>
          <p:cNvGraphicFramePr>
            <a:graphicFrameLocks noGrp="1"/>
          </p:cNvGraphicFramePr>
          <p:nvPr/>
        </p:nvGraphicFramePr>
        <p:xfrm>
          <a:off x="1981200" y="4114800"/>
          <a:ext cx="6248400" cy="1981200"/>
        </p:xfrm>
        <a:graphic>
          <a:graphicData uri="http://schemas.openxmlformats.org/drawingml/2006/table">
            <a:tbl>
              <a:tblPr/>
              <a:tblGrid>
                <a:gridCol w="1524000"/>
                <a:gridCol w="1676400"/>
                <a:gridCol w="1500188"/>
                <a:gridCol w="1547812"/>
              </a:tblGrid>
              <a:tr h="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2067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27950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46700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23350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37450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67700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112850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56425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96745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62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141250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171950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85975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156600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153525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272498" name="Group 114"/>
          <p:cNvGraphicFramePr>
            <a:graphicFrameLocks noGrp="1"/>
          </p:cNvGraphicFramePr>
          <p:nvPr/>
        </p:nvGraphicFramePr>
        <p:xfrm>
          <a:off x="152400" y="4114800"/>
          <a:ext cx="990600" cy="2377440"/>
        </p:xfrm>
        <a:graphic>
          <a:graphicData uri="http://schemas.openxmlformats.org/drawingml/2006/table">
            <a:tbl>
              <a:tblPr/>
              <a:tblGrid>
                <a:gridCol w="990600"/>
              </a:tblGrid>
              <a:tr h="18097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79413">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79413">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79413">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877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38.6%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72499" name="Rectangle 115"/>
          <p:cNvSpPr>
            <a:spLocks noGrp="1" noChangeArrowheads="1"/>
          </p:cNvSpPr>
          <p:nvPr>
            <p:ph type="title"/>
          </p:nvPr>
        </p:nvSpPr>
        <p:spPr>
          <a:xfrm>
            <a:off x="152400" y="228600"/>
            <a:ext cx="8839200" cy="609600"/>
          </a:xfrm>
          <a:noFill/>
          <a:ln/>
        </p:spPr>
        <p:txBody>
          <a:bodyPr/>
          <a:lstStyle/>
          <a:p>
            <a:r>
              <a:rPr lang="en-US" sz="3600"/>
              <a:t>Refine the table</a:t>
            </a:r>
            <a:r>
              <a:rPr lang="en-US" sz="3600">
                <a:solidFill>
                  <a:schemeClr val="tx1"/>
                </a:solidFill>
              </a:rPr>
              <a:t> </a:t>
            </a:r>
          </a:p>
        </p:txBody>
      </p:sp>
      <p:sp>
        <p:nvSpPr>
          <p:cNvPr id="272502" name="Line 118"/>
          <p:cNvSpPr>
            <a:spLocks noChangeShapeType="1"/>
          </p:cNvSpPr>
          <p:nvPr/>
        </p:nvSpPr>
        <p:spPr bwMode="auto">
          <a:xfrm>
            <a:off x="2286000" y="1828800"/>
            <a:ext cx="76200" cy="2362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2503" name="Line 119"/>
          <p:cNvSpPr>
            <a:spLocks noChangeShapeType="1"/>
          </p:cNvSpPr>
          <p:nvPr/>
        </p:nvSpPr>
        <p:spPr bwMode="auto">
          <a:xfrm flipH="1">
            <a:off x="3962400" y="1981200"/>
            <a:ext cx="304800" cy="2209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2504" name="Line 120"/>
          <p:cNvSpPr>
            <a:spLocks noChangeShapeType="1"/>
          </p:cNvSpPr>
          <p:nvPr/>
        </p:nvSpPr>
        <p:spPr bwMode="auto">
          <a:xfrm flipH="1">
            <a:off x="5638800" y="1828800"/>
            <a:ext cx="838200" cy="2362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2505" name="Line 121"/>
          <p:cNvSpPr>
            <a:spLocks noChangeShapeType="1"/>
          </p:cNvSpPr>
          <p:nvPr/>
        </p:nvSpPr>
        <p:spPr bwMode="auto">
          <a:xfrm flipH="1">
            <a:off x="7391400" y="1828800"/>
            <a:ext cx="914400" cy="2362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272506" name="Line 122"/>
          <p:cNvSpPr>
            <a:spLocks noChangeShapeType="1"/>
          </p:cNvSpPr>
          <p:nvPr/>
        </p:nvSpPr>
        <p:spPr bwMode="auto">
          <a:xfrm>
            <a:off x="609600" y="3886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Tree>
    <p:extLst>
      <p:ext uri="{BB962C8B-B14F-4D97-AF65-F5344CB8AC3E}">
        <p14:creationId xmlns:p14="http://schemas.microsoft.com/office/powerpoint/2010/main" val="35427888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4"/>
          <p:cNvSpPr>
            <a:spLocks noGrp="1"/>
          </p:cNvSpPr>
          <p:nvPr>
            <p:ph type="sldNum" sz="quarter" idx="11"/>
          </p:nvPr>
        </p:nvSpPr>
        <p:spPr/>
        <p:txBody>
          <a:bodyPr/>
          <a:lstStyle/>
          <a:p>
            <a:fld id="{44870C5B-BC62-45C8-A7AE-A65FC7441C77}" type="slidenum">
              <a:rPr lang="en-US">
                <a:solidFill>
                  <a:srgbClr val="FFFFFF"/>
                </a:solidFill>
              </a:rPr>
              <a:pPr/>
              <a:t>99</a:t>
            </a:fld>
            <a:endParaRPr lang="en-US">
              <a:solidFill>
                <a:srgbClr val="FFFFFF"/>
              </a:solidFill>
            </a:endParaRPr>
          </a:p>
        </p:txBody>
      </p:sp>
      <p:graphicFrame>
        <p:nvGraphicFramePr>
          <p:cNvPr id="320673" name="Group 161"/>
          <p:cNvGraphicFramePr>
            <a:graphicFrameLocks noGrp="1"/>
          </p:cNvGraphicFramePr>
          <p:nvPr/>
        </p:nvGraphicFramePr>
        <p:xfrm>
          <a:off x="228600" y="4343400"/>
          <a:ext cx="6629400" cy="1590358"/>
        </p:xfrm>
        <a:graphic>
          <a:graphicData uri="http://schemas.openxmlformats.org/drawingml/2006/table">
            <a:tbl>
              <a:tblPr/>
              <a:tblGrid>
                <a:gridCol w="1270000"/>
                <a:gridCol w="1339850"/>
                <a:gridCol w="1268413"/>
                <a:gridCol w="1270000"/>
                <a:gridCol w="1481137"/>
              </a:tblGrid>
              <a:tr h="15557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27950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67700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141250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1638">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46700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112850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171950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23350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56425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85975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153525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62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37450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96745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156600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20618" name="Line 106"/>
          <p:cNvSpPr>
            <a:spLocks noChangeShapeType="1"/>
          </p:cNvSpPr>
          <p:nvPr/>
        </p:nvSpPr>
        <p:spPr bwMode="auto">
          <a:xfrm>
            <a:off x="3352800" y="3124200"/>
            <a:ext cx="0" cy="914400"/>
          </a:xfrm>
          <a:prstGeom prst="line">
            <a:avLst/>
          </a:prstGeom>
          <a:noFill/>
          <a:ln w="12700">
            <a:solidFill>
              <a:srgbClr val="80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smtClean="0">
              <a:solidFill>
                <a:srgbClr val="FFFFFF"/>
              </a:solidFill>
            </a:endParaRPr>
          </a:p>
        </p:txBody>
      </p:sp>
      <p:sp>
        <p:nvSpPr>
          <p:cNvPr id="320619" name="Text Box 107"/>
          <p:cNvSpPr txBox="1">
            <a:spLocks noChangeArrowheads="1"/>
          </p:cNvSpPr>
          <p:nvPr/>
        </p:nvSpPr>
        <p:spPr bwMode="auto">
          <a:xfrm>
            <a:off x="5241925" y="3013075"/>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smtClean="0">
              <a:solidFill>
                <a:srgbClr val="FFFFFF"/>
              </a:solidFill>
            </a:endParaRPr>
          </a:p>
        </p:txBody>
      </p:sp>
      <p:sp>
        <p:nvSpPr>
          <p:cNvPr id="320620" name="Text Box 108"/>
          <p:cNvSpPr txBox="1">
            <a:spLocks noChangeArrowheads="1"/>
          </p:cNvSpPr>
          <p:nvPr/>
        </p:nvSpPr>
        <p:spPr bwMode="auto">
          <a:xfrm>
            <a:off x="3657600" y="33528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smtClean="0">
                <a:solidFill>
                  <a:srgbClr val="FFFFFF"/>
                </a:solidFill>
              </a:rPr>
              <a:t>Rotate</a:t>
            </a:r>
          </a:p>
        </p:txBody>
      </p:sp>
      <p:sp>
        <p:nvSpPr>
          <p:cNvPr id="320623" name="Text Box 111"/>
          <p:cNvSpPr txBox="1">
            <a:spLocks noChangeArrowheads="1"/>
          </p:cNvSpPr>
          <p:nvPr/>
        </p:nvSpPr>
        <p:spPr bwMode="auto">
          <a:xfrm>
            <a:off x="6934200" y="4267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Single filer</a:t>
            </a:r>
          </a:p>
        </p:txBody>
      </p:sp>
      <p:sp>
        <p:nvSpPr>
          <p:cNvPr id="320624" name="Text Box 112"/>
          <p:cNvSpPr txBox="1">
            <a:spLocks noChangeArrowheads="1"/>
          </p:cNvSpPr>
          <p:nvPr/>
        </p:nvSpPr>
        <p:spPr bwMode="auto">
          <a:xfrm>
            <a:off x="6934200" y="47244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Married jointly</a:t>
            </a:r>
          </a:p>
        </p:txBody>
      </p:sp>
      <p:sp>
        <p:nvSpPr>
          <p:cNvPr id="320625" name="Text Box 113"/>
          <p:cNvSpPr txBox="1">
            <a:spLocks noChangeArrowheads="1"/>
          </p:cNvSpPr>
          <p:nvPr/>
        </p:nvSpPr>
        <p:spPr bwMode="auto">
          <a:xfrm>
            <a:off x="6934200" y="51816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Married separately</a:t>
            </a:r>
          </a:p>
        </p:txBody>
      </p:sp>
      <p:sp>
        <p:nvSpPr>
          <p:cNvPr id="320626" name="Text Box 114"/>
          <p:cNvSpPr txBox="1">
            <a:spLocks noChangeArrowheads="1"/>
          </p:cNvSpPr>
          <p:nvPr/>
        </p:nvSpPr>
        <p:spPr bwMode="auto">
          <a:xfrm>
            <a:off x="6934200" y="55626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000" smtClean="0">
                <a:solidFill>
                  <a:srgbClr val="FFFFFF"/>
                </a:solidFill>
              </a:rPr>
              <a:t>Head of household</a:t>
            </a:r>
          </a:p>
        </p:txBody>
      </p:sp>
      <p:graphicFrame>
        <p:nvGraphicFramePr>
          <p:cNvPr id="320672" name="Group 160"/>
          <p:cNvGraphicFramePr>
            <a:graphicFrameLocks noGrp="1"/>
          </p:cNvGraphicFramePr>
          <p:nvPr/>
        </p:nvGraphicFramePr>
        <p:xfrm>
          <a:off x="304800" y="1143000"/>
          <a:ext cx="6248400" cy="1981200"/>
        </p:xfrm>
        <a:graphic>
          <a:graphicData uri="http://schemas.openxmlformats.org/drawingml/2006/table">
            <a:tbl>
              <a:tblPr/>
              <a:tblGrid>
                <a:gridCol w="1524000"/>
                <a:gridCol w="1676400"/>
                <a:gridCol w="1500188"/>
                <a:gridCol w="1547812"/>
              </a:tblGrid>
              <a:tr h="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32067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27950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46700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23350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37450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67700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112850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56425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96745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62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141250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171950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85975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156600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153525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307050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20674" name="Rectangle 162"/>
          <p:cNvSpPr>
            <a:spLocks noGrp="1" noChangeArrowheads="1"/>
          </p:cNvSpPr>
          <p:nvPr>
            <p:ph type="title"/>
          </p:nvPr>
        </p:nvSpPr>
        <p:spPr>
          <a:xfrm>
            <a:off x="152400" y="228600"/>
            <a:ext cx="8839200" cy="609600"/>
          </a:xfrm>
          <a:noFill/>
          <a:ln/>
        </p:spPr>
        <p:txBody>
          <a:bodyPr/>
          <a:lstStyle/>
          <a:p>
            <a:r>
              <a:rPr lang="en-US" sz="3600"/>
              <a:t>Reorganize the table</a:t>
            </a:r>
            <a:r>
              <a:rPr lang="en-US" sz="3600">
                <a:solidFill>
                  <a:schemeClr val="tx1"/>
                </a:solidFill>
              </a:rPr>
              <a:t> </a:t>
            </a:r>
          </a:p>
        </p:txBody>
      </p:sp>
    </p:spTree>
    <p:extLst>
      <p:ext uri="{BB962C8B-B14F-4D97-AF65-F5344CB8AC3E}">
        <p14:creationId xmlns:p14="http://schemas.microsoft.com/office/powerpoint/2010/main" val="2450261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561</TotalTime>
  <Words>6635</Words>
  <Application>Microsoft Office PowerPoint</Application>
  <PresentationFormat>On-screen Show (4:3)</PresentationFormat>
  <Paragraphs>1674</Paragraphs>
  <Slides>102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102</vt:i4>
      </vt:variant>
    </vt:vector>
  </HeadingPairs>
  <TitlesOfParts>
    <vt:vector size="114" baseType="lpstr">
      <vt:lpstr>Arial</vt:lpstr>
      <vt:lpstr>Book Antiqua</vt:lpstr>
      <vt:lpstr>Calibri</vt:lpstr>
      <vt:lpstr>Courier</vt:lpstr>
      <vt:lpstr>Courier New</vt:lpstr>
      <vt:lpstr>Forte</vt:lpstr>
      <vt:lpstr>Monotype Sorts</vt:lpstr>
      <vt:lpstr>Times New Roman</vt:lpstr>
      <vt:lpstr>1_International</vt:lpstr>
      <vt:lpstr>Microsoft Word Picture</vt:lpstr>
      <vt:lpstr>Picture</vt:lpstr>
      <vt:lpstr>Bitmap Image</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Enhanced for Loop</vt:lpstr>
      <vt:lpstr>Example: Testing Arrays</vt:lpstr>
      <vt:lpstr>See Arrays in JBuilder Debugger</vt:lpstr>
      <vt:lpstr>Copying Arrays</vt:lpstr>
      <vt:lpstr>Copying Arrays</vt:lpstr>
      <vt:lpstr>The arraycopy Utility</vt:lpstr>
      <vt:lpstr>Passing Arrays to Methods</vt:lpstr>
      <vt:lpstr>Anonymous Array</vt:lpstr>
      <vt:lpstr>Pass By Value</vt:lpstr>
      <vt:lpstr>Simple Example</vt:lpstr>
      <vt:lpstr>Call Stack</vt:lpstr>
      <vt:lpstr>Heap</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Example: Counting Occurrence of Each Letter</vt:lpstr>
      <vt:lpstr>Searching Arrays</vt:lpstr>
      <vt:lpstr>Linear Search</vt:lpstr>
      <vt:lpstr>Linear Search Animation</vt:lpstr>
      <vt:lpstr>From Idea to Solution</vt:lpstr>
      <vt:lpstr>Binary Search</vt:lpstr>
      <vt:lpstr>cont.</vt:lpstr>
      <vt:lpstr>Binary Search</vt:lpstr>
      <vt:lpstr>Binary Search, cont.</vt:lpstr>
      <vt:lpstr>Binary Search, cont.</vt:lpstr>
      <vt:lpstr>cont.</vt:lpstr>
      <vt:lpstr>From Idea to Soluton</vt:lpstr>
      <vt:lpstr>The Arrays.binarySearch Method</vt:lpstr>
      <vt:lpstr>Sorting Arrays</vt:lpstr>
      <vt:lpstr>Selection Sort</vt:lpstr>
      <vt:lpstr>Selection Sort</vt:lpstr>
      <vt:lpstr>From Idea to Solution</vt:lpstr>
      <vt:lpstr>Expand</vt:lpstr>
      <vt:lpstr>Expand</vt:lpstr>
      <vt:lpstr>Expand</vt:lpstr>
      <vt:lpstr>Wrap it in a Method</vt:lpstr>
      <vt:lpstr>Insertion Sort</vt:lpstr>
      <vt:lpstr>Insertion Sort</vt:lpstr>
      <vt:lpstr>The Arrays.sort Method</vt:lpstr>
      <vt:lpstr>Exercise 6.14 Bubble Sort</vt:lpstr>
      <vt:lpstr>Two-dimensional Arrays</vt:lpstr>
      <vt:lpstr>Declaring Variables of Two-dimensional Arrays and Creating Two-dimensional Arrays </vt:lpstr>
      <vt:lpstr>Two-dimensional Array Illustration</vt:lpstr>
      <vt:lpstr>Declaring, Creating, and Initializing Using Shorthand Notations</vt:lpstr>
      <vt:lpstr>Lengths of Two-dimensional Arrays</vt:lpstr>
      <vt:lpstr>Lengths of Two-dimensional Arrays, cont.</vt:lpstr>
      <vt:lpstr>Ragged Arrays</vt:lpstr>
      <vt:lpstr>Ragged Arrays, cont.</vt:lpstr>
      <vt:lpstr>Example: Grading Multiple-Choice Test</vt:lpstr>
      <vt:lpstr>Example: Computing Taxes Using Arrays </vt:lpstr>
      <vt:lpstr>Refine the table </vt:lpstr>
      <vt:lpstr>Reorganize the table </vt:lpstr>
      <vt:lpstr>Declare Two Arrays </vt:lpstr>
      <vt:lpstr>Multidimensional Arrays</vt:lpstr>
      <vt:lpstr>Example: Calculating Total Scores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Arrays</dc:title>
  <dc:creator>Windows User</dc:creator>
  <cp:lastModifiedBy>Windows User</cp:lastModifiedBy>
  <cp:revision>17</cp:revision>
  <dcterms:created xsi:type="dcterms:W3CDTF">2018-09-24T14:04:26Z</dcterms:created>
  <dcterms:modified xsi:type="dcterms:W3CDTF">2018-10-06T02:46:00Z</dcterms:modified>
</cp:coreProperties>
</file>