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5"/>
  </p:notesMasterIdLst>
  <p:sldIdLst>
    <p:sldId id="265"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2"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7" autoAdjust="0"/>
    <p:restoredTop sz="88713" autoAdjust="0"/>
  </p:normalViewPr>
  <p:slideViewPr>
    <p:cSldViewPr snapToGrid="0">
      <p:cViewPr varScale="1">
        <p:scale>
          <a:sx n="67" d="100"/>
          <a:sy n="67"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0BEB5-7AE5-4621-90E3-9311CF365BC9}"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882D4-2BD4-4808-A88B-467A9EE64A47}" type="slidenum">
              <a:rPr lang="en-US" smtClean="0"/>
              <a:t>‹#›</a:t>
            </a:fld>
            <a:endParaRPr lang="en-US"/>
          </a:p>
        </p:txBody>
      </p:sp>
    </p:spTree>
    <p:extLst>
      <p:ext uri="{BB962C8B-B14F-4D97-AF65-F5344CB8AC3E}">
        <p14:creationId xmlns:p14="http://schemas.microsoft.com/office/powerpoint/2010/main" val="322174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https://slideplayer.com/slide/5317078/</a:t>
            </a:r>
            <a:endParaRPr lang="en-US" dirty="0"/>
          </a:p>
        </p:txBody>
      </p:sp>
      <p:sp>
        <p:nvSpPr>
          <p:cNvPr id="4" name="Slide Number Placeholder 3"/>
          <p:cNvSpPr>
            <a:spLocks noGrp="1"/>
          </p:cNvSpPr>
          <p:nvPr>
            <p:ph type="sldNum" sz="quarter" idx="10"/>
          </p:nvPr>
        </p:nvSpPr>
        <p:spPr/>
        <p:txBody>
          <a:bodyPr/>
          <a:lstStyle/>
          <a:p>
            <a:fld id="{390882D4-2BD4-4808-A88B-467A9EE64A47}" type="slidenum">
              <a:rPr lang="en-US" smtClean="0"/>
              <a:t>5</a:t>
            </a:fld>
            <a:endParaRPr lang="en-US"/>
          </a:p>
        </p:txBody>
      </p:sp>
    </p:spTree>
    <p:extLst>
      <p:ext uri="{BB962C8B-B14F-4D97-AF65-F5344CB8AC3E}">
        <p14:creationId xmlns:p14="http://schemas.microsoft.com/office/powerpoint/2010/main" val="239934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https://cs.nyu.edu/courses/spring07/V22.0101-002/homepage.html</a:t>
            </a:r>
            <a:endParaRPr lang="en-US"/>
          </a:p>
        </p:txBody>
      </p:sp>
      <p:sp>
        <p:nvSpPr>
          <p:cNvPr id="4" name="Slide Number Placeholder 3"/>
          <p:cNvSpPr>
            <a:spLocks noGrp="1"/>
          </p:cNvSpPr>
          <p:nvPr>
            <p:ph type="sldNum" sz="quarter" idx="10"/>
          </p:nvPr>
        </p:nvSpPr>
        <p:spPr/>
        <p:txBody>
          <a:bodyPr/>
          <a:lstStyle/>
          <a:p>
            <a:fld id="{390882D4-2BD4-4808-A88B-467A9EE64A47}" type="slidenum">
              <a:rPr lang="en-US" smtClean="0"/>
              <a:t>9</a:t>
            </a:fld>
            <a:endParaRPr lang="en-US"/>
          </a:p>
        </p:txBody>
      </p:sp>
    </p:spTree>
    <p:extLst>
      <p:ext uri="{BB962C8B-B14F-4D97-AF65-F5344CB8AC3E}">
        <p14:creationId xmlns:p14="http://schemas.microsoft.com/office/powerpoint/2010/main" val="331549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7AB951-B41A-49E2-AC28-1E58BA98E63C}"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139009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AB951-B41A-49E2-AC28-1E58BA98E63C}"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22239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AB951-B41A-49E2-AC28-1E58BA98E63C}"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30868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1" y="114301"/>
            <a:ext cx="12189884"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3107" name="Rectangle 35"/>
          <p:cNvSpPr>
            <a:spLocks noGrp="1" noChangeArrowheads="1"/>
          </p:cNvSpPr>
          <p:nvPr>
            <p:ph type="ftr" sz="quarter" idx="3"/>
          </p:nvPr>
        </p:nvSpPr>
        <p:spPr bwMode="auto">
          <a:xfrm>
            <a:off x="4165600" y="64008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eaLnBrk="0" fontAlgn="base" hangingPunct="0">
              <a:spcBef>
                <a:spcPct val="0"/>
              </a:spcBef>
              <a:spcAft>
                <a:spcPct val="0"/>
              </a:spcAft>
            </a:pPr>
            <a:r>
              <a:rPr lang="en-US" smtClean="0">
                <a:solidFill>
                  <a:srgbClr val="FFFFFF"/>
                </a:solidFill>
              </a:rPr>
              <a:t>Liang, Introduction to Java Programming, Sixth Edition, (c) 2007 Pearson Education, Inc. All rights reserved. 0-13-222158-6</a:t>
            </a:r>
          </a:p>
        </p:txBody>
      </p:sp>
      <p:sp>
        <p:nvSpPr>
          <p:cNvPr id="3108" name="Rectangle 36"/>
          <p:cNvSpPr>
            <a:spLocks noGrp="1" noChangeArrowheads="1"/>
          </p:cNvSpPr>
          <p:nvPr>
            <p:ph type="sldNum" sz="quarter" idx="4"/>
          </p:nvPr>
        </p:nvSpPr>
        <p:spPr>
          <a:xfrm>
            <a:off x="8737600" y="6400800"/>
            <a:ext cx="2540000" cy="457200"/>
          </a:xfrm>
        </p:spPr>
        <p:txBody>
          <a:bodyPr/>
          <a:lstStyle>
            <a:lvl1pPr>
              <a:defRPr/>
            </a:lvl1pPr>
          </a:lstStyle>
          <a:p>
            <a:fld id="{6928232B-F18A-440E-B1C7-3C4DD0739D8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9874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DE1D0B3-2E89-4485-83A7-682D3F44430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512387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75EC114-7211-44BF-AF9C-713F8FC4DEE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81976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DA6F2457-BB12-4A19-A654-29ED2421439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806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1F7239A4-2F2C-43AF-AFD5-17154AEE9F2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72359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CBB9C883-756C-4A2D-9228-CB0CBE6D1DA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1250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1032A570-FD90-42EE-BAA0-F21A6A6C2A1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25061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22F24019-6311-4234-B0A9-AD53DF09FF1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7254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AB951-B41A-49E2-AC28-1E58BA98E63C}"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2561237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456E0E28-6055-4162-A582-A3EC0728DA3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12723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052E5D22-2F6E-40E9-9491-7D6D7AA4A99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75532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AE32054F-22B7-42E5-A976-A03F54B2864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57784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1" y="114301"/>
            <a:ext cx="12189884"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3107" name="Rectangle 35"/>
          <p:cNvSpPr>
            <a:spLocks noGrp="1" noChangeArrowheads="1"/>
          </p:cNvSpPr>
          <p:nvPr>
            <p:ph type="ftr" sz="quarter" idx="3"/>
          </p:nvPr>
        </p:nvSpPr>
        <p:spPr bwMode="auto">
          <a:xfrm>
            <a:off x="4165600" y="64008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eaLnBrk="0" fontAlgn="base" hangingPunct="0">
              <a:spcBef>
                <a:spcPct val="0"/>
              </a:spcBef>
              <a:spcAft>
                <a:spcPct val="0"/>
              </a:spcAft>
            </a:pPr>
            <a:r>
              <a:rPr lang="en-US" smtClean="0">
                <a:solidFill>
                  <a:srgbClr val="FFFFFF"/>
                </a:solidFill>
              </a:rPr>
              <a:t>Liang, Introduction to Java Programming, Sixth Edition, (c) 2007 Pearson Education, Inc. All rights reserved. 0-13-222158-6</a:t>
            </a:r>
          </a:p>
        </p:txBody>
      </p:sp>
      <p:sp>
        <p:nvSpPr>
          <p:cNvPr id="3108" name="Rectangle 36"/>
          <p:cNvSpPr>
            <a:spLocks noGrp="1" noChangeArrowheads="1"/>
          </p:cNvSpPr>
          <p:nvPr>
            <p:ph type="sldNum" sz="quarter" idx="4"/>
          </p:nvPr>
        </p:nvSpPr>
        <p:spPr>
          <a:xfrm>
            <a:off x="8737600" y="6400800"/>
            <a:ext cx="2540000" cy="457200"/>
          </a:xfrm>
        </p:spPr>
        <p:txBody>
          <a:bodyPr/>
          <a:lstStyle>
            <a:lvl1pPr>
              <a:defRPr/>
            </a:lvl1pPr>
          </a:lstStyle>
          <a:p>
            <a:fld id="{6928232B-F18A-440E-B1C7-3C4DD0739D8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57590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DE1D0B3-2E89-4485-83A7-682D3F44430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86054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75EC114-7211-44BF-AF9C-713F8FC4DEE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34546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DA6F2457-BB12-4A19-A654-29ED2421439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62625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1F7239A4-2F2C-43AF-AFD5-17154AEE9F2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37758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CBB9C883-756C-4A2D-9228-CB0CBE6D1DA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904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1032A570-FD90-42EE-BAA0-F21A6A6C2A1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4528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AB951-B41A-49E2-AC28-1E58BA98E63C}"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3978010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22F24019-6311-4234-B0A9-AD53DF09FF1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265644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456E0E28-6055-4162-A582-A3EC0728DA3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92475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052E5D22-2F6E-40E9-9491-7D6D7AA4A99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73104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AE32054F-22B7-42E5-A976-A03F54B2864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8589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7AB951-B41A-49E2-AC28-1E58BA98E63C}"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36409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7AB951-B41A-49E2-AC28-1E58BA98E63C}"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278716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AB951-B41A-49E2-AC28-1E58BA98E63C}"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37467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AB951-B41A-49E2-AC28-1E58BA98E63C}"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231730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AB951-B41A-49E2-AC28-1E58BA98E63C}"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184794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AB951-B41A-49E2-AC28-1E58BA98E63C}"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740F-3716-475C-A489-22127B0C358D}" type="slidenum">
              <a:rPr lang="en-US" smtClean="0"/>
              <a:t>‹#›</a:t>
            </a:fld>
            <a:endParaRPr lang="en-US"/>
          </a:p>
        </p:txBody>
      </p:sp>
    </p:spTree>
    <p:extLst>
      <p:ext uri="{BB962C8B-B14F-4D97-AF65-F5344CB8AC3E}">
        <p14:creationId xmlns:p14="http://schemas.microsoft.com/office/powerpoint/2010/main" val="208457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AB951-B41A-49E2-AC28-1E58BA98E63C}" type="datetimeFigureOut">
              <a:rPr lang="en-US" smtClean="0"/>
              <a:t>9/22/2018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1740F-3716-475C-A489-22127B0C358D}" type="slidenum">
              <a:rPr lang="en-US" smtClean="0"/>
              <a:t>‹#›</a:t>
            </a:fld>
            <a:endParaRPr lang="en-US"/>
          </a:p>
        </p:txBody>
      </p:sp>
    </p:spTree>
    <p:extLst>
      <p:ext uri="{BB962C8B-B14F-4D97-AF65-F5344CB8AC3E}">
        <p14:creationId xmlns:p14="http://schemas.microsoft.com/office/powerpoint/2010/main" val="126692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4"/>
            <a:ext cx="12175067"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1054" name="Rectangle 30"/>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smtClean="0">
              <a:solidFill>
                <a:srgbClr val="FFFFFF"/>
              </a:solidFill>
            </a:endParaRPr>
          </a:p>
        </p:txBody>
      </p:sp>
      <p:sp>
        <p:nvSpPr>
          <p:cNvPr id="1058" name="Rectangle 34"/>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C4BA51B0-7425-4E82-A4EF-D0D3DFC0DBD2}" type="slidenum">
              <a:rPr lang="en-US" smtClean="0">
                <a:solidFill>
                  <a:srgbClr val="FFFFFF"/>
                </a:solidFill>
              </a:rPr>
              <a:pPr eaLnBrk="0" fontAlgn="base" hangingPunct="0">
                <a:spcBef>
                  <a:spcPct val="0"/>
                </a:spcBef>
                <a:spcAft>
                  <a:spcPct val="0"/>
                </a:spcAft>
              </a:pPr>
              <a:t>‹#›</a:t>
            </a:fld>
            <a:endParaRPr lang="en-US" smtClean="0">
              <a:solidFill>
                <a:srgbClr val="FFFFFF"/>
              </a:solidFill>
            </a:endParaRPr>
          </a:p>
        </p:txBody>
      </p:sp>
      <p:sp>
        <p:nvSpPr>
          <p:cNvPr id="1059" name="Rectangle 35"/>
          <p:cNvSpPr>
            <a:spLocks noChangeArrowheads="1"/>
          </p:cNvSpPr>
          <p:nvPr userDrawn="1"/>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1000" smtClean="0">
                <a:solidFill>
                  <a:srgbClr val="FFFFFF"/>
                </a:solidFill>
                <a:latin typeface="Arial" panose="020B0604020202020204" pitchFamily="34" charset="0"/>
              </a:rPr>
              <a:t>Liang, Introduction to Java Programming, Sixth Edition, (c) 2007 Pearson Education, Inc. All rights reserved. 0-13-222158-6</a:t>
            </a:r>
          </a:p>
        </p:txBody>
      </p:sp>
    </p:spTree>
    <p:extLst>
      <p:ext uri="{BB962C8B-B14F-4D97-AF65-F5344CB8AC3E}">
        <p14:creationId xmlns:p14="http://schemas.microsoft.com/office/powerpoint/2010/main" val="71352377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4"/>
            <a:ext cx="12175067"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1054" name="Rectangle 30"/>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smtClean="0">
              <a:solidFill>
                <a:srgbClr val="FFFFFF"/>
              </a:solidFill>
            </a:endParaRPr>
          </a:p>
        </p:txBody>
      </p:sp>
      <p:sp>
        <p:nvSpPr>
          <p:cNvPr id="1058" name="Rectangle 34"/>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C4BA51B0-7425-4E82-A4EF-D0D3DFC0DBD2}" type="slidenum">
              <a:rPr lang="en-US" smtClean="0">
                <a:solidFill>
                  <a:srgbClr val="FFFFFF"/>
                </a:solidFill>
              </a:rPr>
              <a:pPr eaLnBrk="0" fontAlgn="base" hangingPunct="0">
                <a:spcBef>
                  <a:spcPct val="0"/>
                </a:spcBef>
                <a:spcAft>
                  <a:spcPct val="0"/>
                </a:spcAft>
              </a:pPr>
              <a:t>‹#›</a:t>
            </a:fld>
            <a:endParaRPr lang="en-US" smtClean="0">
              <a:solidFill>
                <a:srgbClr val="FFFFFF"/>
              </a:solidFill>
            </a:endParaRPr>
          </a:p>
        </p:txBody>
      </p:sp>
      <p:sp>
        <p:nvSpPr>
          <p:cNvPr id="1059" name="Rectangle 35"/>
          <p:cNvSpPr>
            <a:spLocks noChangeArrowheads="1"/>
          </p:cNvSpPr>
          <p:nvPr userDrawn="1"/>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1000" smtClean="0">
                <a:solidFill>
                  <a:srgbClr val="FFFFFF"/>
                </a:solidFill>
                <a:latin typeface="Arial" panose="020B0604020202020204" pitchFamily="34" charset="0"/>
              </a:rPr>
              <a:t>Liang, Introduction to Java Programming, Sixth Edition, (c) 2007 Pearson Education, Inc. All rights reserved. 0-13-222158-6</a:t>
            </a:r>
          </a:p>
        </p:txBody>
      </p:sp>
    </p:spTree>
    <p:extLst>
      <p:ext uri="{BB962C8B-B14F-4D97-AF65-F5344CB8AC3E}">
        <p14:creationId xmlns:p14="http://schemas.microsoft.com/office/powerpoint/2010/main" val="497624358"/>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hyperlink" Target="html/TestSum.bat" TargetMode="External"/><Relationship Id="rId2" Type="http://schemas.openxmlformats.org/officeDocument/2006/relationships/hyperlink" Target="html/TestSum.html" TargetMode="External"/><Relationship Id="rId1" Type="http://schemas.openxmlformats.org/officeDocument/2006/relationships/slideLayout" Target="../slideLayouts/slideLayout24.xml"/><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3" Type="http://schemas.openxmlformats.org/officeDocument/2006/relationships/hyperlink" Target="html/TestMultiplicationTable.bat" TargetMode="External"/><Relationship Id="rId2" Type="http://schemas.openxmlformats.org/officeDocument/2006/relationships/hyperlink" Target="html/TestMultiplicationTable.html" TargetMode="Externa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PrintPyramid.bat" TargetMode="External"/><Relationship Id="rId2" Type="http://schemas.openxmlformats.org/officeDocument/2006/relationships/hyperlink" Target="html/PrintPyramid.html" TargetMode="Externa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hyperlink" Target="html/PrimeNumber.bat"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54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7037B13-E892-42FB-BB84-1EBA67BCC659}" type="slidenum">
              <a:rPr lang="en-US">
                <a:solidFill>
                  <a:srgbClr val="FFFFFF"/>
                </a:solidFill>
              </a:rPr>
              <a:pPr/>
              <a:t>10</a:t>
            </a:fld>
            <a:endParaRPr lang="en-US">
              <a:solidFill>
                <a:srgbClr val="FFFFFF"/>
              </a:solidFill>
            </a:endParaRPr>
          </a:p>
        </p:txBody>
      </p:sp>
      <p:sp>
        <p:nvSpPr>
          <p:cNvPr id="135170" name="Rectangle 2"/>
          <p:cNvSpPr>
            <a:spLocks noGrp="1" noChangeArrowheads="1"/>
          </p:cNvSpPr>
          <p:nvPr>
            <p:ph type="title"/>
          </p:nvPr>
        </p:nvSpPr>
        <p:spPr>
          <a:xfrm>
            <a:off x="2209800" y="228600"/>
            <a:ext cx="7772400" cy="762000"/>
          </a:xfrm>
        </p:spPr>
        <p:txBody>
          <a:bodyPr/>
          <a:lstStyle/>
          <a:p>
            <a:r>
              <a:rPr lang="en-US"/>
              <a:t>Trace while Loop</a:t>
            </a:r>
          </a:p>
        </p:txBody>
      </p:sp>
      <p:sp>
        <p:nvSpPr>
          <p:cNvPr id="135172" name="Rectangle 4"/>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5173" name="Rectangle 5"/>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35176" name="Rectangle 8"/>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5178" name="Rectangle 10"/>
          <p:cNvSpPr>
            <a:spLocks noChangeArrowheads="1"/>
          </p:cNvSpPr>
          <p:nvPr/>
        </p:nvSpPr>
        <p:spPr bwMode="auto">
          <a:xfrm>
            <a:off x="1828800" y="1470026"/>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35179" name="AutoShape 11"/>
          <p:cNvSpPr>
            <a:spLocks noChangeArrowheads="1"/>
          </p:cNvSpPr>
          <p:nvPr/>
        </p:nvSpPr>
        <p:spPr bwMode="auto">
          <a:xfrm>
            <a:off x="6781801" y="1219201"/>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Initialize count</a:t>
            </a:r>
          </a:p>
        </p:txBody>
      </p:sp>
      <p:sp>
        <p:nvSpPr>
          <p:cNvPr id="135180" name="Rectangle 12"/>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993239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FE35682-6B6D-40AD-876C-8011A01AD2DD}" type="slidenum">
              <a:rPr lang="en-US">
                <a:solidFill>
                  <a:srgbClr val="FFFFFF"/>
                </a:solidFill>
              </a:rPr>
              <a:pPr/>
              <a:t>11</a:t>
            </a:fld>
            <a:endParaRPr lang="en-US">
              <a:solidFill>
                <a:srgbClr val="FFFFFF"/>
              </a:solidFill>
            </a:endParaRPr>
          </a:p>
        </p:txBody>
      </p:sp>
      <p:sp>
        <p:nvSpPr>
          <p:cNvPr id="136194"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36195"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6196"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36197"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6199" name="AutoShape 7"/>
          <p:cNvSpPr>
            <a:spLocks noChangeArrowheads="1"/>
          </p:cNvSpPr>
          <p:nvPr/>
        </p:nvSpPr>
        <p:spPr bwMode="auto">
          <a:xfrm>
            <a:off x="6781801" y="1219201"/>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(count &lt; 2) is true</a:t>
            </a:r>
          </a:p>
        </p:txBody>
      </p:sp>
      <p:sp>
        <p:nvSpPr>
          <p:cNvPr id="136200" name="Rectangle 8"/>
          <p:cNvSpPr>
            <a:spLocks noChangeArrowheads="1"/>
          </p:cNvSpPr>
          <p:nvPr/>
        </p:nvSpPr>
        <p:spPr bwMode="auto">
          <a:xfrm>
            <a:off x="1833563" y="2008189"/>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3620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274173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227AA5D-9CDE-42EF-A8B5-3E6D969E422E}" type="slidenum">
              <a:rPr lang="en-US">
                <a:solidFill>
                  <a:srgbClr val="FFFFFF"/>
                </a:solidFill>
              </a:rPr>
              <a:pPr/>
              <a:t>12</a:t>
            </a:fld>
            <a:endParaRPr lang="en-US">
              <a:solidFill>
                <a:srgbClr val="FFFFFF"/>
              </a:solidFill>
            </a:endParaRPr>
          </a:p>
        </p:txBody>
      </p:sp>
      <p:sp>
        <p:nvSpPr>
          <p:cNvPr id="137218"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37219"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7220"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37221"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7222" name="AutoShape 6"/>
          <p:cNvSpPr>
            <a:spLocks noChangeArrowheads="1"/>
          </p:cNvSpPr>
          <p:nvPr/>
        </p:nvSpPr>
        <p:spPr bwMode="auto">
          <a:xfrm>
            <a:off x="6781801" y="1219201"/>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Print Welcome to Java</a:t>
            </a:r>
          </a:p>
        </p:txBody>
      </p:sp>
      <p:sp>
        <p:nvSpPr>
          <p:cNvPr id="137224" name="Rectangle 8"/>
          <p:cNvSpPr>
            <a:spLocks noChangeArrowheads="1"/>
          </p:cNvSpPr>
          <p:nvPr/>
        </p:nvSpPr>
        <p:spPr bwMode="auto">
          <a:xfrm>
            <a:off x="1833563" y="2506664"/>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37225"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434684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AB9A9A9-AF61-4E0C-8E0A-1BB8F3580208}" type="slidenum">
              <a:rPr lang="en-US">
                <a:solidFill>
                  <a:srgbClr val="FFFFFF"/>
                </a:solidFill>
              </a:rPr>
              <a:pPr/>
              <a:t>13</a:t>
            </a:fld>
            <a:endParaRPr lang="en-US">
              <a:solidFill>
                <a:srgbClr val="FFFFFF"/>
              </a:solidFill>
            </a:endParaRPr>
          </a:p>
        </p:txBody>
      </p:sp>
      <p:sp>
        <p:nvSpPr>
          <p:cNvPr id="138242"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38243"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8244"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38245"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8246" name="AutoShape 6"/>
          <p:cNvSpPr>
            <a:spLocks noChangeArrowheads="1"/>
          </p:cNvSpPr>
          <p:nvPr/>
        </p:nvSpPr>
        <p:spPr bwMode="auto">
          <a:xfrm>
            <a:off x="6781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Increase count by 1</a:t>
            </a:r>
          </a:p>
          <a:p>
            <a:pPr algn="ctr" eaLnBrk="0" fontAlgn="base" hangingPunct="0">
              <a:spcBef>
                <a:spcPct val="0"/>
              </a:spcBef>
              <a:spcAft>
                <a:spcPct val="0"/>
              </a:spcAft>
            </a:pPr>
            <a:r>
              <a:rPr lang="en-US">
                <a:solidFill>
                  <a:srgbClr val="FFFFFF"/>
                </a:solidFill>
              </a:rPr>
              <a:t>count is 1 now</a:t>
            </a:r>
          </a:p>
        </p:txBody>
      </p:sp>
      <p:sp>
        <p:nvSpPr>
          <p:cNvPr id="138247" name="Rectangle 7"/>
          <p:cNvSpPr>
            <a:spLocks noChangeArrowheads="1"/>
          </p:cNvSpPr>
          <p:nvPr/>
        </p:nvSpPr>
        <p:spPr bwMode="auto">
          <a:xfrm>
            <a:off x="1833563" y="2968626"/>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3824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9307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35C8D8F-6691-4C9B-BFA5-10766B8FE60A}" type="slidenum">
              <a:rPr lang="en-US">
                <a:solidFill>
                  <a:srgbClr val="FFFFFF"/>
                </a:solidFill>
              </a:rPr>
              <a:pPr/>
              <a:t>14</a:t>
            </a:fld>
            <a:endParaRPr lang="en-US">
              <a:solidFill>
                <a:srgbClr val="FFFFFF"/>
              </a:solidFill>
            </a:endParaRPr>
          </a:p>
        </p:txBody>
      </p:sp>
      <p:sp>
        <p:nvSpPr>
          <p:cNvPr id="139266"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39267"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9268"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39269"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39270" name="AutoShape 6"/>
          <p:cNvSpPr>
            <a:spLocks noChangeArrowheads="1"/>
          </p:cNvSpPr>
          <p:nvPr/>
        </p:nvSpPr>
        <p:spPr bwMode="auto">
          <a:xfrm>
            <a:off x="6781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(count &lt; 2) is still true since count is 1</a:t>
            </a:r>
          </a:p>
        </p:txBody>
      </p:sp>
      <p:sp>
        <p:nvSpPr>
          <p:cNvPr id="139271" name="Rectangle 7"/>
          <p:cNvSpPr>
            <a:spLocks noChangeArrowheads="1"/>
          </p:cNvSpPr>
          <p:nvPr/>
        </p:nvSpPr>
        <p:spPr bwMode="auto">
          <a:xfrm>
            <a:off x="1833563" y="2008189"/>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39272"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532769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B6EC48D-9FBE-4D39-BE3B-C7AD35261079}" type="slidenum">
              <a:rPr lang="en-US">
                <a:solidFill>
                  <a:srgbClr val="FFFFFF"/>
                </a:solidFill>
              </a:rPr>
              <a:pPr/>
              <a:t>15</a:t>
            </a:fld>
            <a:endParaRPr lang="en-US">
              <a:solidFill>
                <a:srgbClr val="FFFFFF"/>
              </a:solidFill>
            </a:endParaRPr>
          </a:p>
        </p:txBody>
      </p:sp>
      <p:sp>
        <p:nvSpPr>
          <p:cNvPr id="140290"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40291"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0292"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40293"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0294" name="AutoShape 6"/>
          <p:cNvSpPr>
            <a:spLocks noChangeArrowheads="1"/>
          </p:cNvSpPr>
          <p:nvPr/>
        </p:nvSpPr>
        <p:spPr bwMode="auto">
          <a:xfrm>
            <a:off x="6781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Print Welcome to Java</a:t>
            </a:r>
          </a:p>
        </p:txBody>
      </p:sp>
      <p:sp>
        <p:nvSpPr>
          <p:cNvPr id="140295" name="Rectangle 7"/>
          <p:cNvSpPr>
            <a:spLocks noChangeArrowheads="1"/>
          </p:cNvSpPr>
          <p:nvPr/>
        </p:nvSpPr>
        <p:spPr bwMode="auto">
          <a:xfrm>
            <a:off x="1833563" y="2506664"/>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0296"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106677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247EFBD-1664-4488-89DC-40020FA99091}" type="slidenum">
              <a:rPr lang="en-US">
                <a:solidFill>
                  <a:srgbClr val="FFFFFF"/>
                </a:solidFill>
              </a:rPr>
              <a:pPr/>
              <a:t>16</a:t>
            </a:fld>
            <a:endParaRPr lang="en-US">
              <a:solidFill>
                <a:srgbClr val="FFFFFF"/>
              </a:solidFill>
            </a:endParaRPr>
          </a:p>
        </p:txBody>
      </p:sp>
      <p:sp>
        <p:nvSpPr>
          <p:cNvPr id="141314"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41315"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1316"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41317"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1318" name="AutoShape 6"/>
          <p:cNvSpPr>
            <a:spLocks noChangeArrowheads="1"/>
          </p:cNvSpPr>
          <p:nvPr/>
        </p:nvSpPr>
        <p:spPr bwMode="auto">
          <a:xfrm>
            <a:off x="6781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Increase count by 1</a:t>
            </a:r>
          </a:p>
          <a:p>
            <a:pPr algn="ctr" eaLnBrk="0" fontAlgn="base" hangingPunct="0">
              <a:spcBef>
                <a:spcPct val="0"/>
              </a:spcBef>
              <a:spcAft>
                <a:spcPct val="0"/>
              </a:spcAft>
            </a:pPr>
            <a:r>
              <a:rPr lang="en-US">
                <a:solidFill>
                  <a:srgbClr val="FFFFFF"/>
                </a:solidFill>
              </a:rPr>
              <a:t>count is 2 now</a:t>
            </a:r>
          </a:p>
        </p:txBody>
      </p:sp>
      <p:sp>
        <p:nvSpPr>
          <p:cNvPr id="141320" name="Rectangle 8"/>
          <p:cNvSpPr>
            <a:spLocks noChangeArrowheads="1"/>
          </p:cNvSpPr>
          <p:nvPr/>
        </p:nvSpPr>
        <p:spPr bwMode="auto">
          <a:xfrm>
            <a:off x="1793875" y="2968626"/>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132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932297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5A64702-5077-4956-8ADF-8656D5CE4EF3}" type="slidenum">
              <a:rPr lang="en-US">
                <a:solidFill>
                  <a:srgbClr val="FFFFFF"/>
                </a:solidFill>
              </a:rPr>
              <a:pPr/>
              <a:t>17</a:t>
            </a:fld>
            <a:endParaRPr lang="en-US">
              <a:solidFill>
                <a:srgbClr val="FFFFFF"/>
              </a:solidFill>
            </a:endParaRPr>
          </a:p>
        </p:txBody>
      </p:sp>
      <p:sp>
        <p:nvSpPr>
          <p:cNvPr id="142338" name="Rectangle 2"/>
          <p:cNvSpPr>
            <a:spLocks noGrp="1" noChangeArrowheads="1"/>
          </p:cNvSpPr>
          <p:nvPr>
            <p:ph type="title"/>
          </p:nvPr>
        </p:nvSpPr>
        <p:spPr>
          <a:xfrm>
            <a:off x="2209800" y="228600"/>
            <a:ext cx="7772400" cy="762000"/>
          </a:xfrm>
        </p:spPr>
        <p:txBody>
          <a:bodyPr/>
          <a:lstStyle/>
          <a:p>
            <a:r>
              <a:rPr lang="en-US"/>
              <a:t>Trace while Loop, cont.</a:t>
            </a:r>
          </a:p>
        </p:txBody>
      </p:sp>
      <p:sp>
        <p:nvSpPr>
          <p:cNvPr id="142339"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2340" name="Rectangle 4"/>
          <p:cNvSpPr>
            <a:spLocks noChangeArrowheads="1"/>
          </p:cNvSpPr>
          <p:nvPr/>
        </p:nvSpPr>
        <p:spPr bwMode="auto">
          <a:xfrm>
            <a:off x="1752600" y="1447800"/>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p:txBody>
      </p:sp>
      <p:sp>
        <p:nvSpPr>
          <p:cNvPr id="142341"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2342" name="AutoShape 6"/>
          <p:cNvSpPr>
            <a:spLocks noChangeArrowheads="1"/>
          </p:cNvSpPr>
          <p:nvPr/>
        </p:nvSpPr>
        <p:spPr bwMode="auto">
          <a:xfrm>
            <a:off x="6786564"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(count &lt; 2) is false since count is 2 now</a:t>
            </a:r>
          </a:p>
        </p:txBody>
      </p:sp>
      <p:sp>
        <p:nvSpPr>
          <p:cNvPr id="142343" name="Rectangle 7"/>
          <p:cNvSpPr>
            <a:spLocks noChangeArrowheads="1"/>
          </p:cNvSpPr>
          <p:nvPr/>
        </p:nvSpPr>
        <p:spPr bwMode="auto">
          <a:xfrm>
            <a:off x="1833563" y="2008189"/>
            <a:ext cx="51435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2344"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91357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B5C2812-A8DC-4979-808D-E7E081575216}" type="slidenum">
              <a:rPr lang="en-US">
                <a:solidFill>
                  <a:srgbClr val="FFFFFF"/>
                </a:solidFill>
              </a:rPr>
              <a:pPr/>
              <a:t>18</a:t>
            </a:fld>
            <a:endParaRPr lang="en-US">
              <a:solidFill>
                <a:srgbClr val="FFFFFF"/>
              </a:solidFill>
            </a:endParaRPr>
          </a:p>
        </p:txBody>
      </p:sp>
      <p:sp>
        <p:nvSpPr>
          <p:cNvPr id="143362" name="Rectangle 2"/>
          <p:cNvSpPr>
            <a:spLocks noGrp="1" noChangeArrowheads="1"/>
          </p:cNvSpPr>
          <p:nvPr>
            <p:ph type="title"/>
          </p:nvPr>
        </p:nvSpPr>
        <p:spPr>
          <a:xfrm>
            <a:off x="2209800" y="228600"/>
            <a:ext cx="7772400" cy="762000"/>
          </a:xfrm>
        </p:spPr>
        <p:txBody>
          <a:bodyPr/>
          <a:lstStyle/>
          <a:p>
            <a:r>
              <a:rPr lang="en-US"/>
              <a:t>Trace while Loop</a:t>
            </a:r>
          </a:p>
        </p:txBody>
      </p:sp>
      <p:sp>
        <p:nvSpPr>
          <p:cNvPr id="143363"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3364" name="Rectangle 4"/>
          <p:cNvSpPr>
            <a:spLocks noChangeArrowheads="1"/>
          </p:cNvSpPr>
          <p:nvPr/>
        </p:nvSpPr>
        <p:spPr bwMode="auto">
          <a:xfrm>
            <a:off x="1752600" y="1447801"/>
            <a:ext cx="5334000" cy="301005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int count = 0;</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while (count &lt; 2) {</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System.out.println("Welcome to Java!");</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  count++;</a:t>
            </a:r>
            <a:endParaRPr lang="en-US" sz="2400">
              <a:solidFill>
                <a:srgbClr val="000000"/>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sz="2400">
                <a:solidFill>
                  <a:srgbClr val="000000"/>
                </a:solidFill>
                <a:cs typeface="Courier New" panose="02070309020205020404" pitchFamily="49" charset="0"/>
              </a:rPr>
              <a:t>}</a:t>
            </a:r>
          </a:p>
          <a:p>
            <a:pPr eaLnBrk="0" fontAlgn="base" hangingPunct="0">
              <a:lnSpc>
                <a:spcPct val="90000"/>
              </a:lnSpc>
              <a:spcBef>
                <a:spcPct val="50000"/>
              </a:spcBef>
              <a:spcAft>
                <a:spcPct val="0"/>
              </a:spcAft>
              <a:buClr>
                <a:srgbClr val="FFFF99"/>
              </a:buClr>
              <a:buSzPct val="75000"/>
              <a:buFont typeface="Monotype Sorts" pitchFamily="2" charset="2"/>
              <a:buNone/>
            </a:pPr>
            <a:endParaRPr lang="en-US" sz="2400">
              <a:solidFill>
                <a:srgbClr val="000000"/>
              </a:solidFill>
              <a:cs typeface="Courier New" panose="02070309020205020404" pitchFamily="49" charset="0"/>
            </a:endParaRPr>
          </a:p>
        </p:txBody>
      </p:sp>
      <p:sp>
        <p:nvSpPr>
          <p:cNvPr id="143365"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3366" name="AutoShape 6"/>
          <p:cNvSpPr>
            <a:spLocks noChangeArrowheads="1"/>
          </p:cNvSpPr>
          <p:nvPr/>
        </p:nvSpPr>
        <p:spPr bwMode="auto">
          <a:xfrm>
            <a:off x="6786564"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The loop exits. Execute the next statement after the loop.</a:t>
            </a:r>
          </a:p>
        </p:txBody>
      </p:sp>
      <p:sp>
        <p:nvSpPr>
          <p:cNvPr id="143368" name="Rectangle 8"/>
          <p:cNvSpPr>
            <a:spLocks noChangeArrowheads="1"/>
          </p:cNvSpPr>
          <p:nvPr/>
        </p:nvSpPr>
        <p:spPr bwMode="auto">
          <a:xfrm>
            <a:off x="1833563" y="3967164"/>
            <a:ext cx="51435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3369"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476584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68708F-A3C4-4ECF-A82B-427767466B60}" type="slidenum">
              <a:rPr lang="en-US">
                <a:solidFill>
                  <a:srgbClr val="FFFFFF"/>
                </a:solidFill>
              </a:rPr>
              <a:pPr/>
              <a:t>19</a:t>
            </a:fld>
            <a:endParaRPr lang="en-US">
              <a:solidFill>
                <a:srgbClr val="FFFFFF"/>
              </a:solidFill>
            </a:endParaRPr>
          </a:p>
        </p:txBody>
      </p:sp>
      <p:sp>
        <p:nvSpPr>
          <p:cNvPr id="58370" name="Rectangle 2"/>
          <p:cNvSpPr>
            <a:spLocks noGrp="1" noChangeArrowheads="1"/>
          </p:cNvSpPr>
          <p:nvPr>
            <p:ph type="title"/>
          </p:nvPr>
        </p:nvSpPr>
        <p:spPr>
          <a:xfrm>
            <a:off x="2209800" y="76200"/>
            <a:ext cx="7772400" cy="685800"/>
          </a:xfrm>
        </p:spPr>
        <p:txBody>
          <a:bodyPr/>
          <a:lstStyle/>
          <a:p>
            <a:r>
              <a:rPr lang="en-US"/>
              <a:t>Caution</a:t>
            </a:r>
            <a:endParaRPr lang="en-US">
              <a:solidFill>
                <a:schemeClr val="tx1"/>
              </a:solidFill>
            </a:endParaRPr>
          </a:p>
        </p:txBody>
      </p:sp>
      <p:sp>
        <p:nvSpPr>
          <p:cNvPr id="58371" name="Rectangle 3"/>
          <p:cNvSpPr>
            <a:spLocks noGrp="1" noChangeArrowheads="1"/>
          </p:cNvSpPr>
          <p:nvPr>
            <p:ph type="body" idx="1"/>
          </p:nvPr>
        </p:nvSpPr>
        <p:spPr>
          <a:xfrm>
            <a:off x="1676400" y="914400"/>
            <a:ext cx="8839200" cy="5562600"/>
          </a:xfrm>
        </p:spPr>
        <p:txBody>
          <a:bodyPr/>
          <a:lstStyle/>
          <a:p>
            <a:pPr marL="0" indent="0">
              <a:lnSpc>
                <a:spcPct val="90000"/>
              </a:lnSpc>
              <a:buNone/>
            </a:pPr>
            <a:r>
              <a:rPr lang="en-US" sz="3000">
                <a:cs typeface="Times New Roman" panose="02020603050405020304" pitchFamily="18" charset="0"/>
              </a:rPr>
              <a:t>Don’t use floating-point values for equality checking in a loop control. Since floating-point values are approximations, using them could result in imprecise counter values and inaccurate results. This example uses </a:t>
            </a:r>
            <a:r>
              <a:rPr lang="en-US" sz="3000" u="sng">
                <a:cs typeface="Times New Roman" panose="02020603050405020304" pitchFamily="18" charset="0"/>
              </a:rPr>
              <a:t>int</a:t>
            </a:r>
            <a:r>
              <a:rPr lang="en-US" sz="3000">
                <a:cs typeface="Times New Roman" panose="02020603050405020304" pitchFamily="18" charset="0"/>
              </a:rPr>
              <a:t> value for </a:t>
            </a:r>
            <a:r>
              <a:rPr lang="en-US" sz="3000" u="sng">
                <a:cs typeface="Times New Roman" panose="02020603050405020304" pitchFamily="18" charset="0"/>
              </a:rPr>
              <a:t>data</a:t>
            </a:r>
            <a:r>
              <a:rPr lang="en-US" sz="3000">
                <a:cs typeface="Times New Roman" panose="02020603050405020304" pitchFamily="18" charset="0"/>
              </a:rPr>
              <a:t>. If a floating-point type value is used for </a:t>
            </a:r>
            <a:r>
              <a:rPr lang="en-US" sz="3000" u="sng">
                <a:cs typeface="Times New Roman" panose="02020603050405020304" pitchFamily="18" charset="0"/>
              </a:rPr>
              <a:t>data</a:t>
            </a:r>
            <a:r>
              <a:rPr lang="en-US" sz="3000">
                <a:cs typeface="Times New Roman" panose="02020603050405020304" pitchFamily="18" charset="0"/>
              </a:rPr>
              <a:t>, </a:t>
            </a:r>
            <a:r>
              <a:rPr lang="en-US" sz="3000" u="sng">
                <a:cs typeface="Times New Roman" panose="02020603050405020304" pitchFamily="18" charset="0"/>
              </a:rPr>
              <a:t>(data != 0)</a:t>
            </a:r>
            <a:r>
              <a:rPr lang="en-US" sz="3000">
                <a:cs typeface="Times New Roman" panose="02020603050405020304" pitchFamily="18" charset="0"/>
              </a:rPr>
              <a:t> may be </a:t>
            </a:r>
            <a:r>
              <a:rPr lang="en-US" sz="3000" u="sng">
                <a:cs typeface="Times New Roman" panose="02020603050405020304" pitchFamily="18" charset="0"/>
              </a:rPr>
              <a:t>true</a:t>
            </a:r>
            <a:r>
              <a:rPr lang="en-US" sz="3000">
                <a:cs typeface="Times New Roman" panose="02020603050405020304" pitchFamily="18" charset="0"/>
              </a:rPr>
              <a:t> even though </a:t>
            </a:r>
            <a:r>
              <a:rPr lang="en-US" sz="3000" u="sng">
                <a:cs typeface="Times New Roman" panose="02020603050405020304" pitchFamily="18" charset="0"/>
              </a:rPr>
              <a:t>data</a:t>
            </a:r>
            <a:r>
              <a:rPr lang="en-US" sz="3000">
                <a:cs typeface="Times New Roman" panose="02020603050405020304" pitchFamily="18" charset="0"/>
              </a:rPr>
              <a:t> is 0. </a:t>
            </a:r>
          </a:p>
          <a:p>
            <a:pPr marL="0" indent="0">
              <a:lnSpc>
                <a:spcPct val="90000"/>
              </a:lnSpc>
              <a:spcBef>
                <a:spcPct val="0"/>
              </a:spcBef>
              <a:buNone/>
            </a:pPr>
            <a:endParaRPr lang="en-US" sz="3000">
              <a:cs typeface="Times New Roman" panose="02020603050405020304" pitchFamily="18" charset="0"/>
            </a:endParaRPr>
          </a:p>
          <a:p>
            <a:pPr marL="0" indent="0">
              <a:lnSpc>
                <a:spcPct val="90000"/>
              </a:lnSpc>
              <a:spcBef>
                <a:spcPct val="0"/>
              </a:spcBef>
              <a:buNone/>
            </a:pPr>
            <a:r>
              <a:rPr lang="en-US" sz="2600"/>
              <a:t>// data should be zero</a:t>
            </a:r>
          </a:p>
          <a:p>
            <a:pPr marL="0" indent="0">
              <a:lnSpc>
                <a:spcPct val="90000"/>
              </a:lnSpc>
              <a:spcBef>
                <a:spcPct val="0"/>
              </a:spcBef>
              <a:buNone/>
            </a:pPr>
            <a:r>
              <a:rPr lang="en-US" sz="2600"/>
              <a:t>double data = Math.pow(Math.sqrt(2), 2) - 2;</a:t>
            </a:r>
          </a:p>
          <a:p>
            <a:pPr marL="0" indent="0">
              <a:lnSpc>
                <a:spcPct val="90000"/>
              </a:lnSpc>
              <a:spcBef>
                <a:spcPct val="0"/>
              </a:spcBef>
              <a:buNone/>
            </a:pPr>
            <a:r>
              <a:rPr lang="en-US" sz="2600"/>
              <a:t> </a:t>
            </a:r>
          </a:p>
          <a:p>
            <a:pPr marL="0" indent="0">
              <a:lnSpc>
                <a:spcPct val="90000"/>
              </a:lnSpc>
              <a:spcBef>
                <a:spcPct val="0"/>
              </a:spcBef>
              <a:buNone/>
            </a:pPr>
            <a:r>
              <a:rPr lang="en-US" sz="2600"/>
              <a:t>if (data == 0) </a:t>
            </a:r>
          </a:p>
          <a:p>
            <a:pPr marL="0" indent="0">
              <a:lnSpc>
                <a:spcPct val="90000"/>
              </a:lnSpc>
              <a:spcBef>
                <a:spcPct val="0"/>
              </a:spcBef>
              <a:buNone/>
            </a:pPr>
            <a:r>
              <a:rPr lang="en-US" sz="2600"/>
              <a:t>  System.out.println("data is zero");</a:t>
            </a:r>
          </a:p>
          <a:p>
            <a:pPr marL="0" indent="0">
              <a:lnSpc>
                <a:spcPct val="90000"/>
              </a:lnSpc>
              <a:spcBef>
                <a:spcPct val="0"/>
              </a:spcBef>
              <a:buNone/>
            </a:pPr>
            <a:r>
              <a:rPr lang="en-US" sz="2600"/>
              <a:t>else</a:t>
            </a:r>
          </a:p>
          <a:p>
            <a:pPr marL="0" indent="0">
              <a:lnSpc>
                <a:spcPct val="90000"/>
              </a:lnSpc>
              <a:spcBef>
                <a:spcPct val="0"/>
              </a:spcBef>
              <a:buNone/>
            </a:pPr>
            <a:r>
              <a:rPr lang="en-US" sz="2600"/>
              <a:t>  System.out.println("data is not zero");</a:t>
            </a:r>
          </a:p>
        </p:txBody>
      </p:sp>
    </p:spTree>
    <p:extLst>
      <p:ext uri="{BB962C8B-B14F-4D97-AF65-F5344CB8AC3E}">
        <p14:creationId xmlns:p14="http://schemas.microsoft.com/office/powerpoint/2010/main" val="4059385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sz="3600"/>
              <a:t>Building a Java Clss</a:t>
            </a:r>
            <a:endParaRPr lang="en-US"/>
          </a:p>
        </p:txBody>
      </p:sp>
      <p:sp>
        <p:nvSpPr>
          <p:cNvPr id="452611" name="Rectangle 3"/>
          <p:cNvSpPr>
            <a:spLocks noGrp="1" noChangeArrowheads="1"/>
          </p:cNvSpPr>
          <p:nvPr>
            <p:ph idx="1"/>
          </p:nvPr>
        </p:nvSpPr>
        <p:spPr>
          <a:xfrm>
            <a:off x="2209800" y="1752600"/>
            <a:ext cx="7772400" cy="4114800"/>
          </a:xfrm>
        </p:spPr>
        <p:txBody>
          <a:bodyPr>
            <a:normAutofit/>
          </a:bodyPr>
          <a:lstStyle/>
          <a:p>
            <a:pPr>
              <a:lnSpc>
                <a:spcPct val="90000"/>
              </a:lnSpc>
            </a:pPr>
            <a:r>
              <a:rPr lang="en-US" sz="2400"/>
              <a:t>Previous lab and homework demonstrated a simple Java application.</a:t>
            </a:r>
            <a:r>
              <a:rPr lang="en-US"/>
              <a:t/>
            </a:r>
            <a:br>
              <a:rPr lang="en-US"/>
            </a:br>
            <a:r>
              <a:rPr lang="en-US"/>
              <a:t/>
            </a:r>
            <a:br>
              <a:rPr lang="en-US"/>
            </a:br>
            <a:r>
              <a:rPr lang="en-US" sz="1800"/>
              <a:t>public class HelloWorld {</a:t>
            </a:r>
            <a:br>
              <a:rPr lang="en-US" sz="1800"/>
            </a:br>
            <a:r>
              <a:rPr lang="en-US" sz="1800"/>
              <a:t>      public static void main(String[] args) {</a:t>
            </a:r>
            <a:br>
              <a:rPr lang="en-US" sz="1800"/>
            </a:br>
            <a:r>
              <a:rPr lang="en-US" sz="1800"/>
              <a:t>             System.out.println(“Hello World”);</a:t>
            </a:r>
            <a:br>
              <a:rPr lang="en-US" sz="1800"/>
            </a:br>
            <a:r>
              <a:rPr lang="en-US" sz="1800"/>
              <a:t>      }</a:t>
            </a:r>
            <a:br>
              <a:rPr lang="en-US" sz="1800"/>
            </a:br>
            <a:r>
              <a:rPr lang="en-US" sz="1800"/>
              <a:t>}</a:t>
            </a:r>
            <a:br>
              <a:rPr lang="en-US" sz="1800"/>
            </a:br>
            <a:endParaRPr lang="en-US"/>
          </a:p>
          <a:p>
            <a:pPr>
              <a:lnSpc>
                <a:spcPct val="90000"/>
              </a:lnSpc>
            </a:pPr>
            <a:r>
              <a:rPr lang="en-US" sz="2400"/>
              <a:t>Be familiar with the basic components of this sample.  All applications will have this framework.  </a:t>
            </a:r>
            <a:br>
              <a:rPr lang="en-US" sz="2400"/>
            </a:br>
            <a:r>
              <a:rPr lang="en-US" sz="2400"/>
              <a:t>Remember:  Class names should begin with a capital.</a:t>
            </a:r>
            <a:endParaRPr lang="en-US"/>
          </a:p>
        </p:txBody>
      </p:sp>
    </p:spTree>
    <p:extLst>
      <p:ext uri="{BB962C8B-B14F-4D97-AF65-F5344CB8AC3E}">
        <p14:creationId xmlns:p14="http://schemas.microsoft.com/office/powerpoint/2010/main" val="292839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82AC97B-C67F-4C2B-8277-049DA0B00E75}" type="slidenum">
              <a:rPr lang="en-US">
                <a:solidFill>
                  <a:srgbClr val="FFFFFF"/>
                </a:solidFill>
              </a:rPr>
              <a:pPr/>
              <a:t>20</a:t>
            </a:fld>
            <a:endParaRPr lang="en-US">
              <a:solidFill>
                <a:srgbClr val="FFFFFF"/>
              </a:solidFill>
            </a:endParaRPr>
          </a:p>
        </p:txBody>
      </p:sp>
      <p:sp>
        <p:nvSpPr>
          <p:cNvPr id="60418" name="Rectangle 2"/>
          <p:cNvSpPr>
            <a:spLocks noGrp="1" noChangeArrowheads="1"/>
          </p:cNvSpPr>
          <p:nvPr>
            <p:ph type="title"/>
          </p:nvPr>
        </p:nvSpPr>
        <p:spPr>
          <a:xfrm>
            <a:off x="2209800" y="0"/>
            <a:ext cx="7772400" cy="1428750"/>
          </a:xfrm>
        </p:spPr>
        <p:txBody>
          <a:bodyPr/>
          <a:lstStyle/>
          <a:p>
            <a:r>
              <a:rPr lang="en-US" sz="4200">
                <a:latin typeface="Courier New" panose="02070309020205020404" pitchFamily="49" charset="0"/>
              </a:rPr>
              <a:t>do-while</a:t>
            </a:r>
            <a:r>
              <a:rPr lang="en-US"/>
              <a:t> Loop</a:t>
            </a:r>
            <a:endParaRPr lang="en-US">
              <a:solidFill>
                <a:schemeClr val="tx1"/>
              </a:solidFill>
            </a:endParaRPr>
          </a:p>
        </p:txBody>
      </p:sp>
      <p:sp>
        <p:nvSpPr>
          <p:cNvPr id="60428" name="Rectangle 12"/>
          <p:cNvSpPr>
            <a:spLocks noChangeArrowheads="1"/>
          </p:cNvSpPr>
          <p:nvPr/>
        </p:nvSpPr>
        <p:spPr bwMode="auto">
          <a:xfrm>
            <a:off x="4979988"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60429" name="Rectangle 13"/>
          <p:cNvSpPr>
            <a:spLocks noChangeArrowheads="1"/>
          </p:cNvSpPr>
          <p:nvPr/>
        </p:nvSpPr>
        <p:spPr bwMode="auto">
          <a:xfrm>
            <a:off x="1676400" y="3810000"/>
            <a:ext cx="7315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FF99"/>
              </a:buClr>
              <a:buSzPct val="75000"/>
              <a:buFont typeface="Monotype Sorts" pitchFamily="2" charset="2"/>
              <a:buNone/>
            </a:pPr>
            <a:r>
              <a:rPr lang="en-US" sz="2400">
                <a:solidFill>
                  <a:srgbClr val="FFFFFF"/>
                </a:solidFill>
                <a:latin typeface="Courier New" panose="02070309020205020404" pitchFamily="49" charset="0"/>
              </a:rPr>
              <a:t>do {</a:t>
            </a:r>
          </a:p>
          <a:p>
            <a:pPr eaLnBrk="0" fontAlgn="base" hangingPunct="0">
              <a:spcBef>
                <a:spcPct val="50000"/>
              </a:spcBef>
              <a:spcAft>
                <a:spcPct val="0"/>
              </a:spcAft>
              <a:buClr>
                <a:srgbClr val="FFFF99"/>
              </a:buClr>
              <a:buSzPct val="75000"/>
              <a:buFont typeface="Monotype Sorts" pitchFamily="2" charset="2"/>
              <a:buNone/>
            </a:pPr>
            <a:r>
              <a:rPr lang="en-US" sz="2400">
                <a:solidFill>
                  <a:srgbClr val="FFFFFF"/>
                </a:solidFill>
                <a:latin typeface="Courier New" panose="02070309020205020404" pitchFamily="49" charset="0"/>
              </a:rPr>
              <a:t>  // Loop body;</a:t>
            </a:r>
          </a:p>
          <a:p>
            <a:pPr eaLnBrk="0" fontAlgn="base" hangingPunct="0">
              <a:spcBef>
                <a:spcPct val="50000"/>
              </a:spcBef>
              <a:spcAft>
                <a:spcPct val="0"/>
              </a:spcAft>
              <a:buClr>
                <a:srgbClr val="FFFF99"/>
              </a:buClr>
              <a:buSzPct val="75000"/>
              <a:buFont typeface="Monotype Sorts" pitchFamily="2" charset="2"/>
              <a:buNone/>
            </a:pPr>
            <a:r>
              <a:rPr lang="en-US" sz="2400">
                <a:solidFill>
                  <a:srgbClr val="FFFFFF"/>
                </a:solidFill>
                <a:latin typeface="Courier New" panose="02070309020205020404" pitchFamily="49" charset="0"/>
              </a:rPr>
              <a:t>  Statement(s);</a:t>
            </a:r>
          </a:p>
          <a:p>
            <a:pPr eaLnBrk="0" fontAlgn="base" hangingPunct="0">
              <a:spcBef>
                <a:spcPct val="50000"/>
              </a:spcBef>
              <a:spcAft>
                <a:spcPct val="0"/>
              </a:spcAft>
              <a:buClr>
                <a:srgbClr val="FFFF99"/>
              </a:buClr>
              <a:buSzPct val="75000"/>
              <a:buFont typeface="Monotype Sorts" pitchFamily="2" charset="2"/>
              <a:buNone/>
            </a:pPr>
            <a:r>
              <a:rPr lang="en-US" sz="2400">
                <a:solidFill>
                  <a:srgbClr val="FFFFFF"/>
                </a:solidFill>
                <a:latin typeface="Courier New" panose="02070309020205020404" pitchFamily="49" charset="0"/>
              </a:rPr>
              <a:t>} while (loop-continuation-condition);</a:t>
            </a:r>
          </a:p>
        </p:txBody>
      </p:sp>
      <p:sp>
        <p:nvSpPr>
          <p:cNvPr id="60431" name="Rectangle 15"/>
          <p:cNvSpPr>
            <a:spLocks noChangeArrowheads="1"/>
          </p:cNvSpPr>
          <p:nvPr/>
        </p:nvSpPr>
        <p:spPr bwMode="auto">
          <a:xfrm>
            <a:off x="5191125" y="2300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60435" name="Rectangle 19"/>
          <p:cNvSpPr>
            <a:spLocks noChangeArrowheads="1"/>
          </p:cNvSpPr>
          <p:nvPr/>
        </p:nvSpPr>
        <p:spPr bwMode="auto">
          <a:xfrm>
            <a:off x="5191125" y="2419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60434" name="Object 18"/>
          <p:cNvGraphicFramePr>
            <a:graphicFrameLocks noChangeAspect="1"/>
          </p:cNvGraphicFramePr>
          <p:nvPr/>
        </p:nvGraphicFramePr>
        <p:xfrm>
          <a:off x="6019800" y="1295400"/>
          <a:ext cx="3619500" cy="4038600"/>
        </p:xfrm>
        <a:graphic>
          <a:graphicData uri="http://schemas.openxmlformats.org/presentationml/2006/ole">
            <mc:AlternateContent xmlns:mc="http://schemas.openxmlformats.org/markup-compatibility/2006">
              <mc:Choice xmlns:v="urn:schemas-microsoft-com:vml" Requires="v">
                <p:oleObj spid="_x0000_s2050" r:id="rId3" imgW="1807464" imgH="2016252" progId="Word.Picture.8">
                  <p:embed/>
                </p:oleObj>
              </mc:Choice>
              <mc:Fallback>
                <p:oleObj r:id="rId3" imgW="1807464" imgH="201625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295400"/>
                        <a:ext cx="3619500" cy="40386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53192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504EEEA0-CCCA-4BE4-98F0-2982DBC3F0DC}" type="slidenum">
              <a:rPr lang="en-US">
                <a:solidFill>
                  <a:srgbClr val="FFFFFF"/>
                </a:solidFill>
              </a:rPr>
              <a:pPr/>
              <a:t>21</a:t>
            </a:fld>
            <a:endParaRPr lang="en-US">
              <a:solidFill>
                <a:srgbClr val="FFFFFF"/>
              </a:solidFill>
            </a:endParaRPr>
          </a:p>
        </p:txBody>
      </p:sp>
      <p:sp>
        <p:nvSpPr>
          <p:cNvPr id="81922" name="Rectangle 2"/>
          <p:cNvSpPr>
            <a:spLocks noGrp="1" noChangeArrowheads="1"/>
          </p:cNvSpPr>
          <p:nvPr>
            <p:ph type="title"/>
          </p:nvPr>
        </p:nvSpPr>
        <p:spPr>
          <a:xfrm>
            <a:off x="2209800" y="152400"/>
            <a:ext cx="7772400" cy="685800"/>
          </a:xfrm>
        </p:spPr>
        <p:txBody>
          <a:bodyPr/>
          <a:lstStyle/>
          <a:p>
            <a:r>
              <a:rPr lang="en-US" sz="4200">
                <a:latin typeface="Courier New" panose="02070309020205020404" pitchFamily="49" charset="0"/>
              </a:rPr>
              <a:t>for</a:t>
            </a:r>
            <a:r>
              <a:rPr lang="en-US"/>
              <a:t> Loops</a:t>
            </a:r>
            <a:endParaRPr lang="en-US" b="1">
              <a:latin typeface="Book Antiqua" panose="02040602050305030304" pitchFamily="18" charset="0"/>
            </a:endParaRPr>
          </a:p>
        </p:txBody>
      </p:sp>
      <p:sp>
        <p:nvSpPr>
          <p:cNvPr id="81923" name="Rectangle 3"/>
          <p:cNvSpPr>
            <a:spLocks noGrp="1" noChangeArrowheads="1"/>
          </p:cNvSpPr>
          <p:nvPr>
            <p:ph type="body" idx="1"/>
          </p:nvPr>
        </p:nvSpPr>
        <p:spPr>
          <a:xfrm>
            <a:off x="1752600" y="990600"/>
            <a:ext cx="4114800" cy="1981200"/>
          </a:xfrm>
        </p:spPr>
        <p:txBody>
          <a:bodyPr/>
          <a:lstStyle/>
          <a:p>
            <a:pPr>
              <a:lnSpc>
                <a:spcPct val="90000"/>
              </a:lnSpc>
              <a:spcBef>
                <a:spcPct val="0"/>
              </a:spcBef>
              <a:buFont typeface="Monotype Sorts" pitchFamily="2" charset="2"/>
              <a:buNone/>
            </a:pPr>
            <a:r>
              <a:rPr lang="en-US" sz="2400"/>
              <a:t>for (initial-action; loop-continuation-condition; action-after-each-iteration) {</a:t>
            </a:r>
          </a:p>
          <a:p>
            <a:pPr>
              <a:lnSpc>
                <a:spcPct val="90000"/>
              </a:lnSpc>
              <a:spcBef>
                <a:spcPct val="0"/>
              </a:spcBef>
              <a:buFont typeface="Monotype Sorts" pitchFamily="2" charset="2"/>
              <a:buNone/>
            </a:pPr>
            <a:r>
              <a:rPr lang="en-US" sz="2400"/>
              <a:t>   // loop body;</a:t>
            </a:r>
          </a:p>
          <a:p>
            <a:pPr>
              <a:lnSpc>
                <a:spcPct val="90000"/>
              </a:lnSpc>
              <a:spcBef>
                <a:spcPct val="0"/>
              </a:spcBef>
              <a:buFont typeface="Monotype Sorts" pitchFamily="2" charset="2"/>
              <a:buNone/>
            </a:pPr>
            <a:r>
              <a:rPr lang="en-US" sz="2400"/>
              <a:t>   Statement(s);</a:t>
            </a:r>
          </a:p>
          <a:p>
            <a:pPr>
              <a:lnSpc>
                <a:spcPct val="90000"/>
              </a:lnSpc>
              <a:spcBef>
                <a:spcPct val="0"/>
              </a:spcBef>
              <a:buFont typeface="Monotype Sorts" pitchFamily="2" charset="2"/>
              <a:buNone/>
            </a:pPr>
            <a:r>
              <a:rPr lang="en-US" sz="2400"/>
              <a:t>}</a:t>
            </a:r>
          </a:p>
        </p:txBody>
      </p:sp>
      <p:sp>
        <p:nvSpPr>
          <p:cNvPr id="81925" name="Rectangle 5"/>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81926" name="Line 6"/>
          <p:cNvSpPr>
            <a:spLocks noChangeShapeType="1"/>
          </p:cNvSpPr>
          <p:nvPr/>
        </p:nvSpPr>
        <p:spPr bwMode="auto">
          <a:xfrm>
            <a:off x="3810000" y="2286000"/>
            <a:ext cx="3810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81927" name="Rectangle 7"/>
          <p:cNvSpPr>
            <a:spLocks noChangeArrowheads="1"/>
          </p:cNvSpPr>
          <p:nvPr/>
        </p:nvSpPr>
        <p:spPr bwMode="auto">
          <a:xfrm>
            <a:off x="6477000" y="990600"/>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400">
                <a:solidFill>
                  <a:srgbClr val="FFFFFF"/>
                </a:solidFill>
              </a:rPr>
              <a:t>int i;</a:t>
            </a:r>
          </a:p>
          <a:p>
            <a:pPr eaLnBrk="0" fontAlgn="base" hangingPunct="0">
              <a:spcBef>
                <a:spcPct val="0"/>
              </a:spcBef>
              <a:spcAft>
                <a:spcPct val="0"/>
              </a:spcAft>
              <a:buClr>
                <a:srgbClr val="FFFF99"/>
              </a:buClr>
              <a:buFont typeface="Monotype Sorts" pitchFamily="2" charset="2"/>
              <a:buNone/>
            </a:pPr>
            <a:r>
              <a:rPr lang="en-US" sz="2400">
                <a:solidFill>
                  <a:srgbClr val="FFFFFF"/>
                </a:solidFill>
              </a:rPr>
              <a:t>for (i = 0; i &lt; 100; i++) {	 </a:t>
            </a:r>
          </a:p>
          <a:p>
            <a:pPr eaLnBrk="0" fontAlgn="base" hangingPunct="0">
              <a:spcBef>
                <a:spcPct val="0"/>
              </a:spcBef>
              <a:spcAft>
                <a:spcPct val="0"/>
              </a:spcAft>
              <a:buClr>
                <a:srgbClr val="FFFF99"/>
              </a:buClr>
              <a:buFont typeface="Monotype Sorts" pitchFamily="2" charset="2"/>
              <a:buNone/>
            </a:pPr>
            <a:r>
              <a:rPr lang="en-US" sz="2400">
                <a:solidFill>
                  <a:srgbClr val="FFFFFF"/>
                </a:solidFill>
              </a:rPr>
              <a:t>  System.out.println(</a:t>
            </a:r>
          </a:p>
          <a:p>
            <a:pPr eaLnBrk="0" fontAlgn="base" hangingPunct="0">
              <a:spcBef>
                <a:spcPct val="0"/>
              </a:spcBef>
              <a:spcAft>
                <a:spcPct val="0"/>
              </a:spcAft>
              <a:buClr>
                <a:srgbClr val="FFFF99"/>
              </a:buClr>
              <a:buFont typeface="Monotype Sorts" pitchFamily="2" charset="2"/>
              <a:buNone/>
            </a:pPr>
            <a:r>
              <a:rPr lang="en-US" sz="2400">
                <a:solidFill>
                  <a:srgbClr val="FFFFFF"/>
                </a:solidFill>
              </a:rPr>
              <a:t>     "Welcome to Java!"); </a:t>
            </a:r>
          </a:p>
          <a:p>
            <a:pPr eaLnBrk="0" fontAlgn="base" hangingPunct="0">
              <a:spcBef>
                <a:spcPct val="0"/>
              </a:spcBef>
              <a:spcAft>
                <a:spcPct val="0"/>
              </a:spcAft>
              <a:buClr>
                <a:srgbClr val="FFFF99"/>
              </a:buClr>
              <a:buFont typeface="Monotype Sorts" pitchFamily="2" charset="2"/>
              <a:buNone/>
            </a:pPr>
            <a:r>
              <a:rPr lang="en-US" sz="2400">
                <a:solidFill>
                  <a:srgbClr val="FFFFFF"/>
                </a:solidFill>
              </a:rPr>
              <a:t>}</a:t>
            </a:r>
          </a:p>
        </p:txBody>
      </p:sp>
      <p:sp>
        <p:nvSpPr>
          <p:cNvPr id="81928" name="Line 8"/>
          <p:cNvSpPr>
            <a:spLocks noChangeShapeType="1"/>
          </p:cNvSpPr>
          <p:nvPr/>
        </p:nvSpPr>
        <p:spPr bwMode="auto">
          <a:xfrm>
            <a:off x="6781800" y="2286000"/>
            <a:ext cx="838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81930" name="Rectangle 10"/>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81932" name="Rectangle 12"/>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81931" name="Object 11"/>
          <p:cNvGraphicFramePr>
            <a:graphicFrameLocks noChangeAspect="1"/>
          </p:cNvGraphicFramePr>
          <p:nvPr/>
        </p:nvGraphicFramePr>
        <p:xfrm>
          <a:off x="3200400" y="3048000"/>
          <a:ext cx="5486400" cy="3524250"/>
        </p:xfrm>
        <a:graphic>
          <a:graphicData uri="http://schemas.openxmlformats.org/presentationml/2006/ole">
            <mc:AlternateContent xmlns:mc="http://schemas.openxmlformats.org/markup-compatibility/2006">
              <mc:Choice xmlns:v="urn:schemas-microsoft-com:vml" Requires="v">
                <p:oleObj spid="_x0000_s3074" name="Picture" r:id="rId3" imgW="4660920" imgH="2994840" progId="Word.Picture.8">
                  <p:embed/>
                </p:oleObj>
              </mc:Choice>
              <mc:Fallback>
                <p:oleObj name="Picture" r:id="rId3" imgW="4660920" imgH="2994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48000"/>
                        <a:ext cx="5486400" cy="3524250"/>
                      </a:xfrm>
                      <a:prstGeom prst="rect">
                        <a:avLst/>
                      </a:prstGeom>
                      <a:solidFill>
                        <a:schemeClr val="tx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680285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DAE6F17-2694-4F4F-A4DC-6D5C5400931D}" type="slidenum">
              <a:rPr lang="en-US">
                <a:solidFill>
                  <a:srgbClr val="FFFFFF"/>
                </a:solidFill>
              </a:rPr>
              <a:pPr/>
              <a:t>22</a:t>
            </a:fld>
            <a:endParaRPr lang="en-US">
              <a:solidFill>
                <a:srgbClr val="FFFFFF"/>
              </a:solidFill>
            </a:endParaRPr>
          </a:p>
        </p:txBody>
      </p:sp>
      <p:sp>
        <p:nvSpPr>
          <p:cNvPr id="144386" name="Rectangle 2"/>
          <p:cNvSpPr>
            <a:spLocks noGrp="1" noChangeArrowheads="1"/>
          </p:cNvSpPr>
          <p:nvPr>
            <p:ph type="title"/>
          </p:nvPr>
        </p:nvSpPr>
        <p:spPr>
          <a:xfrm>
            <a:off x="2209800" y="228600"/>
            <a:ext cx="7772400" cy="762000"/>
          </a:xfrm>
        </p:spPr>
        <p:txBody>
          <a:bodyPr/>
          <a:lstStyle/>
          <a:p>
            <a:r>
              <a:rPr lang="en-US"/>
              <a:t>Trace for Loop</a:t>
            </a:r>
          </a:p>
        </p:txBody>
      </p:sp>
      <p:sp>
        <p:nvSpPr>
          <p:cNvPr id="144387"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4388" name="Rectangle 4"/>
          <p:cNvSpPr>
            <a:spLocks noChangeArrowheads="1"/>
          </p:cNvSpPr>
          <p:nvPr/>
        </p:nvSpPr>
        <p:spPr bwMode="auto">
          <a:xfrm>
            <a:off x="1752600" y="1447800"/>
            <a:ext cx="5334000" cy="193899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a:t>
            </a:r>
          </a:p>
          <a:p>
            <a:pPr eaLnBrk="0" fontAlgn="base" hangingPunct="0">
              <a:spcBef>
                <a:spcPct val="0"/>
              </a:spcBef>
              <a:spcAft>
                <a:spcPct val="0"/>
              </a:spcAft>
            </a:pPr>
            <a:r>
              <a:rPr lang="en-US" sz="2400">
                <a:solidFill>
                  <a:srgbClr val="000000"/>
                </a:solidFill>
              </a:rPr>
              <a:t>     "Welcome to Java!"); </a:t>
            </a:r>
          </a:p>
          <a:p>
            <a:pPr eaLnBrk="0" fontAlgn="base" hangingPunct="0">
              <a:spcBef>
                <a:spcPct val="0"/>
              </a:spcBef>
              <a:spcAft>
                <a:spcPct val="0"/>
              </a:spcAft>
            </a:pPr>
            <a:r>
              <a:rPr lang="en-US" sz="2400">
                <a:solidFill>
                  <a:srgbClr val="000000"/>
                </a:solidFill>
              </a:rPr>
              <a:t>}</a:t>
            </a:r>
          </a:p>
        </p:txBody>
      </p:sp>
      <p:sp>
        <p:nvSpPr>
          <p:cNvPr id="144389"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4390" name="Rectangle 6"/>
          <p:cNvSpPr>
            <a:spLocks noChangeArrowheads="1"/>
          </p:cNvSpPr>
          <p:nvPr/>
        </p:nvSpPr>
        <p:spPr bwMode="auto">
          <a:xfrm>
            <a:off x="1828800" y="1470026"/>
            <a:ext cx="5105400" cy="3841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4391" name="AutoShape 7"/>
          <p:cNvSpPr>
            <a:spLocks noChangeArrowheads="1"/>
          </p:cNvSpPr>
          <p:nvPr/>
        </p:nvSpPr>
        <p:spPr bwMode="auto">
          <a:xfrm>
            <a:off x="6781801" y="1219201"/>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Declare i</a:t>
            </a:r>
          </a:p>
        </p:txBody>
      </p:sp>
      <p:sp>
        <p:nvSpPr>
          <p:cNvPr id="144392"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4244141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0602214-EC55-43AD-9DD5-D1F793B7AFE2}" type="slidenum">
              <a:rPr lang="en-US">
                <a:solidFill>
                  <a:srgbClr val="FFFFFF"/>
                </a:solidFill>
              </a:rPr>
              <a:pPr/>
              <a:t>23</a:t>
            </a:fld>
            <a:endParaRPr lang="en-US">
              <a:solidFill>
                <a:srgbClr val="FFFFFF"/>
              </a:solidFill>
            </a:endParaRPr>
          </a:p>
        </p:txBody>
      </p:sp>
      <p:sp>
        <p:nvSpPr>
          <p:cNvPr id="145410"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45411"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5412" name="Rectangle 4"/>
          <p:cNvSpPr>
            <a:spLocks noChangeArrowheads="1"/>
          </p:cNvSpPr>
          <p:nvPr/>
        </p:nvSpPr>
        <p:spPr bwMode="auto">
          <a:xfrm>
            <a:off x="1752600" y="1447800"/>
            <a:ext cx="5334000" cy="193899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a:t>
            </a:r>
          </a:p>
          <a:p>
            <a:pPr eaLnBrk="0" fontAlgn="base" hangingPunct="0">
              <a:spcBef>
                <a:spcPct val="0"/>
              </a:spcBef>
              <a:spcAft>
                <a:spcPct val="0"/>
              </a:spcAft>
            </a:pPr>
            <a:r>
              <a:rPr lang="en-US" sz="2400">
                <a:solidFill>
                  <a:srgbClr val="000000"/>
                </a:solidFill>
              </a:rPr>
              <a:t>     "Welcome to Java!"); </a:t>
            </a:r>
          </a:p>
          <a:p>
            <a:pPr eaLnBrk="0" fontAlgn="base" hangingPunct="0">
              <a:spcBef>
                <a:spcPct val="0"/>
              </a:spcBef>
              <a:spcAft>
                <a:spcPct val="0"/>
              </a:spcAft>
            </a:pPr>
            <a:r>
              <a:rPr lang="en-US" sz="2400">
                <a:solidFill>
                  <a:srgbClr val="000000"/>
                </a:solidFill>
              </a:rPr>
              <a:t>}</a:t>
            </a:r>
          </a:p>
        </p:txBody>
      </p:sp>
      <p:sp>
        <p:nvSpPr>
          <p:cNvPr id="145413"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5414" name="Rectangle 6"/>
          <p:cNvSpPr>
            <a:spLocks noChangeArrowheads="1"/>
          </p:cNvSpPr>
          <p:nvPr/>
        </p:nvSpPr>
        <p:spPr bwMode="auto">
          <a:xfrm>
            <a:off x="2370138" y="1930401"/>
            <a:ext cx="654050"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5415" name="AutoShape 7"/>
          <p:cNvSpPr>
            <a:spLocks noChangeArrowheads="1"/>
          </p:cNvSpPr>
          <p:nvPr/>
        </p:nvSpPr>
        <p:spPr bwMode="auto">
          <a:xfrm>
            <a:off x="6781801"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Execute initializer</a:t>
            </a:r>
          </a:p>
          <a:p>
            <a:pPr algn="ctr" eaLnBrk="0" fontAlgn="base" hangingPunct="0">
              <a:spcBef>
                <a:spcPct val="0"/>
              </a:spcBef>
              <a:spcAft>
                <a:spcPct val="0"/>
              </a:spcAft>
            </a:pPr>
            <a:r>
              <a:rPr lang="en-US">
                <a:solidFill>
                  <a:srgbClr val="FFFFFF"/>
                </a:solidFill>
              </a:rPr>
              <a:t>i is now 0</a:t>
            </a:r>
          </a:p>
        </p:txBody>
      </p:sp>
      <p:sp>
        <p:nvSpPr>
          <p:cNvPr id="145416"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94726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10C2C49-2A3F-4563-BDE9-7A640F34C93C}" type="slidenum">
              <a:rPr lang="en-US">
                <a:solidFill>
                  <a:srgbClr val="FFFFFF"/>
                </a:solidFill>
              </a:rPr>
              <a:pPr/>
              <a:t>24</a:t>
            </a:fld>
            <a:endParaRPr lang="en-US">
              <a:solidFill>
                <a:srgbClr val="FFFFFF"/>
              </a:solidFill>
            </a:endParaRPr>
          </a:p>
        </p:txBody>
      </p:sp>
      <p:sp>
        <p:nvSpPr>
          <p:cNvPr id="146434"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46435"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6436" name="Rectangle 4"/>
          <p:cNvSpPr>
            <a:spLocks noChangeArrowheads="1"/>
          </p:cNvSpPr>
          <p:nvPr/>
        </p:nvSpPr>
        <p:spPr bwMode="auto">
          <a:xfrm>
            <a:off x="1752600" y="1447800"/>
            <a:ext cx="5418138"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 "Welcome to Java!"); </a:t>
            </a:r>
          </a:p>
          <a:p>
            <a:pPr eaLnBrk="0" fontAlgn="base" hangingPunct="0">
              <a:spcBef>
                <a:spcPct val="0"/>
              </a:spcBef>
              <a:spcAft>
                <a:spcPct val="0"/>
              </a:spcAft>
            </a:pPr>
            <a:r>
              <a:rPr lang="en-US" sz="2400">
                <a:solidFill>
                  <a:srgbClr val="000000"/>
                </a:solidFill>
              </a:rPr>
              <a:t>}</a:t>
            </a:r>
          </a:p>
        </p:txBody>
      </p:sp>
      <p:sp>
        <p:nvSpPr>
          <p:cNvPr id="146437"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6438" name="Rectangle 6"/>
          <p:cNvSpPr>
            <a:spLocks noChangeArrowheads="1"/>
          </p:cNvSpPr>
          <p:nvPr/>
        </p:nvSpPr>
        <p:spPr bwMode="auto">
          <a:xfrm>
            <a:off x="3100388" y="1930401"/>
            <a:ext cx="654050"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6439" name="AutoShape 7"/>
          <p:cNvSpPr>
            <a:spLocks noChangeArrowheads="1"/>
          </p:cNvSpPr>
          <p:nvPr/>
        </p:nvSpPr>
        <p:spPr bwMode="auto">
          <a:xfrm>
            <a:off x="6634164"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&lt; 2) is true </a:t>
            </a:r>
          </a:p>
          <a:p>
            <a:pPr algn="ctr" eaLnBrk="0" fontAlgn="base" hangingPunct="0">
              <a:spcBef>
                <a:spcPct val="0"/>
              </a:spcBef>
              <a:spcAft>
                <a:spcPct val="0"/>
              </a:spcAft>
            </a:pPr>
            <a:r>
              <a:rPr lang="en-US">
                <a:solidFill>
                  <a:srgbClr val="FFFFFF"/>
                </a:solidFill>
              </a:rPr>
              <a:t>since i is 0</a:t>
            </a:r>
          </a:p>
        </p:txBody>
      </p:sp>
      <p:sp>
        <p:nvSpPr>
          <p:cNvPr id="146440"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814434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781A60C-4204-48A0-8B6B-0437DB97B0CE}" type="slidenum">
              <a:rPr lang="en-US">
                <a:solidFill>
                  <a:srgbClr val="FFFFFF"/>
                </a:solidFill>
              </a:rPr>
              <a:pPr/>
              <a:t>25</a:t>
            </a:fld>
            <a:endParaRPr lang="en-US">
              <a:solidFill>
                <a:srgbClr val="FFFFFF"/>
              </a:solidFill>
            </a:endParaRPr>
          </a:p>
        </p:txBody>
      </p:sp>
      <p:sp>
        <p:nvSpPr>
          <p:cNvPr id="147458"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47459"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7460"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47461"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7462" name="Rectangle 6"/>
          <p:cNvSpPr>
            <a:spLocks noChangeArrowheads="1"/>
          </p:cNvSpPr>
          <p:nvPr/>
        </p:nvSpPr>
        <p:spPr bwMode="auto">
          <a:xfrm>
            <a:off x="1947864" y="2276476"/>
            <a:ext cx="5030787"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7463" name="AutoShape 7"/>
          <p:cNvSpPr>
            <a:spLocks noChangeArrowheads="1"/>
          </p:cNvSpPr>
          <p:nvPr/>
        </p:nvSpPr>
        <p:spPr bwMode="auto">
          <a:xfrm>
            <a:off x="6634164" y="1163639"/>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Print Welcome to Java</a:t>
            </a:r>
          </a:p>
        </p:txBody>
      </p:sp>
      <p:sp>
        <p:nvSpPr>
          <p:cNvPr id="147465"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880639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2F8B2B7-DB66-42DF-BBE6-79E1F57118D2}" type="slidenum">
              <a:rPr lang="en-US">
                <a:solidFill>
                  <a:srgbClr val="FFFFFF"/>
                </a:solidFill>
              </a:rPr>
              <a:pPr/>
              <a:t>26</a:t>
            </a:fld>
            <a:endParaRPr lang="en-US">
              <a:solidFill>
                <a:srgbClr val="FFFFFF"/>
              </a:solidFill>
            </a:endParaRPr>
          </a:p>
        </p:txBody>
      </p:sp>
      <p:sp>
        <p:nvSpPr>
          <p:cNvPr id="148482"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48483"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8484"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48485"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8486" name="Rectangle 6"/>
          <p:cNvSpPr>
            <a:spLocks noChangeArrowheads="1"/>
          </p:cNvSpPr>
          <p:nvPr/>
        </p:nvSpPr>
        <p:spPr bwMode="auto">
          <a:xfrm>
            <a:off x="3790951" y="1892301"/>
            <a:ext cx="461963"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8487" name="AutoShape 7"/>
          <p:cNvSpPr>
            <a:spLocks noChangeArrowheads="1"/>
          </p:cNvSpPr>
          <p:nvPr/>
        </p:nvSpPr>
        <p:spPr bwMode="auto">
          <a:xfrm>
            <a:off x="6634164"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Execute adjustment statement </a:t>
            </a:r>
          </a:p>
          <a:p>
            <a:pPr algn="ctr" eaLnBrk="0" fontAlgn="base" hangingPunct="0">
              <a:spcBef>
                <a:spcPct val="0"/>
              </a:spcBef>
              <a:spcAft>
                <a:spcPct val="0"/>
              </a:spcAft>
            </a:pPr>
            <a:r>
              <a:rPr lang="en-US">
                <a:solidFill>
                  <a:srgbClr val="FFFFFF"/>
                </a:solidFill>
              </a:rPr>
              <a:t>i now is 1</a:t>
            </a:r>
          </a:p>
        </p:txBody>
      </p:sp>
      <p:sp>
        <p:nvSpPr>
          <p:cNvPr id="14848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76159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608ECEB-51A0-4742-B14F-8B0ABB00B453}" type="slidenum">
              <a:rPr lang="en-US">
                <a:solidFill>
                  <a:srgbClr val="FFFFFF"/>
                </a:solidFill>
              </a:rPr>
              <a:pPr/>
              <a:t>27</a:t>
            </a:fld>
            <a:endParaRPr lang="en-US">
              <a:solidFill>
                <a:srgbClr val="FFFFFF"/>
              </a:solidFill>
            </a:endParaRPr>
          </a:p>
        </p:txBody>
      </p:sp>
      <p:sp>
        <p:nvSpPr>
          <p:cNvPr id="149506"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49507"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9508"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49509"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49510" name="Rectangle 6"/>
          <p:cNvSpPr>
            <a:spLocks noChangeArrowheads="1"/>
          </p:cNvSpPr>
          <p:nvPr/>
        </p:nvSpPr>
        <p:spPr bwMode="auto">
          <a:xfrm>
            <a:off x="3062288" y="1892301"/>
            <a:ext cx="728662"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49511" name="AutoShape 7"/>
          <p:cNvSpPr>
            <a:spLocks noChangeArrowheads="1"/>
          </p:cNvSpPr>
          <p:nvPr/>
        </p:nvSpPr>
        <p:spPr bwMode="auto">
          <a:xfrm>
            <a:off x="6634164"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&lt; 2) is still true  </a:t>
            </a:r>
          </a:p>
          <a:p>
            <a:pPr algn="ctr" eaLnBrk="0" fontAlgn="base" hangingPunct="0">
              <a:spcBef>
                <a:spcPct val="0"/>
              </a:spcBef>
              <a:spcAft>
                <a:spcPct val="0"/>
              </a:spcAft>
            </a:pPr>
            <a:r>
              <a:rPr lang="en-US">
                <a:solidFill>
                  <a:srgbClr val="FFFFFF"/>
                </a:solidFill>
              </a:rPr>
              <a:t>since i is 1</a:t>
            </a:r>
          </a:p>
        </p:txBody>
      </p:sp>
      <p:sp>
        <p:nvSpPr>
          <p:cNvPr id="149512"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677770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FAB1C5B-1449-4056-A021-F2161904E291}" type="slidenum">
              <a:rPr lang="en-US">
                <a:solidFill>
                  <a:srgbClr val="FFFFFF"/>
                </a:solidFill>
              </a:rPr>
              <a:pPr/>
              <a:t>28</a:t>
            </a:fld>
            <a:endParaRPr lang="en-US">
              <a:solidFill>
                <a:srgbClr val="FFFFFF"/>
              </a:solidFill>
            </a:endParaRPr>
          </a:p>
        </p:txBody>
      </p:sp>
      <p:sp>
        <p:nvSpPr>
          <p:cNvPr id="150530"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50531"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0532"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50533"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0534" name="Rectangle 6"/>
          <p:cNvSpPr>
            <a:spLocks noChangeArrowheads="1"/>
          </p:cNvSpPr>
          <p:nvPr/>
        </p:nvSpPr>
        <p:spPr bwMode="auto">
          <a:xfrm>
            <a:off x="1985964" y="2276476"/>
            <a:ext cx="4992687"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50535" name="AutoShape 7"/>
          <p:cNvSpPr>
            <a:spLocks noChangeArrowheads="1"/>
          </p:cNvSpPr>
          <p:nvPr/>
        </p:nvSpPr>
        <p:spPr bwMode="auto">
          <a:xfrm>
            <a:off x="6634164"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Print Welcome to Java</a:t>
            </a:r>
          </a:p>
        </p:txBody>
      </p:sp>
      <p:sp>
        <p:nvSpPr>
          <p:cNvPr id="150536"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086802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D040B38-C994-4254-BEAB-0871165BCD48}" type="slidenum">
              <a:rPr lang="en-US">
                <a:solidFill>
                  <a:srgbClr val="FFFFFF"/>
                </a:solidFill>
              </a:rPr>
              <a:pPr/>
              <a:t>29</a:t>
            </a:fld>
            <a:endParaRPr lang="en-US">
              <a:solidFill>
                <a:srgbClr val="FFFFFF"/>
              </a:solidFill>
            </a:endParaRPr>
          </a:p>
        </p:txBody>
      </p:sp>
      <p:sp>
        <p:nvSpPr>
          <p:cNvPr id="152578"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52579"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2580"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52581"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2582" name="Rectangle 6"/>
          <p:cNvSpPr>
            <a:spLocks noChangeArrowheads="1"/>
          </p:cNvSpPr>
          <p:nvPr/>
        </p:nvSpPr>
        <p:spPr bwMode="auto">
          <a:xfrm>
            <a:off x="3790951" y="1892301"/>
            <a:ext cx="461963"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52583" name="AutoShape 7"/>
          <p:cNvSpPr>
            <a:spLocks noChangeArrowheads="1"/>
          </p:cNvSpPr>
          <p:nvPr/>
        </p:nvSpPr>
        <p:spPr bwMode="auto">
          <a:xfrm>
            <a:off x="6634164"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Execute adjustment statement </a:t>
            </a:r>
          </a:p>
          <a:p>
            <a:pPr algn="ctr" eaLnBrk="0" fontAlgn="base" hangingPunct="0">
              <a:spcBef>
                <a:spcPct val="0"/>
              </a:spcBef>
              <a:spcAft>
                <a:spcPct val="0"/>
              </a:spcAft>
            </a:pPr>
            <a:r>
              <a:rPr lang="en-US">
                <a:solidFill>
                  <a:srgbClr val="FFFFFF"/>
                </a:solidFill>
              </a:rPr>
              <a:t>i now is 2</a:t>
            </a:r>
          </a:p>
        </p:txBody>
      </p:sp>
      <p:sp>
        <p:nvSpPr>
          <p:cNvPr id="152584"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56745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2286000" y="0"/>
            <a:ext cx="7924800" cy="1143000"/>
          </a:xfrm>
        </p:spPr>
        <p:txBody>
          <a:bodyPr/>
          <a:lstStyle/>
          <a:p>
            <a:r>
              <a:rPr lang="en-US" sz="3600"/>
              <a:t>Building a Java Class</a:t>
            </a:r>
            <a:endParaRPr lang="en-US"/>
          </a:p>
        </p:txBody>
      </p:sp>
      <p:sp>
        <p:nvSpPr>
          <p:cNvPr id="446467" name="Rectangle 3"/>
          <p:cNvSpPr>
            <a:spLocks noGrp="1" noChangeArrowheads="1"/>
          </p:cNvSpPr>
          <p:nvPr>
            <p:ph idx="1"/>
          </p:nvPr>
        </p:nvSpPr>
        <p:spPr>
          <a:xfrm>
            <a:off x="2133600" y="990600"/>
            <a:ext cx="8229600" cy="4114800"/>
          </a:xfrm>
        </p:spPr>
        <p:txBody>
          <a:bodyPr>
            <a:normAutofit fontScale="85000" lnSpcReduction="20000"/>
          </a:bodyPr>
          <a:lstStyle/>
          <a:p>
            <a:r>
              <a:rPr lang="en-US" sz="2000"/>
              <a:t>Java code generally consists of:</a:t>
            </a:r>
          </a:p>
          <a:p>
            <a:pPr lvl="1"/>
            <a:r>
              <a:rPr lang="en-US" sz="1800"/>
              <a:t>Comments</a:t>
            </a:r>
            <a:br>
              <a:rPr lang="en-US" sz="1800"/>
            </a:br>
            <a:endParaRPr lang="en-US" sz="1800"/>
          </a:p>
          <a:p>
            <a:pPr lvl="1"/>
            <a:r>
              <a:rPr lang="en-US" sz="1800"/>
              <a:t>Variable definitions</a:t>
            </a:r>
          </a:p>
          <a:p>
            <a:pPr lvl="2"/>
            <a:r>
              <a:rPr lang="en-US"/>
              <a:t>e.g.  </a:t>
            </a:r>
          </a:p>
          <a:p>
            <a:pPr lvl="3"/>
            <a:r>
              <a:rPr lang="en-US" sz="1600"/>
              <a:t>int aNumber = 1;</a:t>
            </a:r>
          </a:p>
          <a:p>
            <a:pPr lvl="3"/>
            <a:r>
              <a:rPr lang="en-US" sz="1600"/>
              <a:t>boolean isFound = true;</a:t>
            </a:r>
          </a:p>
          <a:p>
            <a:pPr lvl="3"/>
            <a:r>
              <a:rPr lang="en-US" sz="1600"/>
              <a:t>double anotherNumber = 1.50;</a:t>
            </a:r>
          </a:p>
          <a:p>
            <a:pPr lvl="3"/>
            <a:r>
              <a:rPr lang="en-US" sz="1600"/>
              <a:t> String s = “example of a string”;</a:t>
            </a:r>
          </a:p>
          <a:p>
            <a:pPr lvl="2"/>
            <a:r>
              <a:rPr lang="en-US" sz="1800"/>
              <a:t>note the naming conventions</a:t>
            </a:r>
            <a:br>
              <a:rPr lang="en-US" sz="1800"/>
            </a:br>
            <a:endParaRPr lang="en-US" sz="1800"/>
          </a:p>
          <a:p>
            <a:pPr lvl="1"/>
            <a:r>
              <a:rPr lang="en-US" sz="1800"/>
              <a:t>Method definitions </a:t>
            </a:r>
          </a:p>
          <a:p>
            <a:pPr lvl="2"/>
            <a:r>
              <a:rPr lang="en-US" sz="1800"/>
              <a:t>e.g.  </a:t>
            </a:r>
          </a:p>
          <a:p>
            <a:pPr lvl="3"/>
            <a:r>
              <a:rPr lang="en-US"/>
              <a:t>the main method in applications</a:t>
            </a:r>
            <a:r>
              <a:rPr lang="en-US" sz="900"/>
              <a:t/>
            </a:r>
            <a:br>
              <a:rPr lang="en-US" sz="900"/>
            </a:br>
            <a:r>
              <a:rPr lang="en-US" sz="1600"/>
              <a:t>public static void main (String[] args) {</a:t>
            </a:r>
            <a:br>
              <a:rPr lang="en-US" sz="1600"/>
            </a:br>
            <a:r>
              <a:rPr lang="en-US" sz="1600"/>
              <a:t>}</a:t>
            </a:r>
          </a:p>
          <a:p>
            <a:pPr lvl="3"/>
            <a:r>
              <a:rPr lang="en-US" sz="1600"/>
              <a:t>public computeTax();</a:t>
            </a:r>
          </a:p>
          <a:p>
            <a:pPr lvl="2"/>
            <a:r>
              <a:rPr lang="en-US" sz="1800"/>
              <a:t>again note the naming conventions</a:t>
            </a:r>
          </a:p>
        </p:txBody>
      </p:sp>
    </p:spTree>
    <p:extLst>
      <p:ext uri="{BB962C8B-B14F-4D97-AF65-F5344CB8AC3E}">
        <p14:creationId xmlns:p14="http://schemas.microsoft.com/office/powerpoint/2010/main" val="327696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C9ED5F3-89D1-434C-8F82-4E018D826802}" type="slidenum">
              <a:rPr lang="en-US">
                <a:solidFill>
                  <a:srgbClr val="FFFFFF"/>
                </a:solidFill>
              </a:rPr>
              <a:pPr/>
              <a:t>30</a:t>
            </a:fld>
            <a:endParaRPr lang="en-US">
              <a:solidFill>
                <a:srgbClr val="FFFFFF"/>
              </a:solidFill>
            </a:endParaRPr>
          </a:p>
        </p:txBody>
      </p:sp>
      <p:sp>
        <p:nvSpPr>
          <p:cNvPr id="153602"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53603"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3604" name="Rectangle 4"/>
          <p:cNvSpPr>
            <a:spLocks noChangeArrowheads="1"/>
          </p:cNvSpPr>
          <p:nvPr/>
        </p:nvSpPr>
        <p:spPr bwMode="auto">
          <a:xfrm>
            <a:off x="1752600" y="1447800"/>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p:txBody>
      </p:sp>
      <p:sp>
        <p:nvSpPr>
          <p:cNvPr id="153605"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3606" name="Rectangle 6"/>
          <p:cNvSpPr>
            <a:spLocks noChangeArrowheads="1"/>
          </p:cNvSpPr>
          <p:nvPr/>
        </p:nvSpPr>
        <p:spPr bwMode="auto">
          <a:xfrm>
            <a:off x="3062288" y="1892301"/>
            <a:ext cx="728662"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53607" name="AutoShape 7"/>
          <p:cNvSpPr>
            <a:spLocks noChangeArrowheads="1"/>
          </p:cNvSpPr>
          <p:nvPr/>
        </p:nvSpPr>
        <p:spPr bwMode="auto">
          <a:xfrm>
            <a:off x="6634164"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&lt; 2) is false  </a:t>
            </a:r>
          </a:p>
          <a:p>
            <a:pPr algn="ctr" eaLnBrk="0" fontAlgn="base" hangingPunct="0">
              <a:spcBef>
                <a:spcPct val="0"/>
              </a:spcBef>
              <a:spcAft>
                <a:spcPct val="0"/>
              </a:spcAft>
            </a:pPr>
            <a:r>
              <a:rPr lang="en-US">
                <a:solidFill>
                  <a:srgbClr val="FFFFFF"/>
                </a:solidFill>
              </a:rPr>
              <a:t>since i is 2</a:t>
            </a:r>
          </a:p>
        </p:txBody>
      </p:sp>
      <p:sp>
        <p:nvSpPr>
          <p:cNvPr id="15360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829707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531DC03-B76C-4D2C-A0F3-AFE72DA74CB9}" type="slidenum">
              <a:rPr lang="en-US">
                <a:solidFill>
                  <a:srgbClr val="FFFFFF"/>
                </a:solidFill>
              </a:rPr>
              <a:pPr/>
              <a:t>31</a:t>
            </a:fld>
            <a:endParaRPr lang="en-US">
              <a:solidFill>
                <a:srgbClr val="FFFFFF"/>
              </a:solidFill>
            </a:endParaRPr>
          </a:p>
        </p:txBody>
      </p:sp>
      <p:sp>
        <p:nvSpPr>
          <p:cNvPr id="151554" name="Rectangle 2"/>
          <p:cNvSpPr>
            <a:spLocks noGrp="1" noChangeArrowheads="1"/>
          </p:cNvSpPr>
          <p:nvPr>
            <p:ph type="title"/>
          </p:nvPr>
        </p:nvSpPr>
        <p:spPr>
          <a:xfrm>
            <a:off x="2209800" y="228600"/>
            <a:ext cx="7772400" cy="762000"/>
          </a:xfrm>
        </p:spPr>
        <p:txBody>
          <a:bodyPr/>
          <a:lstStyle/>
          <a:p>
            <a:r>
              <a:rPr lang="en-US"/>
              <a:t>Trace for Loop, cont.</a:t>
            </a:r>
          </a:p>
        </p:txBody>
      </p:sp>
      <p:sp>
        <p:nvSpPr>
          <p:cNvPr id="151555"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1556" name="Rectangle 4"/>
          <p:cNvSpPr>
            <a:spLocks noChangeArrowheads="1"/>
          </p:cNvSpPr>
          <p:nvPr/>
        </p:nvSpPr>
        <p:spPr bwMode="auto">
          <a:xfrm>
            <a:off x="1752600" y="1447800"/>
            <a:ext cx="5334000" cy="193899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000000"/>
                </a:solidFill>
              </a:rPr>
              <a:t>int i;</a:t>
            </a:r>
          </a:p>
          <a:p>
            <a:pPr eaLnBrk="0" fontAlgn="base" hangingPunct="0">
              <a:spcBef>
                <a:spcPct val="0"/>
              </a:spcBef>
              <a:spcAft>
                <a:spcPct val="0"/>
              </a:spcAft>
            </a:pPr>
            <a:r>
              <a:rPr lang="en-US" sz="2400">
                <a:solidFill>
                  <a:srgbClr val="000000"/>
                </a:solidFill>
              </a:rPr>
              <a:t>for (i = 0; i &lt; 2; i++) {	 </a:t>
            </a:r>
          </a:p>
          <a:p>
            <a:pPr eaLnBrk="0" fontAlgn="base" hangingPunct="0">
              <a:spcBef>
                <a:spcPct val="0"/>
              </a:spcBef>
              <a:spcAft>
                <a:spcPct val="0"/>
              </a:spcAft>
            </a:pPr>
            <a:r>
              <a:rPr lang="en-US" sz="2400">
                <a:solidFill>
                  <a:srgbClr val="000000"/>
                </a:solidFill>
              </a:rPr>
              <a:t>  System.out.println("Welcome to Java!"); </a:t>
            </a:r>
          </a:p>
          <a:p>
            <a:pPr eaLnBrk="0" fontAlgn="base" hangingPunct="0">
              <a:spcBef>
                <a:spcPct val="0"/>
              </a:spcBef>
              <a:spcAft>
                <a:spcPct val="0"/>
              </a:spcAft>
            </a:pPr>
            <a:r>
              <a:rPr lang="en-US" sz="2400">
                <a:solidFill>
                  <a:srgbClr val="000000"/>
                </a:solidFill>
              </a:rPr>
              <a:t>}</a:t>
            </a:r>
          </a:p>
          <a:p>
            <a:pPr eaLnBrk="0" fontAlgn="base" hangingPunct="0">
              <a:spcBef>
                <a:spcPct val="0"/>
              </a:spcBef>
              <a:spcAft>
                <a:spcPct val="0"/>
              </a:spcAft>
            </a:pPr>
            <a:endParaRPr lang="en-US" sz="2400">
              <a:solidFill>
                <a:srgbClr val="000000"/>
              </a:solidFill>
            </a:endParaRPr>
          </a:p>
        </p:txBody>
      </p:sp>
      <p:sp>
        <p:nvSpPr>
          <p:cNvPr id="151557"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1558" name="Rectangle 6"/>
          <p:cNvSpPr>
            <a:spLocks noChangeArrowheads="1"/>
          </p:cNvSpPr>
          <p:nvPr/>
        </p:nvSpPr>
        <p:spPr bwMode="auto">
          <a:xfrm>
            <a:off x="1871664" y="3006726"/>
            <a:ext cx="4992687"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51559" name="AutoShape 7"/>
          <p:cNvSpPr>
            <a:spLocks noChangeArrowheads="1"/>
          </p:cNvSpPr>
          <p:nvPr/>
        </p:nvSpPr>
        <p:spPr bwMode="auto">
          <a:xfrm>
            <a:off x="6634164" y="1163638"/>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Exit the loop. Execute the next statement after the loop</a:t>
            </a:r>
          </a:p>
        </p:txBody>
      </p:sp>
      <p:sp>
        <p:nvSpPr>
          <p:cNvPr id="151560"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05996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94297DF-F40E-42EF-B9B4-4D65EF1ECC77}" type="slidenum">
              <a:rPr lang="en-US">
                <a:solidFill>
                  <a:srgbClr val="FFFFFF"/>
                </a:solidFill>
              </a:rPr>
              <a:pPr/>
              <a:t>32</a:t>
            </a:fld>
            <a:endParaRPr lang="en-US">
              <a:solidFill>
                <a:srgbClr val="FFFFFF"/>
              </a:solidFill>
            </a:endParaRPr>
          </a:p>
        </p:txBody>
      </p:sp>
      <p:sp>
        <p:nvSpPr>
          <p:cNvPr id="121858" name="Rectangle 2"/>
          <p:cNvSpPr>
            <a:spLocks noGrp="1" noChangeArrowheads="1"/>
          </p:cNvSpPr>
          <p:nvPr>
            <p:ph type="title"/>
          </p:nvPr>
        </p:nvSpPr>
        <p:spPr>
          <a:xfrm>
            <a:off x="2209800" y="228600"/>
            <a:ext cx="7772400" cy="609600"/>
          </a:xfrm>
        </p:spPr>
        <p:txBody>
          <a:bodyPr/>
          <a:lstStyle/>
          <a:p>
            <a:r>
              <a:rPr lang="en-US"/>
              <a:t>Note</a:t>
            </a:r>
          </a:p>
        </p:txBody>
      </p:sp>
      <p:sp>
        <p:nvSpPr>
          <p:cNvPr id="121859" name="Text Box 3"/>
          <p:cNvSpPr txBox="1">
            <a:spLocks noChangeArrowheads="1"/>
          </p:cNvSpPr>
          <p:nvPr/>
        </p:nvSpPr>
        <p:spPr bwMode="auto">
          <a:xfrm>
            <a:off x="1828800" y="9906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800">
                <a:solidFill>
                  <a:srgbClr val="FFFFFF"/>
                </a:solidFill>
                <a:cs typeface="Courier New" panose="02070309020205020404" pitchFamily="49" charset="0"/>
              </a:rPr>
              <a:t>The </a:t>
            </a:r>
            <a:r>
              <a:rPr lang="en-US" sz="2800" u="sng">
                <a:solidFill>
                  <a:srgbClr val="FFFFFF"/>
                </a:solidFill>
                <a:cs typeface="Courier New" panose="02070309020205020404" pitchFamily="49" charset="0"/>
              </a:rPr>
              <a:t>initial-action</a:t>
            </a:r>
            <a:r>
              <a:rPr lang="en-US" sz="2800">
                <a:solidFill>
                  <a:srgbClr val="FFFFFF"/>
                </a:solidFill>
                <a:cs typeface="Courier New" panose="02070309020205020404" pitchFamily="49" charset="0"/>
              </a:rPr>
              <a:t> in a </a:t>
            </a:r>
            <a:r>
              <a:rPr lang="en-US" sz="2800" u="sng">
                <a:solidFill>
                  <a:srgbClr val="FFFFFF"/>
                </a:solidFill>
                <a:cs typeface="Courier New" panose="02070309020205020404" pitchFamily="49" charset="0"/>
              </a:rPr>
              <a:t>for</a:t>
            </a:r>
            <a:r>
              <a:rPr lang="en-US" sz="2800">
                <a:solidFill>
                  <a:srgbClr val="FFFFFF"/>
                </a:solidFill>
                <a:cs typeface="Courier New" panose="02070309020205020404" pitchFamily="49" charset="0"/>
              </a:rPr>
              <a:t> loop can be a list of zero or more comma-separated expressions. The </a:t>
            </a:r>
            <a:r>
              <a:rPr lang="en-US" sz="2800" u="sng">
                <a:solidFill>
                  <a:srgbClr val="FFFFFF"/>
                </a:solidFill>
                <a:cs typeface="Courier New" panose="02070309020205020404" pitchFamily="49" charset="0"/>
              </a:rPr>
              <a:t>action-after-each-iteration</a:t>
            </a:r>
            <a:r>
              <a:rPr lang="en-US" sz="2800">
                <a:solidFill>
                  <a:srgbClr val="FFFFFF"/>
                </a:solidFill>
                <a:cs typeface="Courier New" panose="02070309020205020404" pitchFamily="49" charset="0"/>
              </a:rPr>
              <a:t> in a </a:t>
            </a:r>
            <a:r>
              <a:rPr lang="en-US" sz="2800" u="sng">
                <a:solidFill>
                  <a:srgbClr val="FFFFFF"/>
                </a:solidFill>
                <a:cs typeface="Courier New" panose="02070309020205020404" pitchFamily="49" charset="0"/>
              </a:rPr>
              <a:t>for</a:t>
            </a:r>
            <a:r>
              <a:rPr lang="en-US" sz="2800">
                <a:solidFill>
                  <a:srgbClr val="FFFFFF"/>
                </a:solidFill>
                <a:cs typeface="Courier New" panose="02070309020205020404" pitchFamily="49" charset="0"/>
              </a:rPr>
              <a:t> loop can be a list of zero or more comma-separated statements. Therefore, the following two </a:t>
            </a:r>
            <a:r>
              <a:rPr lang="en-US" sz="2800" u="sng">
                <a:solidFill>
                  <a:srgbClr val="FFFFFF"/>
                </a:solidFill>
                <a:cs typeface="Courier New" panose="02070309020205020404" pitchFamily="49" charset="0"/>
              </a:rPr>
              <a:t>for</a:t>
            </a:r>
            <a:r>
              <a:rPr lang="en-US" sz="2800">
                <a:solidFill>
                  <a:srgbClr val="FFFFFF"/>
                </a:solidFill>
                <a:cs typeface="Courier New" panose="02070309020205020404" pitchFamily="49" charset="0"/>
              </a:rPr>
              <a:t> loops are correct. They are rarely used in practice, however.</a:t>
            </a:r>
          </a:p>
          <a:p>
            <a:pPr lvl="1" eaLnBrk="0" fontAlgn="base" hangingPunct="0">
              <a:spcBef>
                <a:spcPct val="50000"/>
              </a:spcBef>
              <a:spcAft>
                <a:spcPct val="0"/>
              </a:spcAft>
            </a:pPr>
            <a:r>
              <a:rPr lang="en-US" sz="2400">
                <a:solidFill>
                  <a:srgbClr val="FFFFFF"/>
                </a:solidFill>
                <a:cs typeface="Courier New" panose="02070309020205020404" pitchFamily="49" charset="0"/>
              </a:rPr>
              <a:t>for (int i = 1; i &lt; 100; System.out.println(i++));</a:t>
            </a:r>
            <a:endParaRPr lang="en-US" sz="2400">
              <a:solidFill>
                <a:srgbClr val="FFFFFF"/>
              </a:solidFill>
              <a:cs typeface="Times New Roman" panose="02020603050405020304" pitchFamily="18" charset="0"/>
            </a:endParaRPr>
          </a:p>
          <a:p>
            <a:pPr lvl="1" eaLnBrk="0" fontAlgn="base" hangingPunct="0">
              <a:spcBef>
                <a:spcPct val="50000"/>
              </a:spcBef>
              <a:spcAft>
                <a:spcPct val="0"/>
              </a:spcAft>
            </a:pPr>
            <a:r>
              <a:rPr lang="en-US" sz="2400">
                <a:solidFill>
                  <a:srgbClr val="FFFFFF"/>
                </a:solidFill>
                <a:cs typeface="Courier New" panose="02070309020205020404" pitchFamily="49" charset="0"/>
              </a:rPr>
              <a:t> </a:t>
            </a:r>
            <a:endParaRPr lang="en-US" sz="2400">
              <a:solidFill>
                <a:srgbClr val="FFFFFF"/>
              </a:solidFill>
              <a:cs typeface="Times New Roman" panose="02020603050405020304" pitchFamily="18" charset="0"/>
            </a:endParaRPr>
          </a:p>
          <a:p>
            <a:pPr lvl="1" eaLnBrk="0" fontAlgn="base" hangingPunct="0">
              <a:spcBef>
                <a:spcPct val="50000"/>
              </a:spcBef>
              <a:spcAft>
                <a:spcPct val="0"/>
              </a:spcAft>
            </a:pPr>
            <a:r>
              <a:rPr lang="en-US" sz="2400">
                <a:solidFill>
                  <a:srgbClr val="FFFFFF"/>
                </a:solidFill>
                <a:cs typeface="Courier New" panose="02070309020205020404" pitchFamily="49" charset="0"/>
              </a:rPr>
              <a:t>for (int i = 0, j = 0; (i + j &lt; 10); i++, j++) {</a:t>
            </a:r>
            <a:endParaRPr lang="en-US" sz="2400">
              <a:solidFill>
                <a:srgbClr val="FFFFFF"/>
              </a:solidFill>
              <a:cs typeface="Times New Roman" panose="02020603050405020304" pitchFamily="18" charset="0"/>
            </a:endParaRPr>
          </a:p>
          <a:p>
            <a:pPr lvl="1" eaLnBrk="0" fontAlgn="base" hangingPunct="0">
              <a:spcBef>
                <a:spcPct val="50000"/>
              </a:spcBef>
              <a:spcAft>
                <a:spcPct val="0"/>
              </a:spcAft>
            </a:pPr>
            <a:r>
              <a:rPr lang="en-US" sz="2400">
                <a:solidFill>
                  <a:srgbClr val="FFFFFF"/>
                </a:solidFill>
                <a:cs typeface="Courier New" panose="02070309020205020404" pitchFamily="49" charset="0"/>
              </a:rPr>
              <a:t>  // Do something</a:t>
            </a:r>
            <a:endParaRPr lang="en-US" sz="2400">
              <a:solidFill>
                <a:srgbClr val="FFFFFF"/>
              </a:solidFill>
              <a:cs typeface="Times New Roman" panose="02020603050405020304" pitchFamily="18" charset="0"/>
            </a:endParaRPr>
          </a:p>
          <a:p>
            <a:pPr lvl="1" eaLnBrk="0" fontAlgn="base" hangingPunct="0">
              <a:spcBef>
                <a:spcPct val="50000"/>
              </a:spcBef>
              <a:spcAft>
                <a:spcPct val="0"/>
              </a:spcAft>
            </a:pPr>
            <a:r>
              <a:rPr lang="en-US" sz="2400">
                <a:solidFill>
                  <a:srgbClr val="FFFFFF"/>
                </a:solidFill>
                <a:cs typeface="Courier New" panose="02070309020205020404" pitchFamily="49" charset="0"/>
              </a:rPr>
              <a:t>}</a:t>
            </a:r>
            <a:r>
              <a:rPr lang="en-US" sz="2800" u="sng">
                <a:solidFill>
                  <a:srgbClr val="FFFFFF"/>
                </a:solidFill>
                <a:latin typeface="Courier New" panose="02070309020205020404" pitchFamily="49" charset="0"/>
                <a:cs typeface="Courier New" panose="02070309020205020404" pitchFamily="49" charset="0"/>
              </a:rPr>
              <a:t>     </a:t>
            </a:r>
            <a:endParaRPr lang="en-US" sz="2800">
              <a:solidFill>
                <a:srgbClr val="FFFFFF"/>
              </a:solidFill>
              <a:cs typeface="Courier New" panose="02070309020205020404" pitchFamily="49" charset="0"/>
            </a:endParaRPr>
          </a:p>
        </p:txBody>
      </p:sp>
    </p:spTree>
    <p:extLst>
      <p:ext uri="{BB962C8B-B14F-4D97-AF65-F5344CB8AC3E}">
        <p14:creationId xmlns:p14="http://schemas.microsoft.com/office/powerpoint/2010/main" val="304279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ED05557-7AF6-46DA-8273-030AD2A55905}" type="slidenum">
              <a:rPr lang="en-US">
                <a:solidFill>
                  <a:srgbClr val="FFFFFF"/>
                </a:solidFill>
              </a:rPr>
              <a:pPr/>
              <a:t>33</a:t>
            </a:fld>
            <a:endParaRPr lang="en-US">
              <a:solidFill>
                <a:srgbClr val="FFFFFF"/>
              </a:solidFill>
            </a:endParaRPr>
          </a:p>
        </p:txBody>
      </p:sp>
      <p:sp>
        <p:nvSpPr>
          <p:cNvPr id="122882" name="Rectangle 2"/>
          <p:cNvSpPr>
            <a:spLocks noGrp="1" noChangeArrowheads="1"/>
          </p:cNvSpPr>
          <p:nvPr>
            <p:ph type="title"/>
          </p:nvPr>
        </p:nvSpPr>
        <p:spPr>
          <a:xfrm>
            <a:off x="2209800" y="228600"/>
            <a:ext cx="7772400" cy="609600"/>
          </a:xfrm>
        </p:spPr>
        <p:txBody>
          <a:bodyPr/>
          <a:lstStyle/>
          <a:p>
            <a:r>
              <a:rPr lang="en-US"/>
              <a:t>Note</a:t>
            </a:r>
          </a:p>
        </p:txBody>
      </p:sp>
      <p:sp>
        <p:nvSpPr>
          <p:cNvPr id="122883" name="Text Box 3"/>
          <p:cNvSpPr txBox="1">
            <a:spLocks noChangeArrowheads="1"/>
          </p:cNvSpPr>
          <p:nvPr/>
        </p:nvSpPr>
        <p:spPr bwMode="auto">
          <a:xfrm>
            <a:off x="1828800" y="990601"/>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800">
                <a:solidFill>
                  <a:srgbClr val="FFFFFF"/>
                </a:solidFill>
                <a:cs typeface="Courier New" panose="02070309020205020404" pitchFamily="49" charset="0"/>
              </a:rPr>
              <a:t>If the </a:t>
            </a:r>
            <a:r>
              <a:rPr lang="en-US" sz="2800" u="sng">
                <a:solidFill>
                  <a:srgbClr val="FFFFFF"/>
                </a:solidFill>
                <a:cs typeface="Courier New" panose="02070309020205020404" pitchFamily="49" charset="0"/>
              </a:rPr>
              <a:t>loop-continuation-condition</a:t>
            </a:r>
            <a:r>
              <a:rPr lang="en-US" sz="2800">
                <a:solidFill>
                  <a:srgbClr val="FFFFFF"/>
                </a:solidFill>
                <a:cs typeface="Courier New" panose="02070309020205020404" pitchFamily="49" charset="0"/>
              </a:rPr>
              <a:t> in a </a:t>
            </a:r>
            <a:r>
              <a:rPr lang="en-US" sz="2800" u="sng">
                <a:solidFill>
                  <a:srgbClr val="FFFFFF"/>
                </a:solidFill>
                <a:cs typeface="Courier New" panose="02070309020205020404" pitchFamily="49" charset="0"/>
              </a:rPr>
              <a:t>for</a:t>
            </a:r>
            <a:r>
              <a:rPr lang="en-US" sz="2800">
                <a:solidFill>
                  <a:srgbClr val="FFFFFF"/>
                </a:solidFill>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sz="2800">
              <a:solidFill>
                <a:srgbClr val="FFFFFF"/>
              </a:solidFill>
              <a:cs typeface="Times New Roman" panose="02020603050405020304" pitchFamily="18" charset="0"/>
            </a:endParaRPr>
          </a:p>
        </p:txBody>
      </p:sp>
      <p:sp>
        <p:nvSpPr>
          <p:cNvPr id="122885" name="Rectangle 5"/>
          <p:cNvSpPr>
            <a:spLocks noChangeArrowheads="1"/>
          </p:cNvSpPr>
          <p:nvPr/>
        </p:nvSpPr>
        <p:spPr bwMode="auto">
          <a:xfrm>
            <a:off x="454818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22884" name="Object 4"/>
          <p:cNvGraphicFramePr>
            <a:graphicFrameLocks noChangeAspect="1"/>
          </p:cNvGraphicFramePr>
          <p:nvPr/>
        </p:nvGraphicFramePr>
        <p:xfrm>
          <a:off x="1828800" y="3733800"/>
          <a:ext cx="8458200" cy="1612900"/>
        </p:xfrm>
        <a:graphic>
          <a:graphicData uri="http://schemas.openxmlformats.org/presentationml/2006/ole">
            <mc:AlternateContent xmlns:mc="http://schemas.openxmlformats.org/markup-compatibility/2006">
              <mc:Choice xmlns:v="urn:schemas-microsoft-com:vml" Requires="v">
                <p:oleObj spid="_x0000_s4098" name="Picture" r:id="rId3" imgW="3202920" imgH="612000" progId="Word.Picture.8">
                  <p:embed/>
                </p:oleObj>
              </mc:Choice>
              <mc:Fallback>
                <p:oleObj name="Picture" r:id="rId3" imgW="3202920" imgH="612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733800"/>
                        <a:ext cx="8458200" cy="16129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70060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7AAEDFE-7F76-4D31-B215-5177F0C68CC2}" type="slidenum">
              <a:rPr lang="en-US">
                <a:solidFill>
                  <a:srgbClr val="FFFFFF"/>
                </a:solidFill>
              </a:rPr>
              <a:pPr/>
              <a:t>34</a:t>
            </a:fld>
            <a:endParaRPr lang="en-US">
              <a:solidFill>
                <a:srgbClr val="FFFFFF"/>
              </a:solidFill>
            </a:endParaRPr>
          </a:p>
        </p:txBody>
      </p:sp>
      <p:sp>
        <p:nvSpPr>
          <p:cNvPr id="123906" name="Rectangle 2"/>
          <p:cNvSpPr>
            <a:spLocks noGrp="1" noChangeArrowheads="1"/>
          </p:cNvSpPr>
          <p:nvPr>
            <p:ph type="title"/>
          </p:nvPr>
        </p:nvSpPr>
        <p:spPr>
          <a:xfrm>
            <a:off x="2209800" y="228600"/>
            <a:ext cx="7772400" cy="533400"/>
          </a:xfrm>
        </p:spPr>
        <p:txBody>
          <a:bodyPr/>
          <a:lstStyle/>
          <a:p>
            <a:r>
              <a:rPr lang="en-US"/>
              <a:t>Example: Using </a:t>
            </a:r>
            <a:r>
              <a:rPr lang="en-US" u="sng"/>
              <a:t>for</a:t>
            </a:r>
            <a:r>
              <a:rPr lang="en-US"/>
              <a:t> Loops </a:t>
            </a:r>
          </a:p>
        </p:txBody>
      </p:sp>
      <p:sp>
        <p:nvSpPr>
          <p:cNvPr id="123907" name="Rectangle 3"/>
          <p:cNvSpPr>
            <a:spLocks noGrp="1" noChangeArrowheads="1"/>
          </p:cNvSpPr>
          <p:nvPr>
            <p:ph type="body" idx="1"/>
          </p:nvPr>
        </p:nvSpPr>
        <p:spPr>
          <a:xfrm>
            <a:off x="1752600" y="1447800"/>
            <a:ext cx="8686800" cy="1295400"/>
          </a:xfrm>
        </p:spPr>
        <p:txBody>
          <a:bodyPr/>
          <a:lstStyle/>
          <a:p>
            <a:pPr marL="0" indent="0">
              <a:buNone/>
            </a:pPr>
            <a:r>
              <a:rPr lang="en-US" sz="2600">
                <a:cs typeface="Courier New" panose="02070309020205020404" pitchFamily="49" charset="0"/>
              </a:rPr>
              <a:t>Problem: Write a program that sums a series that starts with 0.01 and ends with 1.0. The numbers in the series will increment by 0.01, as follows: 0.01 + 0.02 + 0.03 and so on.</a:t>
            </a:r>
            <a:r>
              <a:rPr lang="en-US" sz="2600">
                <a:latin typeface="Courier New" panose="02070309020205020404" pitchFamily="49" charset="0"/>
                <a:cs typeface="Courier New" panose="02070309020205020404" pitchFamily="49" charset="0"/>
              </a:rPr>
              <a:t> </a:t>
            </a:r>
          </a:p>
        </p:txBody>
      </p:sp>
      <p:sp>
        <p:nvSpPr>
          <p:cNvPr id="123909" name="AutoShape 5">
            <a:hlinkClick r:id="" action="ppaction://noaction" highlightClick="1"/>
          </p:cNvPr>
          <p:cNvSpPr>
            <a:spLocks noChangeArrowheads="1"/>
          </p:cNvSpPr>
          <p:nvPr/>
        </p:nvSpPr>
        <p:spPr bwMode="auto">
          <a:xfrm>
            <a:off x="2895600" y="35052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2" action="ppaction://hlinkfile"/>
              </a:rPr>
              <a:t>TestSum</a:t>
            </a:r>
            <a:endParaRPr lang="en-US" sz="2400">
              <a:solidFill>
                <a:srgbClr val="009966"/>
              </a:solidFill>
            </a:endParaRPr>
          </a:p>
        </p:txBody>
      </p:sp>
      <p:pic>
        <p:nvPicPr>
          <p:cNvPr id="123910" name="Picture 6">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1" y="35052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024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FF301DB-4EF0-4060-BD41-8A84A91A539E}" type="slidenum">
              <a:rPr lang="en-US">
                <a:solidFill>
                  <a:srgbClr val="FFFFFF"/>
                </a:solidFill>
              </a:rPr>
              <a:pPr/>
              <a:t>35</a:t>
            </a:fld>
            <a:endParaRPr lang="en-US">
              <a:solidFill>
                <a:srgbClr val="FFFFFF"/>
              </a:solidFill>
            </a:endParaRPr>
          </a:p>
        </p:txBody>
      </p:sp>
      <p:sp>
        <p:nvSpPr>
          <p:cNvPr id="124930" name="Rectangle 2"/>
          <p:cNvSpPr>
            <a:spLocks noGrp="1" noChangeArrowheads="1"/>
          </p:cNvSpPr>
          <p:nvPr>
            <p:ph type="title"/>
          </p:nvPr>
        </p:nvSpPr>
        <p:spPr>
          <a:xfrm>
            <a:off x="1752600" y="228600"/>
            <a:ext cx="8534400" cy="1143000"/>
          </a:xfrm>
        </p:spPr>
        <p:txBody>
          <a:bodyPr/>
          <a:lstStyle/>
          <a:p>
            <a:r>
              <a:rPr lang="en-US"/>
              <a:t>Nested Loops </a:t>
            </a:r>
          </a:p>
        </p:txBody>
      </p:sp>
      <p:sp>
        <p:nvSpPr>
          <p:cNvPr id="124931" name="Rectangle 3"/>
          <p:cNvSpPr>
            <a:spLocks noGrp="1" noChangeArrowheads="1"/>
          </p:cNvSpPr>
          <p:nvPr>
            <p:ph type="body" idx="1"/>
          </p:nvPr>
        </p:nvSpPr>
        <p:spPr>
          <a:xfrm>
            <a:off x="1752600" y="1600200"/>
            <a:ext cx="8686800" cy="1143000"/>
          </a:xfrm>
        </p:spPr>
        <p:txBody>
          <a:bodyPr/>
          <a:lstStyle/>
          <a:p>
            <a:pPr marL="0" indent="0">
              <a:buNone/>
            </a:pPr>
            <a:r>
              <a:rPr lang="en-US" sz="2600">
                <a:cs typeface="Courier New" panose="02070309020205020404" pitchFamily="49" charset="0"/>
              </a:rPr>
              <a:t>Problem: Write a program that uses nested for loops to print a multiplication table.</a:t>
            </a:r>
          </a:p>
        </p:txBody>
      </p:sp>
      <p:sp>
        <p:nvSpPr>
          <p:cNvPr id="124934" name="AutoShape 6">
            <a:hlinkClick r:id="" action="ppaction://noaction" highlightClick="1"/>
          </p:cNvPr>
          <p:cNvSpPr>
            <a:spLocks noChangeArrowheads="1"/>
          </p:cNvSpPr>
          <p:nvPr/>
        </p:nvSpPr>
        <p:spPr bwMode="auto">
          <a:xfrm>
            <a:off x="6172200" y="48006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2" action="ppaction://hlinkfile"/>
              </a:rPr>
              <a:t>TestMultiplicationTable</a:t>
            </a:r>
            <a:endParaRPr lang="en-US" sz="2400">
              <a:solidFill>
                <a:srgbClr val="009966"/>
              </a:solidFill>
            </a:endParaRPr>
          </a:p>
        </p:txBody>
      </p:sp>
      <p:pic>
        <p:nvPicPr>
          <p:cNvPr id="124935" name="Picture 7">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1" y="54864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3124201"/>
            <a:ext cx="256222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5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67A7C11-D80D-422C-9B02-B0597A29F1B6}" type="slidenum">
              <a:rPr lang="en-US">
                <a:solidFill>
                  <a:srgbClr val="FFFFFF"/>
                </a:solidFill>
              </a:rPr>
              <a:pPr/>
              <a:t>36</a:t>
            </a:fld>
            <a:endParaRPr lang="en-US">
              <a:solidFill>
                <a:srgbClr val="FFFFFF"/>
              </a:solidFill>
            </a:endParaRPr>
          </a:p>
        </p:txBody>
      </p:sp>
      <p:sp>
        <p:nvSpPr>
          <p:cNvPr id="107522" name="Rectangle 2"/>
          <p:cNvSpPr>
            <a:spLocks noGrp="1" noChangeArrowheads="1"/>
          </p:cNvSpPr>
          <p:nvPr>
            <p:ph type="title"/>
          </p:nvPr>
        </p:nvSpPr>
        <p:spPr>
          <a:xfrm>
            <a:off x="2209800" y="152400"/>
            <a:ext cx="7772400" cy="609600"/>
          </a:xfrm>
        </p:spPr>
        <p:txBody>
          <a:bodyPr/>
          <a:lstStyle/>
          <a:p>
            <a:r>
              <a:rPr lang="en-US"/>
              <a:t>Which Loop to Use?</a:t>
            </a:r>
          </a:p>
        </p:txBody>
      </p:sp>
      <p:sp>
        <p:nvSpPr>
          <p:cNvPr id="107523" name="Text Box 3"/>
          <p:cNvSpPr txBox="1">
            <a:spLocks noChangeArrowheads="1"/>
          </p:cNvSpPr>
          <p:nvPr/>
        </p:nvSpPr>
        <p:spPr bwMode="auto">
          <a:xfrm>
            <a:off x="1828800" y="9144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cs typeface="Times New Roman" panose="02020603050405020304" pitchFamily="18" charset="0"/>
              </a:rPr>
              <a:t>The three forms of loop statements, </a:t>
            </a:r>
            <a:r>
              <a:rPr lang="en-US" sz="2400" u="sng">
                <a:solidFill>
                  <a:srgbClr val="FFFFFF"/>
                </a:solidFill>
                <a:cs typeface="Times New Roman" panose="02020603050405020304" pitchFamily="18" charset="0"/>
              </a:rPr>
              <a:t>while</a:t>
            </a:r>
            <a:r>
              <a:rPr lang="en-US" sz="2400">
                <a:solidFill>
                  <a:srgbClr val="FFFFFF"/>
                </a:solidFill>
                <a:cs typeface="Times New Roman" panose="02020603050405020304" pitchFamily="18" charset="0"/>
              </a:rPr>
              <a:t>, </a:t>
            </a:r>
            <a:r>
              <a:rPr lang="en-US" sz="2400" u="sng">
                <a:solidFill>
                  <a:srgbClr val="FFFFFF"/>
                </a:solidFill>
                <a:cs typeface="Times New Roman" panose="02020603050405020304" pitchFamily="18" charset="0"/>
              </a:rPr>
              <a:t>do-while</a:t>
            </a:r>
            <a:r>
              <a:rPr lang="en-US" sz="2400">
                <a:solidFill>
                  <a:srgbClr val="FFFFFF"/>
                </a:solidFill>
                <a:cs typeface="Times New Roman" panose="02020603050405020304" pitchFamily="18" charset="0"/>
              </a:rPr>
              <a:t>, and </a:t>
            </a:r>
            <a:r>
              <a:rPr lang="en-US" sz="2400" u="sng">
                <a:solidFill>
                  <a:srgbClr val="FFFFFF"/>
                </a:solidFill>
                <a:cs typeface="Times New Roman" panose="02020603050405020304" pitchFamily="18" charset="0"/>
              </a:rPr>
              <a:t>for</a:t>
            </a:r>
            <a:r>
              <a:rPr lang="en-US" sz="2400">
                <a:solidFill>
                  <a:srgbClr val="FFFFFF"/>
                </a:solidFill>
                <a:cs typeface="Times New Roman" panose="02020603050405020304" pitchFamily="18" charset="0"/>
              </a:rPr>
              <a:t>, are expressively equivalent; that is, you can write a loop in any of these three forms.</a:t>
            </a:r>
            <a:r>
              <a:rPr lang="en-US" sz="2400">
                <a:solidFill>
                  <a:srgbClr val="FFFFFF"/>
                </a:solidFill>
              </a:rPr>
              <a:t> </a:t>
            </a:r>
            <a:r>
              <a:rPr lang="en-US" sz="2400">
                <a:solidFill>
                  <a:srgbClr val="FFFFFF"/>
                </a:solidFill>
                <a:cs typeface="Courier New" panose="02070309020205020404" pitchFamily="49" charset="0"/>
              </a:rPr>
              <a:t>For example, a </a:t>
            </a:r>
            <a:r>
              <a:rPr lang="en-US" sz="2400" u="sng">
                <a:solidFill>
                  <a:srgbClr val="FFFFFF"/>
                </a:solidFill>
                <a:cs typeface="Courier New" panose="02070309020205020404" pitchFamily="49" charset="0"/>
              </a:rPr>
              <a:t>while</a:t>
            </a:r>
            <a:r>
              <a:rPr lang="en-US" sz="2400">
                <a:solidFill>
                  <a:srgbClr val="FFFFFF"/>
                </a:solidFill>
                <a:cs typeface="Courier New" panose="02070309020205020404" pitchFamily="49" charset="0"/>
              </a:rPr>
              <a:t> loop in (a) in the following figure can always be converted into the following </a:t>
            </a:r>
            <a:r>
              <a:rPr lang="en-US" sz="2400" u="sng">
                <a:solidFill>
                  <a:srgbClr val="FFFFFF"/>
                </a:solidFill>
                <a:cs typeface="Courier New" panose="02070309020205020404" pitchFamily="49" charset="0"/>
              </a:rPr>
              <a:t>for</a:t>
            </a:r>
            <a:r>
              <a:rPr lang="en-US" sz="2400">
                <a:solidFill>
                  <a:srgbClr val="FFFFFF"/>
                </a:solidFill>
                <a:cs typeface="Courier New" panose="02070309020205020404" pitchFamily="49" charset="0"/>
              </a:rPr>
              <a:t> loop in (b):</a:t>
            </a:r>
            <a:endParaRPr lang="en-US" sz="2400">
              <a:solidFill>
                <a:srgbClr val="FFFFFF"/>
              </a:solidFill>
            </a:endParaRPr>
          </a:p>
        </p:txBody>
      </p:sp>
      <p:sp>
        <p:nvSpPr>
          <p:cNvPr id="107530" name="Rectangle 10"/>
          <p:cNvSpPr>
            <a:spLocks noChangeArrowheads="1"/>
          </p:cNvSpPr>
          <p:nvPr/>
        </p:nvSpPr>
        <p:spPr bwMode="auto">
          <a:xfrm>
            <a:off x="350043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07531" name="Text Box 11"/>
          <p:cNvSpPr txBox="1">
            <a:spLocks noChangeArrowheads="1"/>
          </p:cNvSpPr>
          <p:nvPr/>
        </p:nvSpPr>
        <p:spPr bwMode="auto">
          <a:xfrm>
            <a:off x="1828800" y="3962401"/>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000">
                <a:solidFill>
                  <a:srgbClr val="FFFFFF"/>
                </a:solidFill>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107533" name="Rectangle 13"/>
          <p:cNvSpPr>
            <a:spLocks noChangeArrowheads="1"/>
          </p:cNvSpPr>
          <p:nvPr/>
        </p:nvSpPr>
        <p:spPr bwMode="auto">
          <a:xfrm>
            <a:off x="3548063"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07532" name="Object 12"/>
          <p:cNvGraphicFramePr>
            <a:graphicFrameLocks noChangeAspect="1"/>
          </p:cNvGraphicFramePr>
          <p:nvPr/>
        </p:nvGraphicFramePr>
        <p:xfrm>
          <a:off x="1754189" y="5029200"/>
          <a:ext cx="8759825" cy="1441450"/>
        </p:xfrm>
        <a:graphic>
          <a:graphicData uri="http://schemas.openxmlformats.org/presentationml/2006/ole">
            <mc:AlternateContent xmlns:mc="http://schemas.openxmlformats.org/markup-compatibility/2006">
              <mc:Choice xmlns:v="urn:schemas-microsoft-com:vml" Requires="v">
                <p:oleObj spid="_x0000_s5122" name="Picture" r:id="rId3" imgW="5274360" imgH="870120" progId="Word.Picture.8">
                  <p:embed/>
                </p:oleObj>
              </mc:Choice>
              <mc:Fallback>
                <p:oleObj name="Picture" r:id="rId3" imgW="5274360" imgH="8701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9" y="5029200"/>
                        <a:ext cx="8759825" cy="1441450"/>
                      </a:xfrm>
                      <a:prstGeom prst="rect">
                        <a:avLst/>
                      </a:prstGeom>
                      <a:solidFill>
                        <a:schemeClr val="tx1"/>
                      </a:solidFill>
                    </p:spPr>
                  </p:pic>
                </p:oleObj>
              </mc:Fallback>
            </mc:AlternateContent>
          </a:graphicData>
        </a:graphic>
      </p:graphicFrame>
      <p:sp>
        <p:nvSpPr>
          <p:cNvPr id="107535" name="Rectangle 15"/>
          <p:cNvSpPr>
            <a:spLocks noChangeArrowheads="1"/>
          </p:cNvSpPr>
          <p:nvPr/>
        </p:nvSpPr>
        <p:spPr bwMode="auto">
          <a:xfrm>
            <a:off x="350043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07534" name="Object 14"/>
          <p:cNvGraphicFramePr>
            <a:graphicFrameLocks noChangeAspect="1"/>
          </p:cNvGraphicFramePr>
          <p:nvPr/>
        </p:nvGraphicFramePr>
        <p:xfrm>
          <a:off x="1676400" y="2590800"/>
          <a:ext cx="8991600" cy="1022350"/>
        </p:xfrm>
        <a:graphic>
          <a:graphicData uri="http://schemas.openxmlformats.org/presentationml/2006/ole">
            <mc:AlternateContent xmlns:mc="http://schemas.openxmlformats.org/markup-compatibility/2006">
              <mc:Choice xmlns:v="urn:schemas-microsoft-com:vml" Requires="v">
                <p:oleObj spid="_x0000_s5123" name="Picture" r:id="rId5" imgW="5372280" imgH="612000" progId="Word.Picture.8">
                  <p:embed/>
                </p:oleObj>
              </mc:Choice>
              <mc:Fallback>
                <p:oleObj name="Picture" r:id="rId5" imgW="5372280" imgH="6120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590800"/>
                        <a:ext cx="8991600" cy="10223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00264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A6819C2-70F8-44A5-9296-FE1CF58C609B}" type="slidenum">
              <a:rPr lang="en-US">
                <a:solidFill>
                  <a:srgbClr val="FFFFFF"/>
                </a:solidFill>
              </a:rPr>
              <a:pPr/>
              <a:t>37</a:t>
            </a:fld>
            <a:endParaRPr lang="en-US">
              <a:solidFill>
                <a:srgbClr val="FFFFFF"/>
              </a:solidFill>
            </a:endParaRPr>
          </a:p>
        </p:txBody>
      </p:sp>
      <p:sp>
        <p:nvSpPr>
          <p:cNvPr id="125954" name="Rectangle 2"/>
          <p:cNvSpPr>
            <a:spLocks noGrp="1" noChangeArrowheads="1"/>
          </p:cNvSpPr>
          <p:nvPr>
            <p:ph type="title"/>
          </p:nvPr>
        </p:nvSpPr>
        <p:spPr>
          <a:xfrm>
            <a:off x="2209800" y="0"/>
            <a:ext cx="7772400" cy="1219200"/>
          </a:xfrm>
        </p:spPr>
        <p:txBody>
          <a:bodyPr/>
          <a:lstStyle/>
          <a:p>
            <a:r>
              <a:rPr lang="en-US"/>
              <a:t>Recommendations</a:t>
            </a:r>
          </a:p>
        </p:txBody>
      </p:sp>
      <p:sp>
        <p:nvSpPr>
          <p:cNvPr id="125955" name="Text Box 3"/>
          <p:cNvSpPr txBox="1">
            <a:spLocks noChangeArrowheads="1"/>
          </p:cNvSpPr>
          <p:nvPr/>
        </p:nvSpPr>
        <p:spPr bwMode="auto">
          <a:xfrm>
            <a:off x="1828800" y="1143001"/>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800">
                <a:solidFill>
                  <a:srgbClr val="FFFFFF"/>
                </a:solidFill>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extLst>
      <p:ext uri="{BB962C8B-B14F-4D97-AF65-F5344CB8AC3E}">
        <p14:creationId xmlns:p14="http://schemas.microsoft.com/office/powerpoint/2010/main" val="1329024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E54CBAB-CEF8-4904-A05B-BE2B5107A7E4}" type="slidenum">
              <a:rPr lang="en-US">
                <a:solidFill>
                  <a:srgbClr val="FFFFFF"/>
                </a:solidFill>
              </a:rPr>
              <a:pPr/>
              <a:t>38</a:t>
            </a:fld>
            <a:endParaRPr lang="en-US">
              <a:solidFill>
                <a:srgbClr val="FFFFFF"/>
              </a:solidFill>
            </a:endParaRPr>
          </a:p>
        </p:txBody>
      </p:sp>
      <p:sp>
        <p:nvSpPr>
          <p:cNvPr id="97282" name="Rectangle 2"/>
          <p:cNvSpPr>
            <a:spLocks noGrp="1" noChangeArrowheads="1"/>
          </p:cNvSpPr>
          <p:nvPr>
            <p:ph type="title"/>
          </p:nvPr>
        </p:nvSpPr>
        <p:spPr>
          <a:xfrm>
            <a:off x="2217738" y="317500"/>
            <a:ext cx="7772400" cy="685800"/>
          </a:xfrm>
        </p:spPr>
        <p:txBody>
          <a:bodyPr/>
          <a:lstStyle/>
          <a:p>
            <a:r>
              <a:rPr lang="en-US"/>
              <a:t>Caution</a:t>
            </a:r>
            <a:endParaRPr lang="en-US">
              <a:solidFill>
                <a:schemeClr val="tx1"/>
              </a:solidFill>
            </a:endParaRPr>
          </a:p>
        </p:txBody>
      </p:sp>
      <p:sp>
        <p:nvSpPr>
          <p:cNvPr id="97283" name="Rectangle 3"/>
          <p:cNvSpPr>
            <a:spLocks noGrp="1" noChangeArrowheads="1"/>
          </p:cNvSpPr>
          <p:nvPr>
            <p:ph type="body" idx="1"/>
          </p:nvPr>
        </p:nvSpPr>
        <p:spPr>
          <a:xfrm>
            <a:off x="1828800" y="1316039"/>
            <a:ext cx="8839200" cy="1055687"/>
          </a:xfrm>
        </p:spPr>
        <p:txBody>
          <a:bodyPr/>
          <a:lstStyle/>
          <a:p>
            <a:pPr marL="0" indent="0">
              <a:buNone/>
            </a:pPr>
            <a:r>
              <a:rPr lang="en-US" sz="3000">
                <a:cs typeface="Times New Roman" panose="02020603050405020304" pitchFamily="18" charset="0"/>
              </a:rPr>
              <a:t>Adding a semicolon at the end of the </a:t>
            </a:r>
            <a:r>
              <a:rPr lang="en-US" sz="3000" u="sng">
                <a:cs typeface="Times New Roman" panose="02020603050405020304" pitchFamily="18" charset="0"/>
              </a:rPr>
              <a:t>for</a:t>
            </a:r>
            <a:r>
              <a:rPr lang="en-US" sz="3000">
                <a:cs typeface="Times New Roman" panose="02020603050405020304" pitchFamily="18" charset="0"/>
              </a:rPr>
              <a:t> clause before the loop body is a common mistake, as shown below:</a:t>
            </a:r>
          </a:p>
        </p:txBody>
      </p:sp>
      <p:sp>
        <p:nvSpPr>
          <p:cNvPr id="97284" name="Text Box 4"/>
          <p:cNvSpPr txBox="1">
            <a:spLocks noChangeArrowheads="1"/>
          </p:cNvSpPr>
          <p:nvPr/>
        </p:nvSpPr>
        <p:spPr bwMode="auto">
          <a:xfrm>
            <a:off x="7939088" y="2430464"/>
            <a:ext cx="129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rPr>
              <a:t>Logic Error</a:t>
            </a:r>
          </a:p>
        </p:txBody>
      </p:sp>
      <p:sp>
        <p:nvSpPr>
          <p:cNvPr id="97286" name="Rectangle 6"/>
          <p:cNvSpPr>
            <a:spLocks noChangeArrowheads="1"/>
          </p:cNvSpPr>
          <p:nvPr/>
        </p:nvSpPr>
        <p:spPr bwMode="auto">
          <a:xfrm>
            <a:off x="2025650" y="3544889"/>
            <a:ext cx="7181850" cy="1919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600">
                <a:solidFill>
                  <a:srgbClr val="000000"/>
                </a:solidFill>
                <a:latin typeface="Courier New" panose="02070309020205020404" pitchFamily="49" charset="0"/>
              </a:rPr>
              <a:t>for (int i=0; i&lt;10; i++);</a:t>
            </a:r>
          </a:p>
          <a:p>
            <a:pPr eaLnBrk="0" fontAlgn="base" hangingPunct="0">
              <a:spcAft>
                <a:spcPct val="0"/>
              </a:spcAft>
              <a:buClr>
                <a:srgbClr val="FFFF99"/>
              </a:buClr>
              <a:buFont typeface="Monotype Sorts" pitchFamily="2" charset="2"/>
              <a:buNone/>
            </a:pPr>
            <a:r>
              <a:rPr lang="en-US" sz="2600">
                <a:solidFill>
                  <a:srgbClr val="000000"/>
                </a:solidFill>
                <a:latin typeface="Courier New" panose="02070309020205020404" pitchFamily="49" charset="0"/>
              </a:rPr>
              <a:t>{</a:t>
            </a:r>
          </a:p>
          <a:p>
            <a:pPr eaLnBrk="0" fontAlgn="base" hangingPunct="0">
              <a:spcAft>
                <a:spcPct val="0"/>
              </a:spcAft>
              <a:buClr>
                <a:srgbClr val="FFFF99"/>
              </a:buClr>
              <a:buFont typeface="Monotype Sorts" pitchFamily="2" charset="2"/>
              <a:buNone/>
            </a:pPr>
            <a:r>
              <a:rPr lang="en-US" sz="2600">
                <a:solidFill>
                  <a:srgbClr val="000000"/>
                </a:solidFill>
                <a:latin typeface="Courier New" panose="02070309020205020404" pitchFamily="49" charset="0"/>
              </a:rPr>
              <a:t>  System.out.println("i is " + i);</a:t>
            </a:r>
          </a:p>
          <a:p>
            <a:pPr eaLnBrk="0" fontAlgn="base" hangingPunct="0">
              <a:spcAft>
                <a:spcPct val="0"/>
              </a:spcAft>
              <a:buClr>
                <a:srgbClr val="FFFF99"/>
              </a:buClr>
              <a:buFont typeface="Monotype Sorts" pitchFamily="2" charset="2"/>
              <a:buNone/>
            </a:pPr>
            <a:r>
              <a:rPr lang="en-US" sz="2600">
                <a:solidFill>
                  <a:srgbClr val="000000"/>
                </a:solidFill>
                <a:latin typeface="Courier New" panose="02070309020205020404" pitchFamily="49" charset="0"/>
              </a:rPr>
              <a:t>}</a:t>
            </a:r>
          </a:p>
        </p:txBody>
      </p:sp>
      <p:sp>
        <p:nvSpPr>
          <p:cNvPr id="97285" name="Line 5"/>
          <p:cNvSpPr>
            <a:spLocks noChangeShapeType="1"/>
          </p:cNvSpPr>
          <p:nvPr/>
        </p:nvSpPr>
        <p:spPr bwMode="auto">
          <a:xfrm flipH="1">
            <a:off x="7056438" y="3198814"/>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1426233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8F5171E-9E19-4506-ADF3-EC2D10E832F2}" type="slidenum">
              <a:rPr lang="en-US">
                <a:solidFill>
                  <a:srgbClr val="FFFFFF"/>
                </a:solidFill>
              </a:rPr>
              <a:pPr/>
              <a:t>39</a:t>
            </a:fld>
            <a:endParaRPr lang="en-US">
              <a:solidFill>
                <a:srgbClr val="FFFFFF"/>
              </a:solidFill>
            </a:endParaRPr>
          </a:p>
        </p:txBody>
      </p:sp>
      <p:sp>
        <p:nvSpPr>
          <p:cNvPr id="98306" name="Rectangle 2"/>
          <p:cNvSpPr>
            <a:spLocks noGrp="1" noChangeArrowheads="1"/>
          </p:cNvSpPr>
          <p:nvPr>
            <p:ph type="title"/>
          </p:nvPr>
        </p:nvSpPr>
        <p:spPr>
          <a:xfrm>
            <a:off x="2209800" y="76200"/>
            <a:ext cx="7772400" cy="685800"/>
          </a:xfrm>
        </p:spPr>
        <p:txBody>
          <a:bodyPr/>
          <a:lstStyle/>
          <a:p>
            <a:r>
              <a:rPr lang="en-US"/>
              <a:t>Caution, cont.</a:t>
            </a:r>
            <a:endParaRPr lang="en-US">
              <a:solidFill>
                <a:schemeClr val="tx1"/>
              </a:solidFill>
            </a:endParaRPr>
          </a:p>
        </p:txBody>
      </p:sp>
      <p:sp>
        <p:nvSpPr>
          <p:cNvPr id="98307" name="Rectangle 3"/>
          <p:cNvSpPr>
            <a:spLocks noGrp="1" noChangeArrowheads="1"/>
          </p:cNvSpPr>
          <p:nvPr>
            <p:ph type="body" idx="1"/>
          </p:nvPr>
        </p:nvSpPr>
        <p:spPr>
          <a:xfrm>
            <a:off x="1676400" y="838200"/>
            <a:ext cx="8839200" cy="5867400"/>
          </a:xfrm>
        </p:spPr>
        <p:txBody>
          <a:bodyPr/>
          <a:lstStyle/>
          <a:p>
            <a:pPr marL="0" indent="0">
              <a:lnSpc>
                <a:spcPct val="90000"/>
              </a:lnSpc>
              <a:buNone/>
            </a:pPr>
            <a:r>
              <a:rPr lang="en-US" sz="3000">
                <a:cs typeface="Times New Roman" panose="02020603050405020304" pitchFamily="18" charset="0"/>
              </a:rPr>
              <a:t>Similarly, the following loop is also wrong:</a:t>
            </a:r>
          </a:p>
          <a:p>
            <a:pPr marL="0" indent="0">
              <a:lnSpc>
                <a:spcPct val="90000"/>
              </a:lnSpc>
              <a:spcBef>
                <a:spcPct val="0"/>
              </a:spcBef>
              <a:buNone/>
            </a:pPr>
            <a:r>
              <a:rPr lang="en-US" sz="2600"/>
              <a:t>int i=0; </a:t>
            </a:r>
          </a:p>
          <a:p>
            <a:pPr marL="0" indent="0">
              <a:lnSpc>
                <a:spcPct val="90000"/>
              </a:lnSpc>
              <a:spcBef>
                <a:spcPct val="0"/>
              </a:spcBef>
              <a:buNone/>
            </a:pPr>
            <a:r>
              <a:rPr lang="en-US" sz="2600"/>
              <a:t>while (i &lt; 10);</a:t>
            </a:r>
          </a:p>
          <a:p>
            <a:pPr marL="0" indent="0">
              <a:lnSpc>
                <a:spcPct val="90000"/>
              </a:lnSpc>
              <a:spcBef>
                <a:spcPct val="0"/>
              </a:spcBef>
              <a:buNone/>
            </a:pPr>
            <a:r>
              <a:rPr lang="en-US" sz="2600"/>
              <a:t>{</a:t>
            </a:r>
          </a:p>
          <a:p>
            <a:pPr marL="0" indent="0">
              <a:lnSpc>
                <a:spcPct val="90000"/>
              </a:lnSpc>
              <a:spcBef>
                <a:spcPct val="0"/>
              </a:spcBef>
              <a:buNone/>
            </a:pPr>
            <a:r>
              <a:rPr lang="en-US" sz="2600"/>
              <a:t>  System.out.println("i is " + i);</a:t>
            </a:r>
          </a:p>
          <a:p>
            <a:pPr marL="0" indent="0">
              <a:lnSpc>
                <a:spcPct val="90000"/>
              </a:lnSpc>
              <a:spcBef>
                <a:spcPct val="0"/>
              </a:spcBef>
              <a:buNone/>
            </a:pPr>
            <a:r>
              <a:rPr lang="en-US" sz="2600"/>
              <a:t>  i++;</a:t>
            </a:r>
          </a:p>
          <a:p>
            <a:pPr marL="0" indent="0">
              <a:lnSpc>
                <a:spcPct val="90000"/>
              </a:lnSpc>
              <a:spcBef>
                <a:spcPct val="0"/>
              </a:spcBef>
              <a:buNone/>
            </a:pPr>
            <a:r>
              <a:rPr lang="en-US" sz="2600"/>
              <a:t>}</a:t>
            </a:r>
            <a:endParaRPr lang="en-US" sz="3000">
              <a:cs typeface="Times New Roman" panose="02020603050405020304" pitchFamily="18" charset="0"/>
            </a:endParaRPr>
          </a:p>
          <a:p>
            <a:pPr marL="0" indent="0">
              <a:lnSpc>
                <a:spcPct val="90000"/>
              </a:lnSpc>
              <a:buNone/>
            </a:pPr>
            <a:r>
              <a:rPr lang="en-US" sz="3000">
                <a:cs typeface="Times New Roman" panose="02020603050405020304" pitchFamily="18" charset="0"/>
              </a:rPr>
              <a:t>In the case of the </a:t>
            </a:r>
            <a:r>
              <a:rPr lang="en-US" sz="3000" u="sng">
                <a:cs typeface="Times New Roman" panose="02020603050405020304" pitchFamily="18" charset="0"/>
              </a:rPr>
              <a:t>do</a:t>
            </a:r>
            <a:r>
              <a:rPr lang="en-US" sz="3000">
                <a:cs typeface="Times New Roman" panose="02020603050405020304" pitchFamily="18" charset="0"/>
              </a:rPr>
              <a:t> loop, the following semicolon is needed to end the loop.</a:t>
            </a:r>
          </a:p>
          <a:p>
            <a:pPr marL="0" indent="0">
              <a:lnSpc>
                <a:spcPct val="90000"/>
              </a:lnSpc>
              <a:spcBef>
                <a:spcPct val="0"/>
              </a:spcBef>
              <a:buNone/>
            </a:pPr>
            <a:r>
              <a:rPr lang="en-US" sz="2600"/>
              <a:t>int i=0; </a:t>
            </a:r>
          </a:p>
          <a:p>
            <a:pPr marL="0" indent="0">
              <a:lnSpc>
                <a:spcPct val="90000"/>
              </a:lnSpc>
              <a:spcBef>
                <a:spcPct val="0"/>
              </a:spcBef>
              <a:buNone/>
            </a:pPr>
            <a:r>
              <a:rPr lang="en-US" sz="2600"/>
              <a:t>do {</a:t>
            </a:r>
          </a:p>
          <a:p>
            <a:pPr marL="0" indent="0">
              <a:lnSpc>
                <a:spcPct val="90000"/>
              </a:lnSpc>
              <a:spcBef>
                <a:spcPct val="0"/>
              </a:spcBef>
              <a:buNone/>
            </a:pPr>
            <a:r>
              <a:rPr lang="en-US" sz="2600"/>
              <a:t>  System.out.println("i is " + i);</a:t>
            </a:r>
          </a:p>
          <a:p>
            <a:pPr marL="0" indent="0">
              <a:lnSpc>
                <a:spcPct val="90000"/>
              </a:lnSpc>
              <a:spcBef>
                <a:spcPct val="0"/>
              </a:spcBef>
              <a:buNone/>
            </a:pPr>
            <a:r>
              <a:rPr lang="en-US" sz="2600"/>
              <a:t>  i++;</a:t>
            </a:r>
          </a:p>
          <a:p>
            <a:pPr marL="0" indent="0">
              <a:lnSpc>
                <a:spcPct val="90000"/>
              </a:lnSpc>
              <a:spcBef>
                <a:spcPct val="0"/>
              </a:spcBef>
              <a:buNone/>
            </a:pPr>
            <a:r>
              <a:rPr lang="en-US" sz="2600"/>
              <a:t>} while (i&lt;10);</a:t>
            </a:r>
          </a:p>
        </p:txBody>
      </p:sp>
      <p:sp>
        <p:nvSpPr>
          <p:cNvPr id="98308" name="Text Box 4"/>
          <p:cNvSpPr txBox="1">
            <a:spLocks noChangeArrowheads="1"/>
          </p:cNvSpPr>
          <p:nvPr/>
        </p:nvSpPr>
        <p:spPr bwMode="auto">
          <a:xfrm>
            <a:off x="4495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rPr>
              <a:t>Logic Error</a:t>
            </a:r>
          </a:p>
        </p:txBody>
      </p:sp>
      <p:sp>
        <p:nvSpPr>
          <p:cNvPr id="98309" name="Line 5"/>
          <p:cNvSpPr>
            <a:spLocks noChangeShapeType="1"/>
          </p:cNvSpPr>
          <p:nvPr/>
        </p:nvSpPr>
        <p:spPr bwMode="auto">
          <a:xfrm flipH="1">
            <a:off x="3810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98310" name="Text Box 6"/>
          <p:cNvSpPr txBox="1">
            <a:spLocks noChangeArrowheads="1"/>
          </p:cNvSpPr>
          <p:nvPr/>
        </p:nvSpPr>
        <p:spPr bwMode="auto">
          <a:xfrm>
            <a:off x="4724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rPr>
              <a:t>Correct</a:t>
            </a:r>
          </a:p>
        </p:txBody>
      </p:sp>
      <p:sp>
        <p:nvSpPr>
          <p:cNvPr id="98311" name="Line 7"/>
          <p:cNvSpPr>
            <a:spLocks noChangeShapeType="1"/>
          </p:cNvSpPr>
          <p:nvPr/>
        </p:nvSpPr>
        <p:spPr bwMode="auto">
          <a:xfrm flipH="1">
            <a:off x="3810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2448751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2209800" y="609600"/>
            <a:ext cx="7924800" cy="1143000"/>
          </a:xfrm>
        </p:spPr>
        <p:txBody>
          <a:bodyPr/>
          <a:lstStyle/>
          <a:p>
            <a:r>
              <a:rPr lang="en-US" sz="3600"/>
              <a:t>Building a Java Class</a:t>
            </a:r>
            <a:endParaRPr lang="en-US"/>
          </a:p>
        </p:txBody>
      </p:sp>
      <p:sp>
        <p:nvSpPr>
          <p:cNvPr id="386051" name="Rectangle 3"/>
          <p:cNvSpPr>
            <a:spLocks noGrp="1" noChangeArrowheads="1"/>
          </p:cNvSpPr>
          <p:nvPr>
            <p:ph idx="1"/>
          </p:nvPr>
        </p:nvSpPr>
        <p:spPr>
          <a:xfrm>
            <a:off x="2209800" y="1981200"/>
            <a:ext cx="8229600" cy="4114800"/>
          </a:xfrm>
        </p:spPr>
        <p:txBody>
          <a:bodyPr>
            <a:normAutofit/>
          </a:bodyPr>
          <a:lstStyle/>
          <a:p>
            <a:r>
              <a:rPr lang="en-US"/>
              <a:t>Comments</a:t>
            </a:r>
          </a:p>
          <a:p>
            <a:pPr lvl="1"/>
            <a:r>
              <a:rPr lang="en-US" sz="2000"/>
              <a:t>Single line</a:t>
            </a:r>
          </a:p>
          <a:p>
            <a:pPr lvl="2"/>
            <a:r>
              <a:rPr lang="en-US"/>
              <a:t>// compiler ignores everything to end of line</a:t>
            </a:r>
            <a:br>
              <a:rPr lang="en-US"/>
            </a:br>
            <a:endParaRPr lang="en-US"/>
          </a:p>
          <a:p>
            <a:pPr lvl="1"/>
            <a:r>
              <a:rPr lang="en-US" sz="2000"/>
              <a:t>Multi-line</a:t>
            </a:r>
          </a:p>
          <a:p>
            <a:pPr lvl="2"/>
            <a:r>
              <a:rPr lang="en-US"/>
              <a:t>/* compiler ignores everything in between */</a:t>
            </a:r>
            <a:br>
              <a:rPr lang="en-US"/>
            </a:br>
            <a:endParaRPr lang="en-US"/>
          </a:p>
          <a:p>
            <a:pPr lvl="1"/>
            <a:r>
              <a:rPr lang="en-US" sz="2000"/>
              <a:t>Multi-line (documentation)</a:t>
            </a:r>
          </a:p>
          <a:p>
            <a:pPr lvl="2"/>
            <a:r>
              <a:rPr lang="en-US"/>
              <a:t>/** compiler ignores everything in between */</a:t>
            </a:r>
          </a:p>
          <a:p>
            <a:pPr lvl="2"/>
            <a:r>
              <a:rPr lang="en-US"/>
              <a:t>Used for JavaDoc</a:t>
            </a:r>
            <a:br>
              <a:rPr lang="en-US"/>
            </a:br>
            <a:endParaRPr lang="en-US"/>
          </a:p>
          <a:p>
            <a:pPr lvl="1"/>
            <a:r>
              <a:rPr lang="en-US" sz="2000"/>
              <a:t>Comments do not appear in executable code</a:t>
            </a:r>
            <a:endParaRPr lang="en-US"/>
          </a:p>
        </p:txBody>
      </p:sp>
    </p:spTree>
    <p:extLst>
      <p:ext uri="{BB962C8B-B14F-4D97-AF65-F5344CB8AC3E}">
        <p14:creationId xmlns:p14="http://schemas.microsoft.com/office/powerpoint/2010/main" val="1194271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6123901-83B2-4B51-B54B-07EE869F4165}" type="slidenum">
              <a:rPr lang="en-US">
                <a:solidFill>
                  <a:srgbClr val="FFFFFF"/>
                </a:solidFill>
              </a:rPr>
              <a:pPr/>
              <a:t>40</a:t>
            </a:fld>
            <a:endParaRPr lang="en-US">
              <a:solidFill>
                <a:srgbClr val="FFFFFF"/>
              </a:solidFill>
            </a:endParaRPr>
          </a:p>
        </p:txBody>
      </p:sp>
      <p:sp>
        <p:nvSpPr>
          <p:cNvPr id="100354" name="Rectangle 2"/>
          <p:cNvSpPr>
            <a:spLocks noGrp="1" noChangeArrowheads="1"/>
          </p:cNvSpPr>
          <p:nvPr>
            <p:ph type="title"/>
          </p:nvPr>
        </p:nvSpPr>
        <p:spPr>
          <a:xfrm>
            <a:off x="1600200" y="0"/>
            <a:ext cx="8915400" cy="1428750"/>
          </a:xfrm>
        </p:spPr>
        <p:txBody>
          <a:bodyPr/>
          <a:lstStyle/>
          <a:p>
            <a:r>
              <a:rPr lang="en-US"/>
              <a:t>Example: </a:t>
            </a:r>
            <a:br>
              <a:rPr lang="en-US"/>
            </a:br>
            <a:r>
              <a:rPr lang="en-US"/>
              <a:t>Displaying a Pyramid of Numbers</a:t>
            </a:r>
            <a:endParaRPr lang="en-US" sz="5400"/>
          </a:p>
        </p:txBody>
      </p:sp>
      <p:sp>
        <p:nvSpPr>
          <p:cNvPr id="100355" name="Text Box 3"/>
          <p:cNvSpPr txBox="1">
            <a:spLocks noChangeArrowheads="1"/>
          </p:cNvSpPr>
          <p:nvPr/>
        </p:nvSpPr>
        <p:spPr bwMode="auto">
          <a:xfrm>
            <a:off x="2438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a:solidFill>
                <a:srgbClr val="FFFFFF"/>
              </a:solidFill>
            </a:endParaRPr>
          </a:p>
        </p:txBody>
      </p:sp>
      <p:sp>
        <p:nvSpPr>
          <p:cNvPr id="100356" name="Text Box 4"/>
          <p:cNvSpPr txBox="1">
            <a:spLocks noChangeArrowheads="1"/>
          </p:cNvSpPr>
          <p:nvPr/>
        </p:nvSpPr>
        <p:spPr bwMode="auto">
          <a:xfrm>
            <a:off x="1752600" y="1676401"/>
            <a:ext cx="891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cs typeface="Times New Roman" panose="02020603050405020304" pitchFamily="18" charset="0"/>
              </a:rPr>
              <a:t>Problem: Write a program that prompts the user to enter an integer from 1 to 15 and displays a pyramid. For example, if the input integer is 12, the output is shown below.</a:t>
            </a:r>
          </a:p>
        </p:txBody>
      </p:sp>
      <p:sp>
        <p:nvSpPr>
          <p:cNvPr id="100357" name="AutoShape 5">
            <a:hlinkClick r:id="" action="ppaction://noaction" highlightClick="1"/>
          </p:cNvPr>
          <p:cNvSpPr>
            <a:spLocks noChangeArrowheads="1"/>
          </p:cNvSpPr>
          <p:nvPr/>
        </p:nvSpPr>
        <p:spPr bwMode="auto">
          <a:xfrm>
            <a:off x="5029200" y="57150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2" action="ppaction://hlinkfile"/>
              </a:rPr>
              <a:t>PrintPyramid</a:t>
            </a:r>
            <a:endParaRPr lang="en-US" sz="2400">
              <a:solidFill>
                <a:srgbClr val="009966"/>
              </a:solidFill>
            </a:endParaRPr>
          </a:p>
        </p:txBody>
      </p:sp>
      <p:sp>
        <p:nvSpPr>
          <p:cNvPr id="100358" name="AutoShape 6">
            <a:hlinkClick r:id="rId3" action="ppaction://program" highlightClick="1"/>
          </p:cNvPr>
          <p:cNvSpPr>
            <a:spLocks noChangeArrowheads="1"/>
          </p:cNvSpPr>
          <p:nvPr/>
        </p:nvSpPr>
        <p:spPr bwMode="auto">
          <a:xfrm>
            <a:off x="8534400" y="5715000"/>
            <a:ext cx="1371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FFFFFF"/>
                </a:solidFill>
                <a:latin typeface="Book Antiqua" panose="02040602050305030304" pitchFamily="18" charset="0"/>
              </a:rPr>
              <a:t>Run</a:t>
            </a:r>
            <a:endParaRPr lang="en-US" sz="2400">
              <a:solidFill>
                <a:srgbClr val="FFFFFF"/>
              </a:solidFill>
            </a:endParaRPr>
          </a:p>
        </p:txBody>
      </p:sp>
      <p:sp>
        <p:nvSpPr>
          <p:cNvPr id="100360" name="Rectangle 8"/>
          <p:cNvSpPr>
            <a:spLocks noChangeArrowheads="1"/>
          </p:cNvSpPr>
          <p:nvPr/>
        </p:nvSpPr>
        <p:spPr bwMode="auto">
          <a:xfrm>
            <a:off x="3352800" y="2371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pic>
        <p:nvPicPr>
          <p:cNvPr id="1003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124200"/>
            <a:ext cx="5486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83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6185339-039B-47D2-9B47-0F737D4F83B0}" type="slidenum">
              <a:rPr lang="en-US">
                <a:solidFill>
                  <a:srgbClr val="FFFFFF"/>
                </a:solidFill>
              </a:rPr>
              <a:pPr/>
              <a:t>41</a:t>
            </a:fld>
            <a:endParaRPr lang="en-US">
              <a:solidFill>
                <a:srgbClr val="FFFFFF"/>
              </a:solidFill>
            </a:endParaRPr>
          </a:p>
        </p:txBody>
      </p:sp>
      <p:sp>
        <p:nvSpPr>
          <p:cNvPr id="101378" name="Rectangle 2"/>
          <p:cNvSpPr>
            <a:spLocks noGrp="1" noChangeArrowheads="1"/>
          </p:cNvSpPr>
          <p:nvPr>
            <p:ph type="title"/>
          </p:nvPr>
        </p:nvSpPr>
        <p:spPr>
          <a:xfrm>
            <a:off x="1600200" y="381000"/>
            <a:ext cx="8915400" cy="762000"/>
          </a:xfrm>
        </p:spPr>
        <p:txBody>
          <a:bodyPr/>
          <a:lstStyle/>
          <a:p>
            <a:r>
              <a:rPr lang="en-US"/>
              <a:t>Example: Displaying Prime Numbers</a:t>
            </a:r>
            <a:endParaRPr lang="en-US" sz="5400"/>
          </a:p>
        </p:txBody>
      </p:sp>
      <p:sp>
        <p:nvSpPr>
          <p:cNvPr id="101379" name="Text Box 3"/>
          <p:cNvSpPr txBox="1">
            <a:spLocks noChangeArrowheads="1"/>
          </p:cNvSpPr>
          <p:nvPr/>
        </p:nvSpPr>
        <p:spPr bwMode="auto">
          <a:xfrm>
            <a:off x="2438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a:solidFill>
                <a:srgbClr val="FFFFFF"/>
              </a:solidFill>
            </a:endParaRPr>
          </a:p>
        </p:txBody>
      </p:sp>
      <p:sp>
        <p:nvSpPr>
          <p:cNvPr id="101380" name="Text Box 4"/>
          <p:cNvSpPr txBox="1">
            <a:spLocks noChangeArrowheads="1"/>
          </p:cNvSpPr>
          <p:nvPr/>
        </p:nvSpPr>
        <p:spPr bwMode="auto">
          <a:xfrm>
            <a:off x="1752600" y="1524000"/>
            <a:ext cx="89154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FFFF"/>
                </a:solidFill>
                <a:cs typeface="Times New Roman" panose="02020603050405020304" pitchFamily="18" charset="0"/>
              </a:rPr>
              <a:t>Problem: Write a program that displays the first 50 prime numbers in five lines, each of which contains 10 numbers. An integer greater than 1 is </a:t>
            </a:r>
            <a:r>
              <a:rPr lang="en-US" sz="2400" i="1">
                <a:solidFill>
                  <a:srgbClr val="FFFFFF"/>
                </a:solidFill>
                <a:cs typeface="Times New Roman" panose="02020603050405020304" pitchFamily="18" charset="0"/>
              </a:rPr>
              <a:t>prime</a:t>
            </a:r>
            <a:r>
              <a:rPr lang="en-US" sz="2400">
                <a:solidFill>
                  <a:srgbClr val="FFFFFF"/>
                </a:solidFill>
                <a:cs typeface="Times New Roman" panose="02020603050405020304" pitchFamily="18" charset="0"/>
              </a:rPr>
              <a:t> if its only positive divisor is 1 or itself. For example, 2, 3, 5, and 7 are prime numbers, but 4, 6, 8, and 9 are not.</a:t>
            </a:r>
          </a:p>
          <a:p>
            <a:pPr eaLnBrk="0" fontAlgn="base" hangingPunct="0">
              <a:spcBef>
                <a:spcPct val="50000"/>
              </a:spcBef>
              <a:spcAft>
                <a:spcPct val="0"/>
              </a:spcAft>
            </a:pPr>
            <a:r>
              <a:rPr lang="en-US" sz="2400">
                <a:solidFill>
                  <a:srgbClr val="FFFFFF"/>
                </a:solidFill>
                <a:cs typeface="Times New Roman" panose="02020603050405020304" pitchFamily="18" charset="0"/>
              </a:rPr>
              <a:t>Solution: The problem can be broken into the following tasks:</a:t>
            </a:r>
          </a:p>
          <a:p>
            <a:pPr lvl="1" eaLnBrk="0" fontAlgn="base" hangingPunct="0">
              <a:spcBef>
                <a:spcPct val="0"/>
              </a:spcBef>
              <a:spcAft>
                <a:spcPct val="0"/>
              </a:spcAft>
              <a:buFontTx/>
              <a:buChar char="•"/>
            </a:pPr>
            <a:r>
              <a:rPr lang="en-US" sz="2400">
                <a:solidFill>
                  <a:srgbClr val="FFFFFF"/>
                </a:solidFill>
                <a:cs typeface="Times New Roman" panose="02020603050405020304" pitchFamily="18" charset="0"/>
              </a:rPr>
              <a:t>For number = 2, 3, 4, 5, 6, ..., test whether the number is prime.</a:t>
            </a:r>
          </a:p>
          <a:p>
            <a:pPr lvl="1" eaLnBrk="0" fontAlgn="base" hangingPunct="0">
              <a:spcBef>
                <a:spcPct val="0"/>
              </a:spcBef>
              <a:spcAft>
                <a:spcPct val="0"/>
              </a:spcAft>
              <a:buFontTx/>
              <a:buChar char="•"/>
            </a:pPr>
            <a:r>
              <a:rPr lang="en-US" sz="2400">
                <a:solidFill>
                  <a:srgbClr val="FFFFFF"/>
                </a:solidFill>
                <a:cs typeface="Times New Roman" panose="02020603050405020304" pitchFamily="18" charset="0"/>
              </a:rPr>
              <a:t>Determine whether a given number is prime.</a:t>
            </a:r>
          </a:p>
          <a:p>
            <a:pPr lvl="1" eaLnBrk="0" fontAlgn="base" hangingPunct="0">
              <a:spcBef>
                <a:spcPct val="0"/>
              </a:spcBef>
              <a:spcAft>
                <a:spcPct val="0"/>
              </a:spcAft>
              <a:buFontTx/>
              <a:buChar char="•"/>
            </a:pPr>
            <a:r>
              <a:rPr lang="en-US" sz="2400">
                <a:solidFill>
                  <a:srgbClr val="FFFFFF"/>
                </a:solidFill>
                <a:cs typeface="Times New Roman" panose="02020603050405020304" pitchFamily="18" charset="0"/>
              </a:rPr>
              <a:t>Count the prime numbers.</a:t>
            </a:r>
          </a:p>
          <a:p>
            <a:pPr lvl="1" eaLnBrk="0" fontAlgn="base" hangingPunct="0">
              <a:spcBef>
                <a:spcPct val="0"/>
              </a:spcBef>
              <a:spcAft>
                <a:spcPct val="0"/>
              </a:spcAft>
              <a:buFontTx/>
              <a:buChar char="•"/>
            </a:pPr>
            <a:r>
              <a:rPr lang="en-US" sz="2400">
                <a:solidFill>
                  <a:srgbClr val="FFFFFF"/>
                </a:solidFill>
                <a:cs typeface="Times New Roman" panose="02020603050405020304" pitchFamily="18" charset="0"/>
              </a:rPr>
              <a:t>Print each prime number, and print 10 numbers per line. </a:t>
            </a:r>
          </a:p>
        </p:txBody>
      </p:sp>
      <p:sp>
        <p:nvSpPr>
          <p:cNvPr id="101381" name="AutoShape 5">
            <a:hlinkClick r:id="" action="ppaction://noaction" highlightClick="1"/>
          </p:cNvPr>
          <p:cNvSpPr>
            <a:spLocks noChangeArrowheads="1"/>
          </p:cNvSpPr>
          <p:nvPr/>
        </p:nvSpPr>
        <p:spPr bwMode="auto">
          <a:xfrm>
            <a:off x="5029200" y="57150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2" action="ppaction://hlinkfile"/>
              </a:rPr>
              <a:t>PrimeNumber</a:t>
            </a:r>
            <a:endParaRPr lang="en-US" sz="2400">
              <a:solidFill>
                <a:srgbClr val="009966"/>
              </a:solidFill>
            </a:endParaRPr>
          </a:p>
        </p:txBody>
      </p:sp>
      <p:sp>
        <p:nvSpPr>
          <p:cNvPr id="101382" name="AutoShape 6">
            <a:hlinkClick r:id="rId3" action="ppaction://program" highlightClick="1"/>
          </p:cNvPr>
          <p:cNvSpPr>
            <a:spLocks noChangeArrowheads="1"/>
          </p:cNvSpPr>
          <p:nvPr/>
        </p:nvSpPr>
        <p:spPr bwMode="auto">
          <a:xfrm>
            <a:off x="8534400" y="5715000"/>
            <a:ext cx="1371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FFFFFF"/>
                </a:solidFill>
                <a:latin typeface="Book Antiqua" panose="02040602050305030304" pitchFamily="18" charset="0"/>
              </a:rPr>
              <a:t>Run</a:t>
            </a:r>
            <a:endParaRPr lang="en-US" sz="2400">
              <a:solidFill>
                <a:srgbClr val="FFFFFF"/>
              </a:solidFill>
            </a:endParaRPr>
          </a:p>
        </p:txBody>
      </p:sp>
    </p:spTree>
    <p:extLst>
      <p:ext uri="{BB962C8B-B14F-4D97-AF65-F5344CB8AC3E}">
        <p14:creationId xmlns:p14="http://schemas.microsoft.com/office/powerpoint/2010/main" val="199511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6345" y="157306"/>
            <a:ext cx="9428018" cy="6422837"/>
          </a:xfrm>
        </p:spPr>
      </p:pic>
    </p:spTree>
    <p:extLst>
      <p:ext uri="{BB962C8B-B14F-4D97-AF65-F5344CB8AC3E}">
        <p14:creationId xmlns:p14="http://schemas.microsoft.com/office/powerpoint/2010/main" val="247294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198" y="-1"/>
            <a:ext cx="9115604" cy="6858001"/>
          </a:xfrm>
        </p:spPr>
      </p:pic>
    </p:spTree>
    <p:extLst>
      <p:ext uri="{BB962C8B-B14F-4D97-AF65-F5344CB8AC3E}">
        <p14:creationId xmlns:p14="http://schemas.microsoft.com/office/powerpoint/2010/main" val="316358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717" y="0"/>
            <a:ext cx="9012565" cy="6858000"/>
          </a:xfrm>
        </p:spPr>
      </p:pic>
    </p:spTree>
    <p:extLst>
      <p:ext uri="{BB962C8B-B14F-4D97-AF65-F5344CB8AC3E}">
        <p14:creationId xmlns:p14="http://schemas.microsoft.com/office/powerpoint/2010/main" val="2956750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91" y="0"/>
            <a:ext cx="8931018" cy="6858000"/>
          </a:xfrm>
        </p:spPr>
      </p:pic>
    </p:spTree>
    <p:extLst>
      <p:ext uri="{BB962C8B-B14F-4D97-AF65-F5344CB8AC3E}">
        <p14:creationId xmlns:p14="http://schemas.microsoft.com/office/powerpoint/2010/main" val="279520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9605F375-6B3E-42C1-9080-7FA23124FB57}" type="slidenum">
              <a:rPr lang="en-US">
                <a:solidFill>
                  <a:srgbClr val="FFFFFF"/>
                </a:solidFill>
              </a:rPr>
              <a:pPr/>
              <a:t>9</a:t>
            </a:fld>
            <a:endParaRPr lang="en-US">
              <a:solidFill>
                <a:srgbClr val="FFFFFF"/>
              </a:solidFill>
            </a:endParaRPr>
          </a:p>
        </p:txBody>
      </p:sp>
      <p:sp>
        <p:nvSpPr>
          <p:cNvPr id="59394" name="Rectangle 2"/>
          <p:cNvSpPr>
            <a:spLocks noGrp="1" noChangeArrowheads="1"/>
          </p:cNvSpPr>
          <p:nvPr>
            <p:ph type="title"/>
          </p:nvPr>
        </p:nvSpPr>
        <p:spPr>
          <a:xfrm>
            <a:off x="2209800" y="0"/>
            <a:ext cx="7772400" cy="1428750"/>
          </a:xfrm>
        </p:spPr>
        <p:txBody>
          <a:bodyPr/>
          <a:lstStyle/>
          <a:p>
            <a:r>
              <a:rPr lang="en-US" sz="4200">
                <a:latin typeface="Courier New" panose="02070309020205020404" pitchFamily="49" charset="0"/>
              </a:rPr>
              <a:t>while</a:t>
            </a:r>
            <a:r>
              <a:rPr lang="en-US"/>
              <a:t> Loop Flow Chart</a:t>
            </a:r>
          </a:p>
        </p:txBody>
      </p:sp>
      <p:sp>
        <p:nvSpPr>
          <p:cNvPr id="59401" name="Rectangle 9"/>
          <p:cNvSpPr>
            <a:spLocks noChangeArrowheads="1"/>
          </p:cNvSpPr>
          <p:nvPr/>
        </p:nvSpPr>
        <p:spPr bwMode="auto">
          <a:xfrm>
            <a:off x="1752600" y="1447801"/>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sz="2000">
                <a:solidFill>
                  <a:srgbClr val="FFFFFF"/>
                </a:solidFill>
              </a:rPr>
              <a:t>while (loop-continuation-condition) {</a:t>
            </a:r>
          </a:p>
          <a:p>
            <a:pPr eaLnBrk="0" fontAlgn="base" hangingPunct="0">
              <a:lnSpc>
                <a:spcPct val="90000"/>
              </a:lnSpc>
              <a:spcBef>
                <a:spcPct val="50000"/>
              </a:spcBef>
              <a:spcAft>
                <a:spcPct val="0"/>
              </a:spcAft>
              <a:buClr>
                <a:srgbClr val="FFFF99"/>
              </a:buClr>
              <a:buSzPct val="75000"/>
              <a:buFont typeface="Monotype Sorts" pitchFamily="2" charset="2"/>
              <a:buNone/>
            </a:pPr>
            <a:r>
              <a:rPr lang="en-US" sz="2000">
                <a:solidFill>
                  <a:srgbClr val="FFFFFF"/>
                </a:solidFill>
              </a:rPr>
              <a:t>  // loop-body;</a:t>
            </a:r>
          </a:p>
          <a:p>
            <a:pPr eaLnBrk="0" fontAlgn="base" hangingPunct="0">
              <a:lnSpc>
                <a:spcPct val="90000"/>
              </a:lnSpc>
              <a:spcBef>
                <a:spcPct val="50000"/>
              </a:spcBef>
              <a:spcAft>
                <a:spcPct val="0"/>
              </a:spcAft>
              <a:buClr>
                <a:srgbClr val="FFFF99"/>
              </a:buClr>
              <a:buSzPct val="75000"/>
              <a:buFont typeface="Monotype Sorts" pitchFamily="2" charset="2"/>
              <a:buNone/>
            </a:pPr>
            <a:r>
              <a:rPr lang="en-US" sz="2000">
                <a:solidFill>
                  <a:srgbClr val="FFFFFF"/>
                </a:solidFill>
              </a:rPr>
              <a:t>  Statement(s);</a:t>
            </a:r>
          </a:p>
          <a:p>
            <a:pPr eaLnBrk="0" fontAlgn="base" hangingPunct="0">
              <a:lnSpc>
                <a:spcPct val="90000"/>
              </a:lnSpc>
              <a:spcBef>
                <a:spcPct val="50000"/>
              </a:spcBef>
              <a:spcAft>
                <a:spcPct val="0"/>
              </a:spcAft>
              <a:buClr>
                <a:srgbClr val="FFFF99"/>
              </a:buClr>
              <a:buSzPct val="75000"/>
              <a:buFont typeface="Monotype Sorts" pitchFamily="2" charset="2"/>
              <a:buNone/>
            </a:pPr>
            <a:r>
              <a:rPr lang="en-US" sz="2000">
                <a:solidFill>
                  <a:srgbClr val="FFFFFF"/>
                </a:solidFill>
              </a:rPr>
              <a:t>}</a:t>
            </a:r>
          </a:p>
        </p:txBody>
      </p:sp>
      <p:sp>
        <p:nvSpPr>
          <p:cNvPr id="59403" name="Rectangle 11"/>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59404" name="Rectangle 12"/>
          <p:cNvSpPr>
            <a:spLocks noChangeArrowheads="1"/>
          </p:cNvSpPr>
          <p:nvPr/>
        </p:nvSpPr>
        <p:spPr bwMode="auto">
          <a:xfrm>
            <a:off x="6400800" y="1295401"/>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buClr>
                <a:srgbClr val="FFFF99"/>
              </a:buClr>
              <a:buSzPct val="75000"/>
              <a:buFont typeface="Monotype Sorts" pitchFamily="2" charset="2"/>
              <a:buNone/>
            </a:pPr>
            <a:r>
              <a:rPr lang="en-US">
                <a:solidFill>
                  <a:srgbClr val="FFFFFF"/>
                </a:solidFill>
                <a:cs typeface="Courier New" panose="02070309020205020404" pitchFamily="49" charset="0"/>
              </a:rPr>
              <a:t>int count = 0;</a:t>
            </a:r>
            <a:endParaRPr lang="en-US">
              <a:solidFill>
                <a:srgbClr val="FFFFFF"/>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a:solidFill>
                  <a:srgbClr val="FFFFFF"/>
                </a:solidFill>
                <a:cs typeface="Courier New" panose="02070309020205020404" pitchFamily="49" charset="0"/>
              </a:rPr>
              <a:t>while (count &lt; 100) {</a:t>
            </a:r>
            <a:endParaRPr lang="en-US">
              <a:solidFill>
                <a:srgbClr val="FFFFFF"/>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a:solidFill>
                  <a:srgbClr val="FFFFFF"/>
                </a:solidFill>
                <a:cs typeface="Courier New" panose="02070309020205020404" pitchFamily="49" charset="0"/>
              </a:rPr>
              <a:t>  System.out.println("Welcome to Java!");</a:t>
            </a:r>
            <a:endParaRPr lang="en-US">
              <a:solidFill>
                <a:srgbClr val="FFFFFF"/>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a:solidFill>
                  <a:srgbClr val="FFFFFF"/>
                </a:solidFill>
                <a:cs typeface="Courier New" panose="02070309020205020404" pitchFamily="49" charset="0"/>
              </a:rPr>
              <a:t>  count++;</a:t>
            </a:r>
            <a:endParaRPr lang="en-US">
              <a:solidFill>
                <a:srgbClr val="FFFFFF"/>
              </a:solidFill>
              <a:cs typeface="Times New Roman" panose="02020603050405020304" pitchFamily="18" charset="0"/>
            </a:endParaRPr>
          </a:p>
          <a:p>
            <a:pPr eaLnBrk="0" fontAlgn="base" hangingPunct="0">
              <a:lnSpc>
                <a:spcPct val="90000"/>
              </a:lnSpc>
              <a:spcBef>
                <a:spcPct val="50000"/>
              </a:spcBef>
              <a:spcAft>
                <a:spcPct val="0"/>
              </a:spcAft>
              <a:buClr>
                <a:srgbClr val="FFFF99"/>
              </a:buClr>
              <a:buSzPct val="75000"/>
              <a:buFont typeface="Monotype Sorts" pitchFamily="2" charset="2"/>
              <a:buNone/>
            </a:pPr>
            <a:r>
              <a:rPr lang="en-US">
                <a:solidFill>
                  <a:srgbClr val="FFFFFF"/>
                </a:solidFill>
                <a:cs typeface="Courier New" panose="02070309020205020404" pitchFamily="49" charset="0"/>
              </a:rPr>
              <a:t>}</a:t>
            </a:r>
          </a:p>
        </p:txBody>
      </p:sp>
      <p:sp>
        <p:nvSpPr>
          <p:cNvPr id="59405" name="Line 13"/>
          <p:cNvSpPr>
            <a:spLocks noChangeShapeType="1"/>
          </p:cNvSpPr>
          <p:nvPr/>
        </p:nvSpPr>
        <p:spPr bwMode="auto">
          <a:xfrm>
            <a:off x="3505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59406" name="Line 14"/>
          <p:cNvSpPr>
            <a:spLocks noChangeShapeType="1"/>
          </p:cNvSpPr>
          <p:nvPr/>
        </p:nvSpPr>
        <p:spPr bwMode="auto">
          <a:xfrm flipH="1">
            <a:off x="8153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59408" name="Rectangle 16"/>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59407" name="Object 15"/>
          <p:cNvGraphicFramePr>
            <a:graphicFrameLocks noChangeAspect="1"/>
          </p:cNvGraphicFramePr>
          <p:nvPr/>
        </p:nvGraphicFramePr>
        <p:xfrm>
          <a:off x="2819400" y="3276601"/>
          <a:ext cx="6781800" cy="3114675"/>
        </p:xfrm>
        <a:graphic>
          <a:graphicData uri="http://schemas.openxmlformats.org/presentationml/2006/ole">
            <mc:AlternateContent xmlns:mc="http://schemas.openxmlformats.org/markup-compatibility/2006">
              <mc:Choice xmlns:v="urn:schemas-microsoft-com:vml" Requires="v">
                <p:oleObj spid="_x0000_s1026" name="Picture" r:id="rId4" imgW="5497068" imgH="2523744" progId="Word.Picture.8">
                  <p:embed/>
                </p:oleObj>
              </mc:Choice>
              <mc:Fallback>
                <p:oleObj name="Picture" r:id="rId4" imgW="5497068" imgH="25237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76601"/>
                        <a:ext cx="6781800" cy="31146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2853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1576</Words>
  <Application>Microsoft Office PowerPoint</Application>
  <PresentationFormat>Widescreen</PresentationFormat>
  <Paragraphs>309</Paragraphs>
  <Slides>41</Slides>
  <Notes>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53" baseType="lpstr">
      <vt:lpstr>Arial</vt:lpstr>
      <vt:lpstr>Book Antiqua</vt:lpstr>
      <vt:lpstr>Calibri</vt:lpstr>
      <vt:lpstr>Calibri Light</vt:lpstr>
      <vt:lpstr>Courier New</vt:lpstr>
      <vt:lpstr>Forte</vt:lpstr>
      <vt:lpstr>Monotype Sorts</vt:lpstr>
      <vt:lpstr>Times New Roman</vt:lpstr>
      <vt:lpstr>Office Theme</vt:lpstr>
      <vt:lpstr>International</vt:lpstr>
      <vt:lpstr>1_International</vt:lpstr>
      <vt:lpstr>Microsoft Word Picture</vt:lpstr>
      <vt:lpstr>Program Structures</vt:lpstr>
      <vt:lpstr>Building a Java Clss</vt:lpstr>
      <vt:lpstr>Building a Java Class</vt:lpstr>
      <vt:lpstr>Building a Java Class</vt:lpstr>
      <vt:lpstr>PowerPoint Presentation</vt:lpstr>
      <vt:lpstr>PowerPoint Presentation</vt:lpstr>
      <vt:lpstr>PowerPoint Presentation</vt:lpstr>
      <vt:lpstr>PowerPoint Presentation</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Caution</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Example: Using for Loops </vt:lpstr>
      <vt:lpstr>Nested Loops </vt:lpstr>
      <vt:lpstr>Which Loop to Use?</vt:lpstr>
      <vt:lpstr>Recommendations</vt:lpstr>
      <vt:lpstr>Caution</vt:lpstr>
      <vt:lpstr>Caution, cont.</vt:lpstr>
      <vt:lpstr>Example:  Displaying a Pyramid of Numbers</vt:lpstr>
      <vt:lpstr>Example: Displaying Prime Numbers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Programming Structures in Java:  Comments, Data Types, Variables, Assignments, Operators</dc:title>
  <dc:creator>Windows User</dc:creator>
  <cp:lastModifiedBy>Windows User</cp:lastModifiedBy>
  <cp:revision>4</cp:revision>
  <dcterms:created xsi:type="dcterms:W3CDTF">2018-09-21T10:17:33Z</dcterms:created>
  <dcterms:modified xsi:type="dcterms:W3CDTF">2018-09-22T10:58:25Z</dcterms:modified>
</cp:coreProperties>
</file>