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5.jpg" ContentType="image/jpeg"/>
  <Override PartName="/ppt/media/image16.jpg" ContentType="image/jpe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media/image28.JPG" ContentType="image/jpeg"/>
  <Override PartName="/ppt/media/image29.jpg" ContentType="image/jpeg"/>
  <Override PartName="/ppt/media/image30.jpg" ContentType="image/jpeg"/>
  <Override PartName="/ppt/media/image31.JPG" ContentType="image/jpeg"/>
  <Override PartName="/ppt/media/image32.jpg" ContentType="image/jpeg"/>
  <Override PartName="/ppt/media/image33.JPG" ContentType="image/jpeg"/>
  <Override PartName="/ppt/media/image34.jpg" ContentType="image/jpeg"/>
  <Override PartName="/ppt/notesSlides/notesSlide2.xml" ContentType="application/vnd.openxmlformats-officedocument.presentationml.notesSlide+xml"/>
  <Override PartName="/ppt/media/image35.JPG" ContentType="image/jpeg"/>
  <Override PartName="/ppt/media/image36.JP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handoutMasterIdLst>
    <p:handoutMasterId r:id="rId36"/>
  </p:handoutMasterIdLst>
  <p:sldIdLst>
    <p:sldId id="256" r:id="rId2"/>
    <p:sldId id="257" r:id="rId3"/>
    <p:sldId id="258" r:id="rId4"/>
    <p:sldId id="259" r:id="rId5"/>
    <p:sldId id="305" r:id="rId6"/>
    <p:sldId id="331" r:id="rId7"/>
    <p:sldId id="332" r:id="rId8"/>
    <p:sldId id="306" r:id="rId9"/>
    <p:sldId id="307" r:id="rId10"/>
    <p:sldId id="328" r:id="rId11"/>
    <p:sldId id="324" r:id="rId12"/>
    <p:sldId id="314" r:id="rId13"/>
    <p:sldId id="308" r:id="rId14"/>
    <p:sldId id="329" r:id="rId15"/>
    <p:sldId id="311" r:id="rId16"/>
    <p:sldId id="312" r:id="rId17"/>
    <p:sldId id="313" r:id="rId18"/>
    <p:sldId id="315" r:id="rId19"/>
    <p:sldId id="316" r:id="rId20"/>
    <p:sldId id="317" r:id="rId21"/>
    <p:sldId id="318" r:id="rId22"/>
    <p:sldId id="333" r:id="rId23"/>
    <p:sldId id="303" r:id="rId24"/>
    <p:sldId id="319" r:id="rId25"/>
    <p:sldId id="334" r:id="rId26"/>
    <p:sldId id="320" r:id="rId27"/>
    <p:sldId id="321" r:id="rId28"/>
    <p:sldId id="322" r:id="rId29"/>
    <p:sldId id="323" r:id="rId30"/>
    <p:sldId id="325" r:id="rId31"/>
    <p:sldId id="326" r:id="rId32"/>
    <p:sldId id="288" r:id="rId33"/>
    <p:sldId id="32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714" autoAdjust="0"/>
  </p:normalViewPr>
  <p:slideViewPr>
    <p:cSldViewPr>
      <p:cViewPr varScale="1">
        <p:scale>
          <a:sx n="117" d="100"/>
          <a:sy n="117" d="100"/>
        </p:scale>
        <p:origin x="-1464"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8718F6-AEBC-440C-BD4A-E8F3BE01E18B}" type="doc">
      <dgm:prSet loTypeId="urn:microsoft.com/office/officeart/2005/8/layout/hProcess3" loCatId="process" qsTypeId="urn:microsoft.com/office/officeart/2005/8/quickstyle/simple1" qsCatId="simple" csTypeId="urn:microsoft.com/office/officeart/2005/8/colors/accent1_2" csCatId="accent1" phldr="0"/>
      <dgm:spPr/>
    </dgm:pt>
    <dgm:pt modelId="{A9A10D4A-29F7-466F-A530-0277BEDD7E0C}">
      <dgm:prSet phldrT="[Text]" phldr="1"/>
      <dgm:spPr/>
      <dgm:t>
        <a:bodyPr/>
        <a:lstStyle/>
        <a:p>
          <a:endParaRPr lang="en-US"/>
        </a:p>
      </dgm:t>
    </dgm:pt>
    <dgm:pt modelId="{EA6246AB-66C5-432F-88D8-44B031E00DD2}" type="parTrans" cxnId="{F59041DE-1369-405E-AEB2-E87FE5F8C726}">
      <dgm:prSet/>
      <dgm:spPr/>
      <dgm:t>
        <a:bodyPr/>
        <a:lstStyle/>
        <a:p>
          <a:endParaRPr lang="en-US"/>
        </a:p>
      </dgm:t>
    </dgm:pt>
    <dgm:pt modelId="{5BD97675-0CEC-4B03-9F1B-9C4D4CB296E0}" type="sibTrans" cxnId="{F59041DE-1369-405E-AEB2-E87FE5F8C726}">
      <dgm:prSet/>
      <dgm:spPr/>
      <dgm:t>
        <a:bodyPr/>
        <a:lstStyle/>
        <a:p>
          <a:endParaRPr lang="en-US"/>
        </a:p>
      </dgm:t>
    </dgm:pt>
    <dgm:pt modelId="{56EF1F4E-9C7C-48F1-8A6A-73CB2CE82004}">
      <dgm:prSet phldrT="[Text]" phldr="1"/>
      <dgm:spPr/>
      <dgm:t>
        <a:bodyPr/>
        <a:lstStyle/>
        <a:p>
          <a:endParaRPr lang="en-US" dirty="0"/>
        </a:p>
      </dgm:t>
    </dgm:pt>
    <dgm:pt modelId="{55C33C8C-DEFB-4C45-98A2-830277EB236E}" type="parTrans" cxnId="{8DE0C4B3-FF21-47B6-96F6-E1B6B1EE7019}">
      <dgm:prSet/>
      <dgm:spPr/>
      <dgm:t>
        <a:bodyPr/>
        <a:lstStyle/>
        <a:p>
          <a:endParaRPr lang="en-US"/>
        </a:p>
      </dgm:t>
    </dgm:pt>
    <dgm:pt modelId="{05B52E70-0CA8-4340-AAC0-15301AEE5DFB}" type="sibTrans" cxnId="{8DE0C4B3-FF21-47B6-96F6-E1B6B1EE7019}">
      <dgm:prSet/>
      <dgm:spPr/>
      <dgm:t>
        <a:bodyPr/>
        <a:lstStyle/>
        <a:p>
          <a:endParaRPr lang="en-US"/>
        </a:p>
      </dgm:t>
    </dgm:pt>
    <dgm:pt modelId="{F97411F8-77E9-41EC-B2BB-539C36BF5D11}">
      <dgm:prSet phldrT="[Text]" phldr="1"/>
      <dgm:spPr/>
      <dgm:t>
        <a:bodyPr/>
        <a:lstStyle/>
        <a:p>
          <a:endParaRPr lang="en-US"/>
        </a:p>
      </dgm:t>
    </dgm:pt>
    <dgm:pt modelId="{CC85F521-1CA5-4997-9EF4-8B13B5EE0D8B}" type="parTrans" cxnId="{B9E1AC21-D3A3-4348-B891-EC3EC3A4C03E}">
      <dgm:prSet/>
      <dgm:spPr/>
      <dgm:t>
        <a:bodyPr/>
        <a:lstStyle/>
        <a:p>
          <a:endParaRPr lang="en-US"/>
        </a:p>
      </dgm:t>
    </dgm:pt>
    <dgm:pt modelId="{6923A7F0-D6FC-4ABF-8025-B753BE19A5AF}" type="sibTrans" cxnId="{B9E1AC21-D3A3-4348-B891-EC3EC3A4C03E}">
      <dgm:prSet/>
      <dgm:spPr/>
      <dgm:t>
        <a:bodyPr/>
        <a:lstStyle/>
        <a:p>
          <a:endParaRPr lang="en-US"/>
        </a:p>
      </dgm:t>
    </dgm:pt>
    <dgm:pt modelId="{B5359F99-B8AB-47D6-827B-56B5ED73E3FC}" type="pres">
      <dgm:prSet presAssocID="{338718F6-AEBC-440C-BD4A-E8F3BE01E18B}" presName="Name0" presStyleCnt="0">
        <dgm:presLayoutVars>
          <dgm:dir/>
          <dgm:animLvl val="lvl"/>
          <dgm:resizeHandles val="exact"/>
        </dgm:presLayoutVars>
      </dgm:prSet>
      <dgm:spPr/>
    </dgm:pt>
    <dgm:pt modelId="{726428A5-5120-4C37-B175-02E996857863}" type="pres">
      <dgm:prSet presAssocID="{338718F6-AEBC-440C-BD4A-E8F3BE01E18B}" presName="dummy" presStyleCnt="0"/>
      <dgm:spPr/>
    </dgm:pt>
    <dgm:pt modelId="{213B360B-F0F8-4B14-83A5-85117F09590B}" type="pres">
      <dgm:prSet presAssocID="{338718F6-AEBC-440C-BD4A-E8F3BE01E18B}" presName="linH" presStyleCnt="0"/>
      <dgm:spPr/>
    </dgm:pt>
    <dgm:pt modelId="{1DF0990A-7C4D-4DD0-A7DF-394BC3409245}" type="pres">
      <dgm:prSet presAssocID="{338718F6-AEBC-440C-BD4A-E8F3BE01E18B}" presName="padding1" presStyleCnt="0"/>
      <dgm:spPr/>
    </dgm:pt>
    <dgm:pt modelId="{5AAD2A24-DF96-4DC0-8445-05104AC23900}" type="pres">
      <dgm:prSet presAssocID="{A9A10D4A-29F7-466F-A530-0277BEDD7E0C}" presName="linV" presStyleCnt="0"/>
      <dgm:spPr/>
    </dgm:pt>
    <dgm:pt modelId="{76A9A4AF-C85D-4504-ADC1-C78CC72E01EF}" type="pres">
      <dgm:prSet presAssocID="{A9A10D4A-29F7-466F-A530-0277BEDD7E0C}" presName="spVertical1" presStyleCnt="0"/>
      <dgm:spPr/>
    </dgm:pt>
    <dgm:pt modelId="{E59E8E9E-0B8D-4D16-9318-19D4D78354B4}" type="pres">
      <dgm:prSet presAssocID="{A9A10D4A-29F7-466F-A530-0277BEDD7E0C}" presName="parTx" presStyleLbl="revTx" presStyleIdx="0" presStyleCnt="3">
        <dgm:presLayoutVars>
          <dgm:chMax val="0"/>
          <dgm:chPref val="0"/>
          <dgm:bulletEnabled val="1"/>
        </dgm:presLayoutVars>
      </dgm:prSet>
      <dgm:spPr/>
      <dgm:t>
        <a:bodyPr/>
        <a:lstStyle/>
        <a:p>
          <a:endParaRPr lang="en-US"/>
        </a:p>
      </dgm:t>
    </dgm:pt>
    <dgm:pt modelId="{F774A1AD-FF98-4114-9C5E-ECF3E3489261}" type="pres">
      <dgm:prSet presAssocID="{A9A10D4A-29F7-466F-A530-0277BEDD7E0C}" presName="spVertical2" presStyleCnt="0"/>
      <dgm:spPr/>
    </dgm:pt>
    <dgm:pt modelId="{8C95F574-6099-4FA6-A395-30E3C0723EFC}" type="pres">
      <dgm:prSet presAssocID="{A9A10D4A-29F7-466F-A530-0277BEDD7E0C}" presName="spVertical3" presStyleCnt="0"/>
      <dgm:spPr/>
    </dgm:pt>
    <dgm:pt modelId="{31A187E0-7978-4DB8-A4C6-97BED8656E03}" type="pres">
      <dgm:prSet presAssocID="{5BD97675-0CEC-4B03-9F1B-9C4D4CB296E0}" presName="space" presStyleCnt="0"/>
      <dgm:spPr/>
    </dgm:pt>
    <dgm:pt modelId="{680FD935-FB14-453E-8ED2-4F9C62DC3953}" type="pres">
      <dgm:prSet presAssocID="{56EF1F4E-9C7C-48F1-8A6A-73CB2CE82004}" presName="linV" presStyleCnt="0"/>
      <dgm:spPr/>
    </dgm:pt>
    <dgm:pt modelId="{483B6D2B-2A45-4E39-A9D3-4E7ED35B0944}" type="pres">
      <dgm:prSet presAssocID="{56EF1F4E-9C7C-48F1-8A6A-73CB2CE82004}" presName="spVertical1" presStyleCnt="0"/>
      <dgm:spPr/>
    </dgm:pt>
    <dgm:pt modelId="{BF346464-FA03-4A65-A3FD-8B7EF25BC597}" type="pres">
      <dgm:prSet presAssocID="{56EF1F4E-9C7C-48F1-8A6A-73CB2CE82004}" presName="parTx" presStyleLbl="revTx" presStyleIdx="1" presStyleCnt="3">
        <dgm:presLayoutVars>
          <dgm:chMax val="0"/>
          <dgm:chPref val="0"/>
          <dgm:bulletEnabled val="1"/>
        </dgm:presLayoutVars>
      </dgm:prSet>
      <dgm:spPr/>
      <dgm:t>
        <a:bodyPr/>
        <a:lstStyle/>
        <a:p>
          <a:endParaRPr lang="en-US"/>
        </a:p>
      </dgm:t>
    </dgm:pt>
    <dgm:pt modelId="{CA77E951-A1C9-497F-AC65-9F021CB4F25E}" type="pres">
      <dgm:prSet presAssocID="{56EF1F4E-9C7C-48F1-8A6A-73CB2CE82004}" presName="spVertical2" presStyleCnt="0"/>
      <dgm:spPr/>
    </dgm:pt>
    <dgm:pt modelId="{6FB6B306-4E95-4330-8633-57BE8ED74FCB}" type="pres">
      <dgm:prSet presAssocID="{56EF1F4E-9C7C-48F1-8A6A-73CB2CE82004}" presName="spVertical3" presStyleCnt="0"/>
      <dgm:spPr/>
    </dgm:pt>
    <dgm:pt modelId="{57B0948A-2DBC-4E00-A849-9CAF2411CD65}" type="pres">
      <dgm:prSet presAssocID="{05B52E70-0CA8-4340-AAC0-15301AEE5DFB}" presName="space" presStyleCnt="0"/>
      <dgm:spPr/>
    </dgm:pt>
    <dgm:pt modelId="{B7C57A3A-C88C-42EE-83FF-15DBBA6B9C77}" type="pres">
      <dgm:prSet presAssocID="{F97411F8-77E9-41EC-B2BB-539C36BF5D11}" presName="linV" presStyleCnt="0"/>
      <dgm:spPr/>
    </dgm:pt>
    <dgm:pt modelId="{5C1B0FEC-ACF9-4021-BD94-FF32E51D6296}" type="pres">
      <dgm:prSet presAssocID="{F97411F8-77E9-41EC-B2BB-539C36BF5D11}" presName="spVertical1" presStyleCnt="0"/>
      <dgm:spPr/>
    </dgm:pt>
    <dgm:pt modelId="{A587B5E3-21EE-4B1D-8D5F-928508AE3DE9}" type="pres">
      <dgm:prSet presAssocID="{F97411F8-77E9-41EC-B2BB-539C36BF5D11}" presName="parTx" presStyleLbl="revTx" presStyleIdx="2" presStyleCnt="3">
        <dgm:presLayoutVars>
          <dgm:chMax val="0"/>
          <dgm:chPref val="0"/>
          <dgm:bulletEnabled val="1"/>
        </dgm:presLayoutVars>
      </dgm:prSet>
      <dgm:spPr/>
      <dgm:t>
        <a:bodyPr/>
        <a:lstStyle/>
        <a:p>
          <a:endParaRPr lang="en-US"/>
        </a:p>
      </dgm:t>
    </dgm:pt>
    <dgm:pt modelId="{0D946CCD-066F-4899-AEC0-A4CB68424000}" type="pres">
      <dgm:prSet presAssocID="{F97411F8-77E9-41EC-B2BB-539C36BF5D11}" presName="spVertical2" presStyleCnt="0"/>
      <dgm:spPr/>
    </dgm:pt>
    <dgm:pt modelId="{3AC4AEA6-9C56-47B5-B510-7AF6B0E2DDDF}" type="pres">
      <dgm:prSet presAssocID="{F97411F8-77E9-41EC-B2BB-539C36BF5D11}" presName="spVertical3" presStyleCnt="0"/>
      <dgm:spPr/>
    </dgm:pt>
    <dgm:pt modelId="{7ED3395D-6343-4AA0-8663-3D3BE82FF218}" type="pres">
      <dgm:prSet presAssocID="{338718F6-AEBC-440C-BD4A-E8F3BE01E18B}" presName="padding2" presStyleCnt="0"/>
      <dgm:spPr/>
    </dgm:pt>
    <dgm:pt modelId="{E99A210B-BC97-4A82-9711-921F4967AE2C}" type="pres">
      <dgm:prSet presAssocID="{338718F6-AEBC-440C-BD4A-E8F3BE01E18B}" presName="negArrow" presStyleCnt="0"/>
      <dgm:spPr/>
    </dgm:pt>
    <dgm:pt modelId="{0335048A-9437-4371-B937-62205D0C4EFF}" type="pres">
      <dgm:prSet presAssocID="{338718F6-AEBC-440C-BD4A-E8F3BE01E18B}" presName="backgroundArrow" presStyleLbl="node1" presStyleIdx="0" presStyleCnt="1"/>
      <dgm:spPr/>
    </dgm:pt>
  </dgm:ptLst>
  <dgm:cxnLst>
    <dgm:cxn modelId="{B9E1AC21-D3A3-4348-B891-EC3EC3A4C03E}" srcId="{338718F6-AEBC-440C-BD4A-E8F3BE01E18B}" destId="{F97411F8-77E9-41EC-B2BB-539C36BF5D11}" srcOrd="2" destOrd="0" parTransId="{CC85F521-1CA5-4997-9EF4-8B13B5EE0D8B}" sibTransId="{6923A7F0-D6FC-4ABF-8025-B753BE19A5AF}"/>
    <dgm:cxn modelId="{04DA6239-669E-4C33-8AFB-DC1B8F60C740}" type="presOf" srcId="{A9A10D4A-29F7-466F-A530-0277BEDD7E0C}" destId="{E59E8E9E-0B8D-4D16-9318-19D4D78354B4}" srcOrd="0" destOrd="0" presId="urn:microsoft.com/office/officeart/2005/8/layout/hProcess3"/>
    <dgm:cxn modelId="{729CD1F8-8777-403C-B3E2-24C14C38BEFE}" type="presOf" srcId="{F97411F8-77E9-41EC-B2BB-539C36BF5D11}" destId="{A587B5E3-21EE-4B1D-8D5F-928508AE3DE9}" srcOrd="0" destOrd="0" presId="urn:microsoft.com/office/officeart/2005/8/layout/hProcess3"/>
    <dgm:cxn modelId="{730B269E-6BDA-49B4-8940-7CB8EFB6BBE2}" type="presOf" srcId="{56EF1F4E-9C7C-48F1-8A6A-73CB2CE82004}" destId="{BF346464-FA03-4A65-A3FD-8B7EF25BC597}" srcOrd="0" destOrd="0" presId="urn:microsoft.com/office/officeart/2005/8/layout/hProcess3"/>
    <dgm:cxn modelId="{8DE0C4B3-FF21-47B6-96F6-E1B6B1EE7019}" srcId="{338718F6-AEBC-440C-BD4A-E8F3BE01E18B}" destId="{56EF1F4E-9C7C-48F1-8A6A-73CB2CE82004}" srcOrd="1" destOrd="0" parTransId="{55C33C8C-DEFB-4C45-98A2-830277EB236E}" sibTransId="{05B52E70-0CA8-4340-AAC0-15301AEE5DFB}"/>
    <dgm:cxn modelId="{F59041DE-1369-405E-AEB2-E87FE5F8C726}" srcId="{338718F6-AEBC-440C-BD4A-E8F3BE01E18B}" destId="{A9A10D4A-29F7-466F-A530-0277BEDD7E0C}" srcOrd="0" destOrd="0" parTransId="{EA6246AB-66C5-432F-88D8-44B031E00DD2}" sibTransId="{5BD97675-0CEC-4B03-9F1B-9C4D4CB296E0}"/>
    <dgm:cxn modelId="{0583819F-DB3A-465E-B795-78F103F67D52}" type="presOf" srcId="{338718F6-AEBC-440C-BD4A-E8F3BE01E18B}" destId="{B5359F99-B8AB-47D6-827B-56B5ED73E3FC}" srcOrd="0" destOrd="0" presId="urn:microsoft.com/office/officeart/2005/8/layout/hProcess3"/>
    <dgm:cxn modelId="{DE927D55-677C-453B-8196-FA3B373A00F9}" type="presParOf" srcId="{B5359F99-B8AB-47D6-827B-56B5ED73E3FC}" destId="{726428A5-5120-4C37-B175-02E996857863}" srcOrd="0" destOrd="0" presId="urn:microsoft.com/office/officeart/2005/8/layout/hProcess3"/>
    <dgm:cxn modelId="{5E0DD0AA-762A-4EB1-A736-FBA19D1B4196}" type="presParOf" srcId="{B5359F99-B8AB-47D6-827B-56B5ED73E3FC}" destId="{213B360B-F0F8-4B14-83A5-85117F09590B}" srcOrd="1" destOrd="0" presId="urn:microsoft.com/office/officeart/2005/8/layout/hProcess3"/>
    <dgm:cxn modelId="{7EC4CB60-F073-474A-9B77-083F0EB6B298}" type="presParOf" srcId="{213B360B-F0F8-4B14-83A5-85117F09590B}" destId="{1DF0990A-7C4D-4DD0-A7DF-394BC3409245}" srcOrd="0" destOrd="0" presId="urn:microsoft.com/office/officeart/2005/8/layout/hProcess3"/>
    <dgm:cxn modelId="{657C6D10-97E4-44D2-B3CC-B40E1F245CB0}" type="presParOf" srcId="{213B360B-F0F8-4B14-83A5-85117F09590B}" destId="{5AAD2A24-DF96-4DC0-8445-05104AC23900}" srcOrd="1" destOrd="0" presId="urn:microsoft.com/office/officeart/2005/8/layout/hProcess3"/>
    <dgm:cxn modelId="{97A62DE8-3598-4D77-A05E-27D658360B05}" type="presParOf" srcId="{5AAD2A24-DF96-4DC0-8445-05104AC23900}" destId="{76A9A4AF-C85D-4504-ADC1-C78CC72E01EF}" srcOrd="0" destOrd="0" presId="urn:microsoft.com/office/officeart/2005/8/layout/hProcess3"/>
    <dgm:cxn modelId="{7C7F6E9D-6FCC-462A-8A07-95B1C6DE84C3}" type="presParOf" srcId="{5AAD2A24-DF96-4DC0-8445-05104AC23900}" destId="{E59E8E9E-0B8D-4D16-9318-19D4D78354B4}" srcOrd="1" destOrd="0" presId="urn:microsoft.com/office/officeart/2005/8/layout/hProcess3"/>
    <dgm:cxn modelId="{BB4A2E76-07A8-4CF2-8075-AE4CF4F14B65}" type="presParOf" srcId="{5AAD2A24-DF96-4DC0-8445-05104AC23900}" destId="{F774A1AD-FF98-4114-9C5E-ECF3E3489261}" srcOrd="2" destOrd="0" presId="urn:microsoft.com/office/officeart/2005/8/layout/hProcess3"/>
    <dgm:cxn modelId="{82E44E94-FD81-49D4-985D-53B55437E9BF}" type="presParOf" srcId="{5AAD2A24-DF96-4DC0-8445-05104AC23900}" destId="{8C95F574-6099-4FA6-A395-30E3C0723EFC}" srcOrd="3" destOrd="0" presId="urn:microsoft.com/office/officeart/2005/8/layout/hProcess3"/>
    <dgm:cxn modelId="{FFF8DCD5-C3AA-4EA2-B122-736605B4E703}" type="presParOf" srcId="{213B360B-F0F8-4B14-83A5-85117F09590B}" destId="{31A187E0-7978-4DB8-A4C6-97BED8656E03}" srcOrd="2" destOrd="0" presId="urn:microsoft.com/office/officeart/2005/8/layout/hProcess3"/>
    <dgm:cxn modelId="{66BD4BFA-EC91-4D6F-B7CE-542EDCE698EA}" type="presParOf" srcId="{213B360B-F0F8-4B14-83A5-85117F09590B}" destId="{680FD935-FB14-453E-8ED2-4F9C62DC3953}" srcOrd="3" destOrd="0" presId="urn:microsoft.com/office/officeart/2005/8/layout/hProcess3"/>
    <dgm:cxn modelId="{7E085F22-4A51-4DC9-9208-184874840F88}" type="presParOf" srcId="{680FD935-FB14-453E-8ED2-4F9C62DC3953}" destId="{483B6D2B-2A45-4E39-A9D3-4E7ED35B0944}" srcOrd="0" destOrd="0" presId="urn:microsoft.com/office/officeart/2005/8/layout/hProcess3"/>
    <dgm:cxn modelId="{7AF16CAA-2F78-4E84-9599-075234D23256}" type="presParOf" srcId="{680FD935-FB14-453E-8ED2-4F9C62DC3953}" destId="{BF346464-FA03-4A65-A3FD-8B7EF25BC597}" srcOrd="1" destOrd="0" presId="urn:microsoft.com/office/officeart/2005/8/layout/hProcess3"/>
    <dgm:cxn modelId="{765844A2-625C-4128-A56A-819EDCDAC54D}" type="presParOf" srcId="{680FD935-FB14-453E-8ED2-4F9C62DC3953}" destId="{CA77E951-A1C9-497F-AC65-9F021CB4F25E}" srcOrd="2" destOrd="0" presId="urn:microsoft.com/office/officeart/2005/8/layout/hProcess3"/>
    <dgm:cxn modelId="{78B491E6-D7A1-40D5-94B2-AB692EE85EA6}" type="presParOf" srcId="{680FD935-FB14-453E-8ED2-4F9C62DC3953}" destId="{6FB6B306-4E95-4330-8633-57BE8ED74FCB}" srcOrd="3" destOrd="0" presId="urn:microsoft.com/office/officeart/2005/8/layout/hProcess3"/>
    <dgm:cxn modelId="{E3FA14E0-8F89-4A96-8D98-40DD0E055591}" type="presParOf" srcId="{213B360B-F0F8-4B14-83A5-85117F09590B}" destId="{57B0948A-2DBC-4E00-A849-9CAF2411CD65}" srcOrd="4" destOrd="0" presId="urn:microsoft.com/office/officeart/2005/8/layout/hProcess3"/>
    <dgm:cxn modelId="{E30D8B06-D1B3-4842-B8E2-5DA2B70F3262}" type="presParOf" srcId="{213B360B-F0F8-4B14-83A5-85117F09590B}" destId="{B7C57A3A-C88C-42EE-83FF-15DBBA6B9C77}" srcOrd="5" destOrd="0" presId="urn:microsoft.com/office/officeart/2005/8/layout/hProcess3"/>
    <dgm:cxn modelId="{7DBEFC2B-A466-4198-847C-97D8E383A487}" type="presParOf" srcId="{B7C57A3A-C88C-42EE-83FF-15DBBA6B9C77}" destId="{5C1B0FEC-ACF9-4021-BD94-FF32E51D6296}" srcOrd="0" destOrd="0" presId="urn:microsoft.com/office/officeart/2005/8/layout/hProcess3"/>
    <dgm:cxn modelId="{D01E26F0-C5FA-4AAA-A72E-0353930975ED}" type="presParOf" srcId="{B7C57A3A-C88C-42EE-83FF-15DBBA6B9C77}" destId="{A587B5E3-21EE-4B1D-8D5F-928508AE3DE9}" srcOrd="1" destOrd="0" presId="urn:microsoft.com/office/officeart/2005/8/layout/hProcess3"/>
    <dgm:cxn modelId="{BF18667D-D6A4-4381-82AC-68FAE4AD8C33}" type="presParOf" srcId="{B7C57A3A-C88C-42EE-83FF-15DBBA6B9C77}" destId="{0D946CCD-066F-4899-AEC0-A4CB68424000}" srcOrd="2" destOrd="0" presId="urn:microsoft.com/office/officeart/2005/8/layout/hProcess3"/>
    <dgm:cxn modelId="{B514F111-BEA6-4120-8330-7B0FA135F53B}" type="presParOf" srcId="{B7C57A3A-C88C-42EE-83FF-15DBBA6B9C77}" destId="{3AC4AEA6-9C56-47B5-B510-7AF6B0E2DDDF}" srcOrd="3" destOrd="0" presId="urn:microsoft.com/office/officeart/2005/8/layout/hProcess3"/>
    <dgm:cxn modelId="{37DD1BB1-BFF3-451E-B422-1D046B94C33E}" type="presParOf" srcId="{213B360B-F0F8-4B14-83A5-85117F09590B}" destId="{7ED3395D-6343-4AA0-8663-3D3BE82FF218}" srcOrd="6" destOrd="0" presId="urn:microsoft.com/office/officeart/2005/8/layout/hProcess3"/>
    <dgm:cxn modelId="{C02DA2B5-897D-4178-98D7-17F179DB8CCD}" type="presParOf" srcId="{213B360B-F0F8-4B14-83A5-85117F09590B}" destId="{E99A210B-BC97-4A82-9711-921F4967AE2C}" srcOrd="7" destOrd="0" presId="urn:microsoft.com/office/officeart/2005/8/layout/hProcess3"/>
    <dgm:cxn modelId="{ED3BC066-6C95-474E-8996-1BB2135869B5}" type="presParOf" srcId="{213B360B-F0F8-4B14-83A5-85117F09590B}" destId="{0335048A-9437-4371-B937-62205D0C4EFF}" srcOrd="8"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5048A-9437-4371-B937-62205D0C4EFF}">
      <dsp:nvSpPr>
        <dsp:cNvPr id="0" name=""/>
        <dsp:cNvSpPr/>
      </dsp:nvSpPr>
      <dsp:spPr>
        <a:xfrm>
          <a:off x="0" y="23150"/>
          <a:ext cx="1524000" cy="576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87B5E3-21EE-4B1D-8D5F-928508AE3DE9}">
      <dsp:nvSpPr>
        <dsp:cNvPr id="0" name=""/>
        <dsp:cNvSpPr/>
      </dsp:nvSpPr>
      <dsp:spPr>
        <a:xfrm>
          <a:off x="1004366" y="167150"/>
          <a:ext cx="367233" cy="28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lvl="0" algn="ctr" defTabSz="355600">
            <a:lnSpc>
              <a:spcPct val="90000"/>
            </a:lnSpc>
            <a:spcBef>
              <a:spcPct val="0"/>
            </a:spcBef>
            <a:spcAft>
              <a:spcPct val="35000"/>
            </a:spcAft>
          </a:pPr>
          <a:endParaRPr lang="en-US" sz="800" kern="1200"/>
        </a:p>
      </dsp:txBody>
      <dsp:txXfrm>
        <a:off x="1004366" y="167150"/>
        <a:ext cx="367233" cy="288000"/>
      </dsp:txXfrm>
    </dsp:sp>
    <dsp:sp modelId="{BF346464-FA03-4A65-A3FD-8B7EF25BC597}">
      <dsp:nvSpPr>
        <dsp:cNvPr id="0" name=""/>
        <dsp:cNvSpPr/>
      </dsp:nvSpPr>
      <dsp:spPr>
        <a:xfrm>
          <a:off x="563686" y="167150"/>
          <a:ext cx="367233" cy="28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lvl="0" algn="ctr" defTabSz="355600">
            <a:lnSpc>
              <a:spcPct val="90000"/>
            </a:lnSpc>
            <a:spcBef>
              <a:spcPct val="0"/>
            </a:spcBef>
            <a:spcAft>
              <a:spcPct val="35000"/>
            </a:spcAft>
          </a:pPr>
          <a:endParaRPr lang="en-US" sz="800" kern="1200" dirty="0"/>
        </a:p>
      </dsp:txBody>
      <dsp:txXfrm>
        <a:off x="563686" y="167150"/>
        <a:ext cx="367233" cy="288000"/>
      </dsp:txXfrm>
    </dsp:sp>
    <dsp:sp modelId="{E59E8E9E-0B8D-4D16-9318-19D4D78354B4}">
      <dsp:nvSpPr>
        <dsp:cNvPr id="0" name=""/>
        <dsp:cNvSpPr/>
      </dsp:nvSpPr>
      <dsp:spPr>
        <a:xfrm>
          <a:off x="123006" y="167150"/>
          <a:ext cx="367233" cy="28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lvl="0" algn="ctr" defTabSz="355600">
            <a:lnSpc>
              <a:spcPct val="90000"/>
            </a:lnSpc>
            <a:spcBef>
              <a:spcPct val="0"/>
            </a:spcBef>
            <a:spcAft>
              <a:spcPct val="35000"/>
            </a:spcAft>
          </a:pPr>
          <a:endParaRPr lang="en-US" sz="800" kern="1200"/>
        </a:p>
      </dsp:txBody>
      <dsp:txXfrm>
        <a:off x="123006" y="167150"/>
        <a:ext cx="367233" cy="288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8E9ADD-D89B-BC4F-9F9E-C01B43A1E5FD}" type="datetimeFigureOut">
              <a:rPr lang="en-US" smtClean="0"/>
              <a:t>4/23/14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707279-B34E-0048-A71F-A66F1B75C3BC}" type="slidenum">
              <a:rPr lang="en-US" smtClean="0"/>
              <a:t>‹#›</a:t>
            </a:fld>
            <a:endParaRPr lang="en-US"/>
          </a:p>
        </p:txBody>
      </p:sp>
    </p:spTree>
    <p:extLst>
      <p:ext uri="{BB962C8B-B14F-4D97-AF65-F5344CB8AC3E}">
        <p14:creationId xmlns:p14="http://schemas.microsoft.com/office/powerpoint/2010/main" val="6339601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9DC078-8C58-4D30-977E-88AB32BEFF0F}" type="datetimeFigureOut">
              <a:rPr lang="en-US" smtClean="0"/>
              <a:t>4/23/14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EE7283-439C-43EB-9304-1E23C3B98B66}" type="slidenum">
              <a:rPr lang="en-US" smtClean="0"/>
              <a:t>‹#›</a:t>
            </a:fld>
            <a:endParaRPr lang="en-US"/>
          </a:p>
        </p:txBody>
      </p:sp>
    </p:spTree>
    <p:extLst>
      <p:ext uri="{BB962C8B-B14F-4D97-AF65-F5344CB8AC3E}">
        <p14:creationId xmlns:p14="http://schemas.microsoft.com/office/powerpoint/2010/main" val="7234721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 time series</a:t>
            </a:r>
            <a:r>
              <a:rPr lang="en-US" baseline="0" dirty="0" smtClean="0"/>
              <a:t> curve Y can be considered as a reference curve (master dancer movement).</a:t>
            </a:r>
          </a:p>
          <a:p>
            <a:r>
              <a:rPr lang="en-US" baseline="0" dirty="0" smtClean="0"/>
              <a:t>The </a:t>
            </a:r>
            <a:r>
              <a:rPr lang="en-US" baseline="0" dirty="0" err="1" smtClean="0"/>
              <a:t>buttom</a:t>
            </a:r>
            <a:r>
              <a:rPr lang="en-US" baseline="0" dirty="0" smtClean="0"/>
              <a:t> time series curve X can be considered as a curve to compare with the reference curve (a student dancer movement).</a:t>
            </a:r>
          </a:p>
          <a:p>
            <a:r>
              <a:rPr lang="en-US" baseline="0" dirty="0" smtClean="0"/>
              <a:t>It delays the start until 3 time slots,  the next 5 timeslots, it follows the reference curve. Then it skips 3 timeslots, It follows one, skip one, and so on.</a:t>
            </a:r>
          </a:p>
          <a:p>
            <a:r>
              <a:rPr lang="en-US" baseline="0" dirty="0" smtClean="0"/>
              <a:t>If the two curves are the same, the right diagram should be a diagonal line.  The area between the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AEE7283-439C-43EB-9304-1E23C3B98B66}" type="slidenum">
              <a:rPr lang="en-US" smtClean="0"/>
              <a:t>12</a:t>
            </a:fld>
            <a:endParaRPr lang="en-US"/>
          </a:p>
        </p:txBody>
      </p:sp>
    </p:spTree>
    <p:extLst>
      <p:ext uri="{BB962C8B-B14F-4D97-AF65-F5344CB8AC3E}">
        <p14:creationId xmlns:p14="http://schemas.microsoft.com/office/powerpoint/2010/main" val="1274884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Combine the two</a:t>
            </a:r>
            <a:r>
              <a:rPr lang="en-US" baseline="0" dirty="0" smtClean="0"/>
              <a:t> charts in one and use different colors (green or purple) for </a:t>
            </a:r>
            <a:r>
              <a:rPr lang="en-US" baseline="0" dirty="0" err="1" smtClean="0"/>
              <a:t>fastDTW</a:t>
            </a:r>
            <a:r>
              <a:rPr lang="en-US" baseline="0" dirty="0" smtClean="0"/>
              <a:t>.</a:t>
            </a:r>
          </a:p>
          <a:p>
            <a:r>
              <a:rPr lang="en-US" baseline="0" dirty="0" smtClean="0"/>
              <a:t>Make it as big as possible.</a:t>
            </a:r>
            <a:endParaRPr lang="en-US" dirty="0"/>
          </a:p>
        </p:txBody>
      </p:sp>
      <p:sp>
        <p:nvSpPr>
          <p:cNvPr id="4" name="Slide Number Placeholder 3"/>
          <p:cNvSpPr>
            <a:spLocks noGrp="1"/>
          </p:cNvSpPr>
          <p:nvPr>
            <p:ph type="sldNum" sz="quarter" idx="10"/>
          </p:nvPr>
        </p:nvSpPr>
        <p:spPr/>
        <p:txBody>
          <a:bodyPr/>
          <a:lstStyle/>
          <a:p>
            <a:fld id="{3AEE7283-439C-43EB-9304-1E23C3B98B66}" type="slidenum">
              <a:rPr lang="en-US" smtClean="0"/>
              <a:t>18</a:t>
            </a:fld>
            <a:endParaRPr lang="en-US"/>
          </a:p>
        </p:txBody>
      </p:sp>
    </p:spTree>
    <p:extLst>
      <p:ext uri="{BB962C8B-B14F-4D97-AF65-F5344CB8AC3E}">
        <p14:creationId xmlns:p14="http://schemas.microsoft.com/office/powerpoint/2010/main" val="2679925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some</a:t>
            </a:r>
            <a:r>
              <a:rPr lang="en-US" baseline="0" dirty="0" smtClean="0"/>
              <a:t> if not all symbols of the body on the right side.</a:t>
            </a:r>
            <a:endParaRPr lang="en-US" dirty="0"/>
          </a:p>
        </p:txBody>
      </p:sp>
      <p:sp>
        <p:nvSpPr>
          <p:cNvPr id="4" name="Slide Number Placeholder 3"/>
          <p:cNvSpPr>
            <a:spLocks noGrp="1"/>
          </p:cNvSpPr>
          <p:nvPr>
            <p:ph type="sldNum" sz="quarter" idx="10"/>
          </p:nvPr>
        </p:nvSpPr>
        <p:spPr/>
        <p:txBody>
          <a:bodyPr/>
          <a:lstStyle/>
          <a:p>
            <a:fld id="{3AEE7283-439C-43EB-9304-1E23C3B98B66}" type="slidenum">
              <a:rPr lang="en-US" smtClean="0"/>
              <a:t>23</a:t>
            </a:fld>
            <a:endParaRPr lang="en-US"/>
          </a:p>
        </p:txBody>
      </p:sp>
    </p:spTree>
    <p:extLst>
      <p:ext uri="{BB962C8B-B14F-4D97-AF65-F5344CB8AC3E}">
        <p14:creationId xmlns:p14="http://schemas.microsoft.com/office/powerpoint/2010/main" val="2983218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talk</a:t>
            </a:r>
            <a:r>
              <a:rPr lang="en-US" baseline="0" dirty="0" smtClean="0"/>
              <a:t> about Labanotation only specifies six degree to measures (extra fast, ….slow, extra slow). In Physical Therapy, they should be more precise.</a:t>
            </a:r>
            <a:endParaRPr lang="en-US" dirty="0"/>
          </a:p>
        </p:txBody>
      </p:sp>
      <p:sp>
        <p:nvSpPr>
          <p:cNvPr id="4" name="Slide Number Placeholder 3"/>
          <p:cNvSpPr>
            <a:spLocks noGrp="1"/>
          </p:cNvSpPr>
          <p:nvPr>
            <p:ph type="sldNum" sz="quarter" idx="10"/>
          </p:nvPr>
        </p:nvSpPr>
        <p:spPr/>
        <p:txBody>
          <a:bodyPr/>
          <a:lstStyle/>
          <a:p>
            <a:fld id="{3AEE7283-439C-43EB-9304-1E23C3B98B66}" type="slidenum">
              <a:rPr lang="en-US" smtClean="0"/>
              <a:t>24</a:t>
            </a:fld>
            <a:endParaRPr lang="en-US"/>
          </a:p>
        </p:txBody>
      </p:sp>
    </p:spTree>
    <p:extLst>
      <p:ext uri="{BB962C8B-B14F-4D97-AF65-F5344CB8AC3E}">
        <p14:creationId xmlns:p14="http://schemas.microsoft.com/office/powerpoint/2010/main" val="2701900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Off-track</a:t>
            </a:r>
            <a:r>
              <a:rPr lang="en-US" baseline="0" dirty="0" smtClean="0"/>
              <a:t> can be defined by distance &gt; radius in the above diagram, it can also be defined by the angle between subsection of the curve and the reference curve.</a:t>
            </a:r>
          </a:p>
          <a:p>
            <a:r>
              <a:rPr lang="en-US" baseline="0" dirty="0" smtClean="0"/>
              <a:t>Or it can have both criteria.   If you have time, you discuss slow movement and fast movement.</a:t>
            </a:r>
          </a:p>
          <a:p>
            <a:endParaRPr lang="en-US" baseline="0" dirty="0" smtClean="0"/>
          </a:p>
          <a:p>
            <a:r>
              <a:rPr lang="en-US" baseline="0" dirty="0" smtClean="0"/>
              <a:t>Sustain includes calculate of speed from subsection of the curve.  When variation of speed is small (same speed) and the value of speed is small (depending on the age of course).</a:t>
            </a:r>
            <a:endParaRPr lang="en-US" dirty="0"/>
          </a:p>
        </p:txBody>
      </p:sp>
      <p:sp>
        <p:nvSpPr>
          <p:cNvPr id="4" name="Slide Number Placeholder 3"/>
          <p:cNvSpPr>
            <a:spLocks noGrp="1"/>
          </p:cNvSpPr>
          <p:nvPr>
            <p:ph type="sldNum" sz="quarter" idx="10"/>
          </p:nvPr>
        </p:nvSpPr>
        <p:spPr/>
        <p:txBody>
          <a:bodyPr/>
          <a:lstStyle/>
          <a:p>
            <a:fld id="{3AEE7283-439C-43EB-9304-1E23C3B98B66}" type="slidenum">
              <a:rPr lang="en-US" smtClean="0"/>
              <a:t>30</a:t>
            </a:fld>
            <a:endParaRPr lang="en-US"/>
          </a:p>
        </p:txBody>
      </p:sp>
    </p:spTree>
    <p:extLst>
      <p:ext uri="{BB962C8B-B14F-4D97-AF65-F5344CB8AC3E}">
        <p14:creationId xmlns:p14="http://schemas.microsoft.com/office/powerpoint/2010/main" val="1913874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4/24/14</a:t>
            </a:r>
            <a:endParaRPr lang="en-US"/>
          </a:p>
        </p:txBody>
      </p:sp>
      <p:sp>
        <p:nvSpPr>
          <p:cNvPr id="5" name="Footer Placeholder 4"/>
          <p:cNvSpPr>
            <a:spLocks noGrp="1"/>
          </p:cNvSpPr>
          <p:nvPr>
            <p:ph type="ftr" sz="quarter" idx="11"/>
          </p:nvPr>
        </p:nvSpPr>
        <p:spPr/>
        <p:txBody>
          <a:bodyPr/>
          <a:lstStyle/>
          <a:p>
            <a:r>
              <a:rPr lang="en-US" smtClean="0"/>
              <a:t>Ftorres/MUMS</a:t>
            </a:r>
            <a:endParaRPr lang="en-US"/>
          </a:p>
        </p:txBody>
      </p:sp>
      <p:sp>
        <p:nvSpPr>
          <p:cNvPr id="6" name="Slide Number Placeholder 5"/>
          <p:cNvSpPr>
            <a:spLocks noGrp="1"/>
          </p:cNvSpPr>
          <p:nvPr>
            <p:ph type="sldNum" sz="quarter" idx="12"/>
          </p:nvPr>
        </p:nvSpPr>
        <p:spPr/>
        <p:txBody>
          <a:bodyPr/>
          <a:lstStyle/>
          <a:p>
            <a:fld id="{2EE6435D-6826-4550-B00F-49EFD3B1EE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4/24/14</a:t>
            </a:r>
            <a:endParaRPr lang="en-US"/>
          </a:p>
        </p:txBody>
      </p:sp>
      <p:sp>
        <p:nvSpPr>
          <p:cNvPr id="5" name="Footer Placeholder 4"/>
          <p:cNvSpPr>
            <a:spLocks noGrp="1"/>
          </p:cNvSpPr>
          <p:nvPr>
            <p:ph type="ftr" sz="quarter" idx="11"/>
          </p:nvPr>
        </p:nvSpPr>
        <p:spPr/>
        <p:txBody>
          <a:bodyPr/>
          <a:lstStyle/>
          <a:p>
            <a:r>
              <a:rPr lang="en-US" smtClean="0"/>
              <a:t>Ftorres/MUMS</a:t>
            </a:r>
            <a:endParaRPr lang="en-US"/>
          </a:p>
        </p:txBody>
      </p:sp>
      <p:sp>
        <p:nvSpPr>
          <p:cNvPr id="6" name="Slide Number Placeholder 5"/>
          <p:cNvSpPr>
            <a:spLocks noGrp="1"/>
          </p:cNvSpPr>
          <p:nvPr>
            <p:ph type="sldNum" sz="quarter" idx="12"/>
          </p:nvPr>
        </p:nvSpPr>
        <p:spPr/>
        <p:txBody>
          <a:bodyPr/>
          <a:lstStyle/>
          <a:p>
            <a:fld id="{2EE6435D-6826-4550-B00F-49EFD3B1EE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4/24/14</a:t>
            </a:r>
            <a:endParaRPr lang="en-US"/>
          </a:p>
        </p:txBody>
      </p:sp>
      <p:sp>
        <p:nvSpPr>
          <p:cNvPr id="5" name="Footer Placeholder 4"/>
          <p:cNvSpPr>
            <a:spLocks noGrp="1"/>
          </p:cNvSpPr>
          <p:nvPr>
            <p:ph type="ftr" sz="quarter" idx="11"/>
          </p:nvPr>
        </p:nvSpPr>
        <p:spPr/>
        <p:txBody>
          <a:bodyPr/>
          <a:lstStyle/>
          <a:p>
            <a:r>
              <a:rPr lang="en-US" smtClean="0"/>
              <a:t>Ftorres/MUMS</a:t>
            </a:r>
            <a:endParaRPr lang="en-US"/>
          </a:p>
        </p:txBody>
      </p:sp>
      <p:sp>
        <p:nvSpPr>
          <p:cNvPr id="6" name="Slide Number Placeholder 5"/>
          <p:cNvSpPr>
            <a:spLocks noGrp="1"/>
          </p:cNvSpPr>
          <p:nvPr>
            <p:ph type="sldNum" sz="quarter" idx="12"/>
          </p:nvPr>
        </p:nvSpPr>
        <p:spPr/>
        <p:txBody>
          <a:bodyPr/>
          <a:lstStyle/>
          <a:p>
            <a:fld id="{2EE6435D-6826-4550-B00F-49EFD3B1EE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4/24/14</a:t>
            </a:r>
            <a:endParaRPr lang="en-US"/>
          </a:p>
        </p:txBody>
      </p:sp>
      <p:sp>
        <p:nvSpPr>
          <p:cNvPr id="5" name="Footer Placeholder 4"/>
          <p:cNvSpPr>
            <a:spLocks noGrp="1"/>
          </p:cNvSpPr>
          <p:nvPr>
            <p:ph type="ftr" sz="quarter" idx="11"/>
          </p:nvPr>
        </p:nvSpPr>
        <p:spPr/>
        <p:txBody>
          <a:bodyPr/>
          <a:lstStyle/>
          <a:p>
            <a:r>
              <a:rPr lang="en-US" smtClean="0"/>
              <a:t>Ftorres/MUMS</a:t>
            </a:r>
            <a:endParaRPr lang="en-US"/>
          </a:p>
        </p:txBody>
      </p:sp>
      <p:sp>
        <p:nvSpPr>
          <p:cNvPr id="6" name="Slide Number Placeholder 5"/>
          <p:cNvSpPr>
            <a:spLocks noGrp="1"/>
          </p:cNvSpPr>
          <p:nvPr>
            <p:ph type="sldNum" sz="quarter" idx="12"/>
          </p:nvPr>
        </p:nvSpPr>
        <p:spPr/>
        <p:txBody>
          <a:bodyPr/>
          <a:lstStyle/>
          <a:p>
            <a:fld id="{2EE6435D-6826-4550-B00F-49EFD3B1EE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4/24/14</a:t>
            </a:r>
            <a:endParaRPr lang="en-US"/>
          </a:p>
        </p:txBody>
      </p:sp>
      <p:sp>
        <p:nvSpPr>
          <p:cNvPr id="5" name="Footer Placeholder 4"/>
          <p:cNvSpPr>
            <a:spLocks noGrp="1"/>
          </p:cNvSpPr>
          <p:nvPr>
            <p:ph type="ftr" sz="quarter" idx="11"/>
          </p:nvPr>
        </p:nvSpPr>
        <p:spPr/>
        <p:txBody>
          <a:bodyPr/>
          <a:lstStyle/>
          <a:p>
            <a:r>
              <a:rPr lang="en-US" smtClean="0"/>
              <a:t>Ftorres/MUMS</a:t>
            </a:r>
            <a:endParaRPr lang="en-US"/>
          </a:p>
        </p:txBody>
      </p:sp>
      <p:sp>
        <p:nvSpPr>
          <p:cNvPr id="6" name="Slide Number Placeholder 5"/>
          <p:cNvSpPr>
            <a:spLocks noGrp="1"/>
          </p:cNvSpPr>
          <p:nvPr>
            <p:ph type="sldNum" sz="quarter" idx="12"/>
          </p:nvPr>
        </p:nvSpPr>
        <p:spPr/>
        <p:txBody>
          <a:bodyPr/>
          <a:lstStyle/>
          <a:p>
            <a:fld id="{2EE6435D-6826-4550-B00F-49EFD3B1EEC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4/24/14</a:t>
            </a:r>
            <a:endParaRPr lang="en-US"/>
          </a:p>
        </p:txBody>
      </p:sp>
      <p:sp>
        <p:nvSpPr>
          <p:cNvPr id="6" name="Footer Placeholder 5"/>
          <p:cNvSpPr>
            <a:spLocks noGrp="1"/>
          </p:cNvSpPr>
          <p:nvPr>
            <p:ph type="ftr" sz="quarter" idx="11"/>
          </p:nvPr>
        </p:nvSpPr>
        <p:spPr/>
        <p:txBody>
          <a:bodyPr/>
          <a:lstStyle/>
          <a:p>
            <a:r>
              <a:rPr lang="en-US" smtClean="0"/>
              <a:t>Ftorres/MUMS</a:t>
            </a:r>
            <a:endParaRPr lang="en-US"/>
          </a:p>
        </p:txBody>
      </p:sp>
      <p:sp>
        <p:nvSpPr>
          <p:cNvPr id="7" name="Slide Number Placeholder 6"/>
          <p:cNvSpPr>
            <a:spLocks noGrp="1"/>
          </p:cNvSpPr>
          <p:nvPr>
            <p:ph type="sldNum" sz="quarter" idx="12"/>
          </p:nvPr>
        </p:nvSpPr>
        <p:spPr/>
        <p:txBody>
          <a:bodyPr/>
          <a:lstStyle/>
          <a:p>
            <a:fld id="{2EE6435D-6826-4550-B00F-49EFD3B1EEC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4/24/14</a:t>
            </a:r>
            <a:endParaRPr lang="en-US"/>
          </a:p>
        </p:txBody>
      </p:sp>
      <p:sp>
        <p:nvSpPr>
          <p:cNvPr id="8" name="Footer Placeholder 7"/>
          <p:cNvSpPr>
            <a:spLocks noGrp="1"/>
          </p:cNvSpPr>
          <p:nvPr>
            <p:ph type="ftr" sz="quarter" idx="11"/>
          </p:nvPr>
        </p:nvSpPr>
        <p:spPr/>
        <p:txBody>
          <a:bodyPr/>
          <a:lstStyle/>
          <a:p>
            <a:r>
              <a:rPr lang="en-US" smtClean="0"/>
              <a:t>Ftorres/MUMS</a:t>
            </a:r>
            <a:endParaRPr lang="en-US"/>
          </a:p>
        </p:txBody>
      </p:sp>
      <p:sp>
        <p:nvSpPr>
          <p:cNvPr id="9" name="Slide Number Placeholder 8"/>
          <p:cNvSpPr>
            <a:spLocks noGrp="1"/>
          </p:cNvSpPr>
          <p:nvPr>
            <p:ph type="sldNum" sz="quarter" idx="12"/>
          </p:nvPr>
        </p:nvSpPr>
        <p:spPr/>
        <p:txBody>
          <a:bodyPr/>
          <a:lstStyle/>
          <a:p>
            <a:fld id="{2EE6435D-6826-4550-B00F-49EFD3B1EE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4/24/14</a:t>
            </a:r>
            <a:endParaRPr lang="en-US"/>
          </a:p>
        </p:txBody>
      </p:sp>
      <p:sp>
        <p:nvSpPr>
          <p:cNvPr id="4" name="Footer Placeholder 3"/>
          <p:cNvSpPr>
            <a:spLocks noGrp="1"/>
          </p:cNvSpPr>
          <p:nvPr>
            <p:ph type="ftr" sz="quarter" idx="11"/>
          </p:nvPr>
        </p:nvSpPr>
        <p:spPr/>
        <p:txBody>
          <a:bodyPr/>
          <a:lstStyle/>
          <a:p>
            <a:r>
              <a:rPr lang="en-US" smtClean="0"/>
              <a:t>Ftorres/MUMS</a:t>
            </a:r>
            <a:endParaRPr lang="en-US"/>
          </a:p>
        </p:txBody>
      </p:sp>
      <p:sp>
        <p:nvSpPr>
          <p:cNvPr id="5" name="Slide Number Placeholder 4"/>
          <p:cNvSpPr>
            <a:spLocks noGrp="1"/>
          </p:cNvSpPr>
          <p:nvPr>
            <p:ph type="sldNum" sz="quarter" idx="12"/>
          </p:nvPr>
        </p:nvSpPr>
        <p:spPr/>
        <p:txBody>
          <a:bodyPr/>
          <a:lstStyle/>
          <a:p>
            <a:fld id="{2EE6435D-6826-4550-B00F-49EFD3B1EE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4/24/14</a:t>
            </a:r>
            <a:endParaRPr lang="en-US"/>
          </a:p>
        </p:txBody>
      </p:sp>
      <p:sp>
        <p:nvSpPr>
          <p:cNvPr id="3" name="Footer Placeholder 2"/>
          <p:cNvSpPr>
            <a:spLocks noGrp="1"/>
          </p:cNvSpPr>
          <p:nvPr>
            <p:ph type="ftr" sz="quarter" idx="11"/>
          </p:nvPr>
        </p:nvSpPr>
        <p:spPr/>
        <p:txBody>
          <a:bodyPr/>
          <a:lstStyle/>
          <a:p>
            <a:r>
              <a:rPr lang="en-US" smtClean="0"/>
              <a:t>Ftorres/MUMS</a:t>
            </a:r>
            <a:endParaRPr lang="en-US"/>
          </a:p>
        </p:txBody>
      </p:sp>
      <p:sp>
        <p:nvSpPr>
          <p:cNvPr id="4" name="Slide Number Placeholder 3"/>
          <p:cNvSpPr>
            <a:spLocks noGrp="1"/>
          </p:cNvSpPr>
          <p:nvPr>
            <p:ph type="sldNum" sz="quarter" idx="12"/>
          </p:nvPr>
        </p:nvSpPr>
        <p:spPr/>
        <p:txBody>
          <a:bodyPr/>
          <a:lstStyle/>
          <a:p>
            <a:fld id="{2EE6435D-6826-4550-B00F-49EFD3B1EE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4/24/14</a:t>
            </a:r>
            <a:endParaRPr lang="en-US"/>
          </a:p>
        </p:txBody>
      </p:sp>
      <p:sp>
        <p:nvSpPr>
          <p:cNvPr id="6" name="Footer Placeholder 5"/>
          <p:cNvSpPr>
            <a:spLocks noGrp="1"/>
          </p:cNvSpPr>
          <p:nvPr>
            <p:ph type="ftr" sz="quarter" idx="11"/>
          </p:nvPr>
        </p:nvSpPr>
        <p:spPr/>
        <p:txBody>
          <a:bodyPr/>
          <a:lstStyle/>
          <a:p>
            <a:r>
              <a:rPr lang="en-US" smtClean="0"/>
              <a:t>Ftorres/MUMS</a:t>
            </a:r>
            <a:endParaRPr lang="en-US"/>
          </a:p>
        </p:txBody>
      </p:sp>
      <p:sp>
        <p:nvSpPr>
          <p:cNvPr id="7" name="Slide Number Placeholder 6"/>
          <p:cNvSpPr>
            <a:spLocks noGrp="1"/>
          </p:cNvSpPr>
          <p:nvPr>
            <p:ph type="sldNum" sz="quarter" idx="12"/>
          </p:nvPr>
        </p:nvSpPr>
        <p:spPr/>
        <p:txBody>
          <a:bodyPr/>
          <a:lstStyle/>
          <a:p>
            <a:fld id="{2EE6435D-6826-4550-B00F-49EFD3B1EEC0}"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en-US" smtClean="0"/>
              <a:t>4/24/14</a:t>
            </a:r>
            <a:endParaRPr lang="en-US"/>
          </a:p>
        </p:txBody>
      </p:sp>
      <p:sp>
        <p:nvSpPr>
          <p:cNvPr id="9" name="Slide Number Placeholder 8"/>
          <p:cNvSpPr>
            <a:spLocks noGrp="1"/>
          </p:cNvSpPr>
          <p:nvPr>
            <p:ph type="sldNum" sz="quarter" idx="11"/>
          </p:nvPr>
        </p:nvSpPr>
        <p:spPr/>
        <p:txBody>
          <a:bodyPr/>
          <a:lstStyle/>
          <a:p>
            <a:fld id="{2EE6435D-6826-4550-B00F-49EFD3B1EEC0}" type="slidenum">
              <a:rPr lang="en-US" smtClean="0"/>
              <a:t>‹#›</a:t>
            </a:fld>
            <a:endParaRPr lang="en-US"/>
          </a:p>
        </p:txBody>
      </p:sp>
      <p:sp>
        <p:nvSpPr>
          <p:cNvPr id="10" name="Footer Placeholder 9"/>
          <p:cNvSpPr>
            <a:spLocks noGrp="1"/>
          </p:cNvSpPr>
          <p:nvPr>
            <p:ph type="ftr" sz="quarter" idx="12"/>
          </p:nvPr>
        </p:nvSpPr>
        <p:spPr/>
        <p:txBody>
          <a:bodyPr/>
          <a:lstStyle/>
          <a:p>
            <a:r>
              <a:rPr lang="en-US" smtClean="0"/>
              <a:t>Ftorres/MUMS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EE6435D-6826-4550-B00F-49EFD3B1EEC0}"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smtClean="0"/>
              <a:t>Ftorres/MUMS</a:t>
            </a: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r>
              <a:rPr lang="en-US" smtClean="0"/>
              <a:t>4/24/14</a:t>
            </a: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jpg"/><Relationship Id="rId4" Type="http://schemas.openxmlformats.org/officeDocument/2006/relationships/image" Target="../media/image30.jpg"/><Relationship Id="rId1" Type="http://schemas.openxmlformats.org/officeDocument/2006/relationships/slideLayout" Target="../slideLayouts/slideLayout2.xml"/><Relationship Id="rId2" Type="http://schemas.openxmlformats.org/officeDocument/2006/relationships/image" Target="../media/image28.JPG"/></Relationships>
</file>

<file path=ppt/slides/_rels/slide16.xml.rels><?xml version="1.0" encoding="UTF-8" standalone="yes"?>
<Relationships xmlns="http://schemas.openxmlformats.org/package/2006/relationships"><Relationship Id="rId3" Type="http://schemas.openxmlformats.org/officeDocument/2006/relationships/image" Target="../media/image29.jpg"/><Relationship Id="rId4" Type="http://schemas.openxmlformats.org/officeDocument/2006/relationships/image" Target="../media/image32.jpg"/><Relationship Id="rId1" Type="http://schemas.openxmlformats.org/officeDocument/2006/relationships/slideLayout" Target="../slideLayouts/slideLayout2.xml"/><Relationship Id="rId2" Type="http://schemas.openxmlformats.org/officeDocument/2006/relationships/image" Target="../media/image31.JPG"/></Relationships>
</file>

<file path=ppt/slides/_rels/slide17.xml.rels><?xml version="1.0" encoding="UTF-8" standalone="yes"?>
<Relationships xmlns="http://schemas.openxmlformats.org/package/2006/relationships"><Relationship Id="rId3" Type="http://schemas.openxmlformats.org/officeDocument/2006/relationships/image" Target="../media/image33.JPG"/><Relationship Id="rId4" Type="http://schemas.openxmlformats.org/officeDocument/2006/relationships/image" Target="../media/image34.jpg"/><Relationship Id="rId1" Type="http://schemas.openxmlformats.org/officeDocument/2006/relationships/slideLayout" Target="../slideLayouts/slideLayout2.xml"/><Relationship Id="rId2" Type="http://schemas.openxmlformats.org/officeDocument/2006/relationships/image" Target="../media/image29.jpg"/></Relationships>
</file>

<file path=ppt/slides/_rels/slide18.xml.rels><?xml version="1.0" encoding="UTF-8" standalone="yes"?>
<Relationships xmlns="http://schemas.openxmlformats.org/package/2006/relationships"><Relationship Id="rId3" Type="http://schemas.openxmlformats.org/officeDocument/2006/relationships/image" Target="../media/image35.JPG"/><Relationship Id="rId4" Type="http://schemas.openxmlformats.org/officeDocument/2006/relationships/image" Target="../media/image36.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latin typeface="Arial" panose="020B0604020202020204" pitchFamily="34" charset="0"/>
                <a:cs typeface="Arial" panose="020B0604020202020204" pitchFamily="34" charset="0"/>
              </a:rPr>
              <a:t>MUMS</a:t>
            </a:r>
            <a:br>
              <a:rPr lang="en-US" sz="4000" dirty="0" smtClean="0">
                <a:latin typeface="Arial" panose="020B0604020202020204" pitchFamily="34" charset="0"/>
                <a:cs typeface="Arial" panose="020B0604020202020204" pitchFamily="34" charset="0"/>
              </a:rPr>
            </a:br>
            <a:r>
              <a:rPr lang="en-US" sz="4000" dirty="0" smtClean="0">
                <a:latin typeface="Arial" panose="020B0604020202020204" pitchFamily="34" charset="0"/>
                <a:cs typeface="Arial" panose="020B0604020202020204" pitchFamily="34" charset="0"/>
              </a:rPr>
              <a:t>a </a:t>
            </a:r>
            <a:r>
              <a:rPr lang="en-US" sz="4000" dirty="0" smtClean="0">
                <a:solidFill>
                  <a:schemeClr val="tx1"/>
                </a:solidFill>
                <a:latin typeface="Arial" panose="020B0604020202020204" pitchFamily="34" charset="0"/>
                <a:cs typeface="Arial" panose="020B0604020202020204" pitchFamily="34" charset="0"/>
              </a:rPr>
              <a:t>M</a:t>
            </a:r>
            <a:r>
              <a:rPr lang="en-US" sz="4000" dirty="0" smtClean="0">
                <a:latin typeface="Arial" panose="020B0604020202020204" pitchFamily="34" charset="0"/>
                <a:cs typeface="Arial" panose="020B0604020202020204" pitchFamily="34" charset="0"/>
              </a:rPr>
              <a:t>easure of </a:t>
            </a:r>
            <a:r>
              <a:rPr lang="en-US" sz="4000" dirty="0" err="1" smtClean="0">
                <a:latin typeface="Arial" panose="020B0604020202020204" pitchFamily="34" charset="0"/>
                <a:cs typeface="Arial" panose="020B0604020202020204" pitchFamily="34" charset="0"/>
              </a:rPr>
              <a:t>h</a:t>
            </a:r>
            <a:r>
              <a:rPr lang="en-US" sz="4000" dirty="0" err="1" smtClean="0">
                <a:solidFill>
                  <a:schemeClr val="tx1"/>
                </a:solidFill>
                <a:latin typeface="Arial" panose="020B0604020202020204" pitchFamily="34" charset="0"/>
                <a:cs typeface="Arial" panose="020B0604020202020204" pitchFamily="34" charset="0"/>
              </a:rPr>
              <a:t>U</a:t>
            </a:r>
            <a:r>
              <a:rPr lang="en-US" sz="4000" dirty="0" err="1" smtClean="0">
                <a:latin typeface="Arial" panose="020B0604020202020204" pitchFamily="34" charset="0"/>
                <a:cs typeface="Arial" panose="020B0604020202020204" pitchFamily="34" charset="0"/>
              </a:rPr>
              <a:t>man</a:t>
            </a:r>
            <a:r>
              <a:rPr lang="en-US" sz="4000" dirty="0" smtClean="0">
                <a:latin typeface="Arial" panose="020B0604020202020204" pitchFamily="34" charset="0"/>
                <a:cs typeface="Arial" panose="020B0604020202020204" pitchFamily="34" charset="0"/>
              </a:rPr>
              <a:t> </a:t>
            </a:r>
            <a:r>
              <a:rPr lang="en-US" sz="4000" dirty="0" smtClean="0">
                <a:solidFill>
                  <a:schemeClr val="tx1"/>
                </a:solidFill>
                <a:latin typeface="Arial" panose="020B0604020202020204" pitchFamily="34" charset="0"/>
                <a:cs typeface="Arial" panose="020B0604020202020204" pitchFamily="34" charset="0"/>
              </a:rPr>
              <a:t>M</a:t>
            </a:r>
            <a:r>
              <a:rPr lang="en-US" sz="4000" dirty="0" smtClean="0">
                <a:latin typeface="Arial" panose="020B0604020202020204" pitchFamily="34" charset="0"/>
                <a:cs typeface="Arial" panose="020B0604020202020204" pitchFamily="34" charset="0"/>
              </a:rPr>
              <a:t>otion </a:t>
            </a:r>
            <a:r>
              <a:rPr lang="en-US" sz="4000" dirty="0" smtClean="0">
                <a:solidFill>
                  <a:schemeClr val="tx1"/>
                </a:solidFill>
                <a:latin typeface="Arial" panose="020B0604020202020204" pitchFamily="34" charset="0"/>
                <a:cs typeface="Arial" panose="020B0604020202020204" pitchFamily="34" charset="0"/>
              </a:rPr>
              <a:t>S</a:t>
            </a:r>
            <a:r>
              <a:rPr lang="en-US" sz="4000" dirty="0" smtClean="0">
                <a:latin typeface="Arial" panose="020B0604020202020204" pitchFamily="34" charset="0"/>
                <a:cs typeface="Arial" panose="020B0604020202020204" pitchFamily="34" charset="0"/>
              </a:rPr>
              <a:t>imilarity</a:t>
            </a:r>
            <a:endParaRPr lang="en-US"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dirty="0" smtClean="0">
                <a:latin typeface="Arial" panose="020B0604020202020204" pitchFamily="34" charset="0"/>
                <a:cs typeface="Arial" panose="020B0604020202020204" pitchFamily="34" charset="0"/>
              </a:rPr>
              <a:t>Francisco J Torres Reyes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786772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LABANotation</a:t>
            </a:r>
            <a:endParaRPr lang="en-US" dirty="0"/>
          </a:p>
        </p:txBody>
      </p:sp>
      <p:sp>
        <p:nvSpPr>
          <p:cNvPr id="3" name="Content Placeholder 2"/>
          <p:cNvSpPr>
            <a:spLocks noGrp="1"/>
          </p:cNvSpPr>
          <p:nvPr>
            <p:ph idx="1"/>
          </p:nvPr>
        </p:nvSpPr>
        <p:spPr>
          <a:xfrm>
            <a:off x="457200" y="1600200"/>
            <a:ext cx="6629400" cy="4800600"/>
          </a:xfrm>
        </p:spPr>
        <p:txBody>
          <a:bodyPr/>
          <a:lstStyle/>
          <a:p>
            <a:r>
              <a:rPr lang="en-US" dirty="0" err="1" smtClean="0"/>
              <a:t>LABANotation</a:t>
            </a:r>
            <a:r>
              <a:rPr lang="en-US" dirty="0" smtClean="0"/>
              <a:t>: a record of how one moves so it can be repeated. This notation includes a set of symbols that are placed on a vertical staff, where its vertical dimension represents the symmetry of the body, and its horizontal one represents the </a:t>
            </a:r>
            <a:r>
              <a:rPr lang="en-US" dirty="0" smtClean="0"/>
              <a:t>time</a:t>
            </a:r>
          </a:p>
          <a:p>
            <a:pPr marL="114300" indent="0">
              <a:buNone/>
            </a:pPr>
            <a:r>
              <a:rPr lang="en-US" dirty="0" smtClean="0"/>
              <a:t>[Bouchard, 2008]</a:t>
            </a:r>
            <a:endParaRPr lang="en-US" dirty="0"/>
          </a:p>
        </p:txBody>
      </p:sp>
      <p:sp>
        <p:nvSpPr>
          <p:cNvPr id="4" name="Slide Number Placeholder 3"/>
          <p:cNvSpPr>
            <a:spLocks noGrp="1"/>
          </p:cNvSpPr>
          <p:nvPr>
            <p:ph type="sldNum" sz="quarter" idx="12"/>
          </p:nvPr>
        </p:nvSpPr>
        <p:spPr/>
        <p:txBody>
          <a:bodyPr/>
          <a:lstStyle/>
          <a:p>
            <a:fld id="{2EE6435D-6826-4550-B00F-49EFD3B1EEC0}" type="slidenum">
              <a:rPr lang="en-US" smtClean="0"/>
              <a:t>10</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0"/>
            <a:ext cx="3611138"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810000"/>
            <a:ext cx="3180462"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76200"/>
            <a:ext cx="1371600" cy="2064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2086322"/>
            <a:ext cx="1295400" cy="4695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03326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Spatial and Temporal Analysis</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EE6435D-6826-4550-B00F-49EFD3B1EEC0}" type="slidenum">
              <a:rPr lang="en-US" smtClean="0"/>
              <a:t>11</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35665"/>
            <a:ext cx="7162799" cy="39636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r>
              <a:rPr lang="en-US" smtClean="0"/>
              <a:t>4/24/14</a:t>
            </a:r>
            <a:endParaRPr lang="en-US"/>
          </a:p>
        </p:txBody>
      </p:sp>
      <p:sp>
        <p:nvSpPr>
          <p:cNvPr id="6" name="Footer Placeholder 5"/>
          <p:cNvSpPr>
            <a:spLocks noGrp="1"/>
          </p:cNvSpPr>
          <p:nvPr>
            <p:ph type="ftr" sz="quarter" idx="11"/>
          </p:nvPr>
        </p:nvSpPr>
        <p:spPr/>
        <p:txBody>
          <a:bodyPr/>
          <a:lstStyle/>
          <a:p>
            <a:r>
              <a:rPr lang="en-US" smtClean="0"/>
              <a:t>Ftorres/MUMS</a:t>
            </a:r>
            <a:endParaRPr lang="en-US"/>
          </a:p>
        </p:txBody>
      </p:sp>
      <p:sp>
        <p:nvSpPr>
          <p:cNvPr id="7" name="TextBox 6"/>
          <p:cNvSpPr txBox="1"/>
          <p:nvPr/>
        </p:nvSpPr>
        <p:spPr>
          <a:xfrm>
            <a:off x="685800" y="5943600"/>
            <a:ext cx="6237605" cy="646331"/>
          </a:xfrm>
          <a:prstGeom prst="rect">
            <a:avLst/>
          </a:prstGeom>
          <a:noFill/>
        </p:spPr>
        <p:txBody>
          <a:bodyPr wrap="none" rtlCol="0">
            <a:spAutoFit/>
          </a:bodyPr>
          <a:lstStyle/>
          <a:p>
            <a:r>
              <a:rPr lang="en-US" dirty="0" smtClean="0"/>
              <a:t>Measures of 3 beats display from bottom up. </a:t>
            </a:r>
          </a:p>
          <a:p>
            <a:r>
              <a:rPr lang="en-US" dirty="0" smtClean="0"/>
              <a:t>Different movements of body limbs  are encoded with directions </a:t>
            </a:r>
            <a:endParaRPr lang="en-US" dirty="0"/>
          </a:p>
        </p:txBody>
      </p:sp>
      <p:sp>
        <p:nvSpPr>
          <p:cNvPr id="8" name="TextBox 7"/>
          <p:cNvSpPr txBox="1"/>
          <p:nvPr/>
        </p:nvSpPr>
        <p:spPr>
          <a:xfrm>
            <a:off x="2743200" y="1524000"/>
            <a:ext cx="5793736" cy="1477328"/>
          </a:xfrm>
          <a:prstGeom prst="rect">
            <a:avLst/>
          </a:prstGeom>
          <a:noFill/>
        </p:spPr>
        <p:txBody>
          <a:bodyPr wrap="none" rtlCol="0">
            <a:spAutoFit/>
          </a:bodyPr>
          <a:lstStyle/>
          <a:p>
            <a:r>
              <a:rPr lang="en-US" dirty="0" smtClean="0"/>
              <a:t>Movement on the right leg track  can be encoded in </a:t>
            </a:r>
            <a:br>
              <a:rPr lang="en-US" dirty="0" smtClean="0"/>
            </a:br>
            <a:r>
              <a:rPr lang="en-US" dirty="0" smtClean="0"/>
              <a:t>chain code for further analysis.</a:t>
            </a:r>
            <a:br>
              <a:rPr lang="en-US" dirty="0" smtClean="0"/>
            </a:br>
            <a:endParaRPr lang="en-US" dirty="0" smtClean="0"/>
          </a:p>
          <a:p>
            <a:r>
              <a:rPr lang="en-US" dirty="0" smtClean="0"/>
              <a:t>Note that there are five sensors per leg.</a:t>
            </a:r>
          </a:p>
          <a:p>
            <a:r>
              <a:rPr lang="en-US" dirty="0" smtClean="0"/>
              <a:t>Therefore five corresponding chain code may be generated.</a:t>
            </a:r>
            <a:endParaRPr lang="en-US" dirty="0"/>
          </a:p>
        </p:txBody>
      </p:sp>
      <p:cxnSp>
        <p:nvCxnSpPr>
          <p:cNvPr id="10" name="Straight Arrow Connector 9"/>
          <p:cNvCxnSpPr/>
          <p:nvPr/>
        </p:nvCxnSpPr>
        <p:spPr>
          <a:xfrm>
            <a:off x="2286000" y="3810000"/>
            <a:ext cx="0" cy="1143000"/>
          </a:xfrm>
          <a:prstGeom prst="straightConnector1">
            <a:avLst/>
          </a:prstGeom>
          <a:ln w="57150" cmpd="sng">
            <a:solidFill>
              <a:srgbClr val="FF66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4724400" y="3276600"/>
            <a:ext cx="2133600" cy="762000"/>
          </a:xfrm>
          <a:prstGeom prst="rect">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900477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Dynamic Time Warping</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Finds the optimal alignment between two time </a:t>
            </a:r>
            <a:r>
              <a:rPr lang="en-US" sz="2000" dirty="0" smtClean="0">
                <a:latin typeface="Arial" panose="020B0604020202020204" pitchFamily="34" charset="0"/>
                <a:cs typeface="Arial" panose="020B0604020202020204" pitchFamily="34" charset="0"/>
              </a:rPr>
              <a:t>series</a:t>
            </a:r>
          </a:p>
          <a:p>
            <a:r>
              <a:rPr lang="en-US" sz="2000" dirty="0" smtClean="0">
                <a:latin typeface="Arial" panose="020B0604020202020204" pitchFamily="34" charset="0"/>
                <a:cs typeface="Arial" panose="020B0604020202020204" pitchFamily="34" charset="0"/>
              </a:rPr>
              <a:t>Use the value calculated based on the optimal alignment to represent the similarity.</a:t>
            </a:r>
          </a:p>
          <a:p>
            <a:r>
              <a:rPr lang="en-US" sz="2000" dirty="0" smtClean="0">
                <a:latin typeface="Arial" panose="020B0604020202020204" pitchFamily="34" charset="0"/>
                <a:cs typeface="Arial" panose="020B0604020202020204" pitchFamily="34" charset="0"/>
              </a:rPr>
              <a:t>If two time series are the same,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the similarity value is zero.</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2EE6435D-6826-4550-B00F-49EFD3B1EEC0}" type="slidenum">
              <a:rPr lang="en-US" smtClean="0"/>
              <a:t>12</a:t>
            </a:fld>
            <a:endParaRPr lang="en-US"/>
          </a:p>
        </p:txBody>
      </p:sp>
      <p:pic>
        <p:nvPicPr>
          <p:cNvPr id="5" name="Picture 4"/>
          <p:cNvPicPr>
            <a:picLocks noChangeAspect="1"/>
          </p:cNvPicPr>
          <p:nvPr/>
        </p:nvPicPr>
        <p:blipFill>
          <a:blip r:embed="rId3"/>
          <a:stretch>
            <a:fillRect/>
          </a:stretch>
        </p:blipFill>
        <p:spPr>
          <a:xfrm>
            <a:off x="645862" y="3505200"/>
            <a:ext cx="3621338" cy="1658256"/>
          </a:xfrm>
          <a:prstGeom prst="rect">
            <a:avLst/>
          </a:prstGeom>
        </p:spPr>
      </p:pic>
      <p:pic>
        <p:nvPicPr>
          <p:cNvPr id="6" name="Picture 5"/>
          <p:cNvPicPr>
            <a:picLocks noChangeAspect="1"/>
          </p:cNvPicPr>
          <p:nvPr/>
        </p:nvPicPr>
        <p:blipFill>
          <a:blip r:embed="rId4"/>
          <a:stretch>
            <a:fillRect/>
          </a:stretch>
        </p:blipFill>
        <p:spPr>
          <a:xfrm>
            <a:off x="4628456" y="2743200"/>
            <a:ext cx="3351530" cy="3302000"/>
          </a:xfrm>
          <a:prstGeom prst="rect">
            <a:avLst/>
          </a:prstGeom>
        </p:spPr>
      </p:pic>
      <p:sp>
        <p:nvSpPr>
          <p:cNvPr id="7" name="Date Placeholder 6"/>
          <p:cNvSpPr>
            <a:spLocks noGrp="1"/>
          </p:cNvSpPr>
          <p:nvPr>
            <p:ph type="dt" sz="half" idx="10"/>
          </p:nvPr>
        </p:nvSpPr>
        <p:spPr/>
        <p:txBody>
          <a:bodyPr/>
          <a:lstStyle/>
          <a:p>
            <a:r>
              <a:rPr lang="en-US" smtClean="0"/>
              <a:t>4/24/14</a:t>
            </a:r>
            <a:endParaRPr lang="en-US"/>
          </a:p>
        </p:txBody>
      </p:sp>
      <p:sp>
        <p:nvSpPr>
          <p:cNvPr id="8" name="Footer Placeholder 7"/>
          <p:cNvSpPr>
            <a:spLocks noGrp="1"/>
          </p:cNvSpPr>
          <p:nvPr>
            <p:ph type="ftr" sz="quarter" idx="11"/>
          </p:nvPr>
        </p:nvSpPr>
        <p:spPr/>
        <p:txBody>
          <a:bodyPr/>
          <a:lstStyle/>
          <a:p>
            <a:r>
              <a:rPr lang="en-US" smtClean="0"/>
              <a:t>Ftorres/MUMS</a:t>
            </a:r>
            <a:endParaRPr lang="en-US"/>
          </a:p>
        </p:txBody>
      </p:sp>
      <p:sp>
        <p:nvSpPr>
          <p:cNvPr id="9" name="TextBox 8"/>
          <p:cNvSpPr txBox="1"/>
          <p:nvPr/>
        </p:nvSpPr>
        <p:spPr>
          <a:xfrm>
            <a:off x="990600" y="3581400"/>
            <a:ext cx="457200" cy="381000"/>
          </a:xfrm>
          <a:prstGeom prst="rect">
            <a:avLst/>
          </a:prstGeom>
          <a:noFill/>
        </p:spPr>
        <p:txBody>
          <a:bodyPr wrap="square" rtlCol="0">
            <a:spAutoFit/>
          </a:bodyPr>
          <a:lstStyle/>
          <a:p>
            <a:r>
              <a:rPr lang="en-US" dirty="0" smtClean="0"/>
              <a:t>Y</a:t>
            </a:r>
            <a:r>
              <a:rPr lang="en-US" baseline="-25000" dirty="0" smtClean="0"/>
              <a:t>2</a:t>
            </a:r>
            <a:endParaRPr lang="en-US" baseline="-25000" dirty="0"/>
          </a:p>
        </p:txBody>
      </p:sp>
      <p:sp>
        <p:nvSpPr>
          <p:cNvPr id="10" name="TextBox 9"/>
          <p:cNvSpPr txBox="1"/>
          <p:nvPr/>
        </p:nvSpPr>
        <p:spPr>
          <a:xfrm>
            <a:off x="1524000" y="4648200"/>
            <a:ext cx="457200" cy="381000"/>
          </a:xfrm>
          <a:prstGeom prst="rect">
            <a:avLst/>
          </a:prstGeom>
          <a:noFill/>
        </p:spPr>
        <p:txBody>
          <a:bodyPr wrap="square" rtlCol="0">
            <a:spAutoFit/>
          </a:bodyPr>
          <a:lstStyle/>
          <a:p>
            <a:r>
              <a:rPr lang="en-US" dirty="0" smtClean="0"/>
              <a:t>X</a:t>
            </a:r>
            <a:r>
              <a:rPr lang="en-US" baseline="-25000" dirty="0"/>
              <a:t>4</a:t>
            </a:r>
          </a:p>
        </p:txBody>
      </p:sp>
      <p:sp>
        <p:nvSpPr>
          <p:cNvPr id="11" name="TextBox 10"/>
          <p:cNvSpPr txBox="1"/>
          <p:nvPr/>
        </p:nvSpPr>
        <p:spPr>
          <a:xfrm>
            <a:off x="990600" y="5105400"/>
            <a:ext cx="457200" cy="381000"/>
          </a:xfrm>
          <a:prstGeom prst="rect">
            <a:avLst/>
          </a:prstGeom>
          <a:noFill/>
        </p:spPr>
        <p:txBody>
          <a:bodyPr wrap="square" rtlCol="0">
            <a:spAutoFit/>
          </a:bodyPr>
          <a:lstStyle/>
          <a:p>
            <a:r>
              <a:rPr lang="en-US" dirty="0" smtClean="0"/>
              <a:t>X</a:t>
            </a:r>
            <a:r>
              <a:rPr lang="en-US" baseline="-25000" dirty="0" smtClean="0"/>
              <a:t>2</a:t>
            </a:r>
            <a:endParaRPr lang="en-US" baseline="-25000" dirty="0"/>
          </a:p>
        </p:txBody>
      </p:sp>
      <p:sp>
        <p:nvSpPr>
          <p:cNvPr id="12" name="TextBox 11"/>
          <p:cNvSpPr txBox="1"/>
          <p:nvPr/>
        </p:nvSpPr>
        <p:spPr>
          <a:xfrm>
            <a:off x="5562600" y="5486400"/>
            <a:ext cx="457200" cy="381000"/>
          </a:xfrm>
          <a:prstGeom prst="rect">
            <a:avLst/>
          </a:prstGeom>
          <a:noFill/>
        </p:spPr>
        <p:txBody>
          <a:bodyPr wrap="square" rtlCol="0">
            <a:spAutoFit/>
          </a:bodyPr>
          <a:lstStyle/>
          <a:p>
            <a:r>
              <a:rPr lang="en-US" dirty="0" smtClean="0"/>
              <a:t>X</a:t>
            </a:r>
            <a:r>
              <a:rPr lang="en-US" baseline="-25000" dirty="0" smtClean="0"/>
              <a:t>2</a:t>
            </a:r>
            <a:endParaRPr lang="en-US" baseline="-25000" dirty="0"/>
          </a:p>
        </p:txBody>
      </p:sp>
      <p:sp>
        <p:nvSpPr>
          <p:cNvPr id="13" name="TextBox 12"/>
          <p:cNvSpPr txBox="1"/>
          <p:nvPr/>
        </p:nvSpPr>
        <p:spPr>
          <a:xfrm>
            <a:off x="5943600" y="5410200"/>
            <a:ext cx="457200" cy="381000"/>
          </a:xfrm>
          <a:prstGeom prst="rect">
            <a:avLst/>
          </a:prstGeom>
          <a:noFill/>
        </p:spPr>
        <p:txBody>
          <a:bodyPr wrap="square" rtlCol="0">
            <a:spAutoFit/>
          </a:bodyPr>
          <a:lstStyle/>
          <a:p>
            <a:r>
              <a:rPr lang="en-US" dirty="0" smtClean="0"/>
              <a:t>X</a:t>
            </a:r>
            <a:r>
              <a:rPr lang="en-US" baseline="-25000" dirty="0"/>
              <a:t>4</a:t>
            </a:r>
          </a:p>
        </p:txBody>
      </p:sp>
      <p:sp>
        <p:nvSpPr>
          <p:cNvPr id="14" name="TextBox 13"/>
          <p:cNvSpPr txBox="1"/>
          <p:nvPr/>
        </p:nvSpPr>
        <p:spPr>
          <a:xfrm>
            <a:off x="4648200" y="4648200"/>
            <a:ext cx="457200" cy="381000"/>
          </a:xfrm>
          <a:prstGeom prst="rect">
            <a:avLst/>
          </a:prstGeom>
          <a:noFill/>
        </p:spPr>
        <p:txBody>
          <a:bodyPr wrap="square" rtlCol="0">
            <a:spAutoFit/>
          </a:bodyPr>
          <a:lstStyle/>
          <a:p>
            <a:r>
              <a:rPr lang="en-US" dirty="0" smtClean="0"/>
              <a:t>Y</a:t>
            </a:r>
            <a:r>
              <a:rPr lang="en-US" baseline="-25000" dirty="0" smtClean="0"/>
              <a:t>2</a:t>
            </a:r>
            <a:endParaRPr lang="en-US" baseline="-25000" dirty="0"/>
          </a:p>
        </p:txBody>
      </p:sp>
      <p:sp>
        <p:nvSpPr>
          <p:cNvPr id="15" name="TextBox 14"/>
          <p:cNvSpPr txBox="1"/>
          <p:nvPr/>
        </p:nvSpPr>
        <p:spPr>
          <a:xfrm>
            <a:off x="533400" y="5791200"/>
            <a:ext cx="6417141" cy="923330"/>
          </a:xfrm>
          <a:prstGeom prst="rect">
            <a:avLst/>
          </a:prstGeom>
          <a:noFill/>
        </p:spPr>
        <p:txBody>
          <a:bodyPr wrap="none" rtlCol="0">
            <a:spAutoFit/>
          </a:bodyPr>
          <a:lstStyle/>
          <a:p>
            <a:r>
              <a:rPr lang="en-US" dirty="0"/>
              <a:t>d</a:t>
            </a:r>
            <a:r>
              <a:rPr lang="en-US" dirty="0" smtClean="0"/>
              <a:t>(Y2, X4)+d(Y3,X5)+d(Y4,X6)+d(Y5,X7)+d(Y6,X8)=0</a:t>
            </a:r>
          </a:p>
          <a:p>
            <a:r>
              <a:rPr lang="en-US" dirty="0" smtClean="0"/>
              <a:t>&gt;  </a:t>
            </a:r>
            <a:r>
              <a:rPr lang="en-US" dirty="0"/>
              <a:t>d(Y2, </a:t>
            </a:r>
            <a:r>
              <a:rPr lang="en-US" dirty="0" smtClean="0"/>
              <a:t>X2)</a:t>
            </a:r>
            <a:r>
              <a:rPr lang="en-US" dirty="0"/>
              <a:t>+d(Y3,</a:t>
            </a:r>
            <a:r>
              <a:rPr lang="en-US" dirty="0" smtClean="0"/>
              <a:t>X3)</a:t>
            </a:r>
            <a:r>
              <a:rPr lang="en-US" dirty="0"/>
              <a:t>+d(Y4,</a:t>
            </a:r>
            <a:r>
              <a:rPr lang="en-US" dirty="0" smtClean="0"/>
              <a:t>X4)</a:t>
            </a:r>
            <a:r>
              <a:rPr lang="en-US" dirty="0"/>
              <a:t>+d(Y5,</a:t>
            </a:r>
            <a:r>
              <a:rPr lang="en-US" dirty="0" smtClean="0"/>
              <a:t>X5)</a:t>
            </a:r>
            <a:r>
              <a:rPr lang="en-US" dirty="0"/>
              <a:t>+d(Y6,</a:t>
            </a:r>
            <a:r>
              <a:rPr lang="en-US" dirty="0" smtClean="0"/>
              <a:t>X5)=1+1+0+1+0+1=4</a:t>
            </a:r>
            <a:endParaRPr lang="en-US" dirty="0"/>
          </a:p>
          <a:p>
            <a:endParaRPr lang="en-US" dirty="0"/>
          </a:p>
        </p:txBody>
      </p:sp>
      <p:sp>
        <p:nvSpPr>
          <p:cNvPr id="16" name="TextBox 15"/>
          <p:cNvSpPr txBox="1"/>
          <p:nvPr/>
        </p:nvSpPr>
        <p:spPr>
          <a:xfrm>
            <a:off x="-76200" y="5486400"/>
            <a:ext cx="5638800" cy="369332"/>
          </a:xfrm>
          <a:prstGeom prst="rect">
            <a:avLst/>
          </a:prstGeom>
          <a:noFill/>
        </p:spPr>
        <p:txBody>
          <a:bodyPr wrap="square" rtlCol="0">
            <a:spAutoFit/>
          </a:bodyPr>
          <a:lstStyle/>
          <a:p>
            <a:r>
              <a:rPr lang="en-US" dirty="0" smtClean="0"/>
              <a:t>Similarity values contributed by </a:t>
            </a:r>
            <a:r>
              <a:rPr lang="en-US" dirty="0" err="1" smtClean="0"/>
              <a:t>paris</a:t>
            </a:r>
            <a:r>
              <a:rPr lang="en-US" dirty="0" smtClean="0"/>
              <a:t> of subsequence pair</a:t>
            </a:r>
            <a:endParaRPr lang="en-US" dirty="0"/>
          </a:p>
        </p:txBody>
      </p:sp>
    </p:spTree>
    <p:extLst>
      <p:ext uri="{BB962C8B-B14F-4D97-AF65-F5344CB8AC3E}">
        <p14:creationId xmlns:p14="http://schemas.microsoft.com/office/powerpoint/2010/main" val="211542359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Slow Start vs. Fast Pace – 3D </a:t>
            </a:r>
            <a:r>
              <a:rPr lang="en-US" sz="3000" dirty="0" err="1" smtClean="0">
                <a:latin typeface="Arial" panose="020B0604020202020204" pitchFamily="34" charset="0"/>
                <a:cs typeface="Arial" panose="020B0604020202020204" pitchFamily="34" charset="0"/>
              </a:rPr>
              <a:t>ChainCode</a:t>
            </a:r>
            <a:endParaRPr lang="en-US" sz="3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2EE6435D-6826-4550-B00F-49EFD3B1EEC0}" type="slidenum">
              <a:rPr lang="en-US" smtClean="0"/>
              <a:t>13</a:t>
            </a:fld>
            <a:endParaRPr lang="en-US"/>
          </a:p>
        </p:txBody>
      </p:sp>
      <p:sp>
        <p:nvSpPr>
          <p:cNvPr id="7" name="Date Placeholder 6"/>
          <p:cNvSpPr>
            <a:spLocks noGrp="1"/>
          </p:cNvSpPr>
          <p:nvPr>
            <p:ph type="dt" sz="half" idx="10"/>
          </p:nvPr>
        </p:nvSpPr>
        <p:spPr/>
        <p:txBody>
          <a:bodyPr/>
          <a:lstStyle/>
          <a:p>
            <a:r>
              <a:rPr lang="en-US" smtClean="0"/>
              <a:t>4/24/14</a:t>
            </a:r>
            <a:endParaRPr lang="en-US"/>
          </a:p>
        </p:txBody>
      </p:sp>
      <p:sp>
        <p:nvSpPr>
          <p:cNvPr id="8" name="Footer Placeholder 7"/>
          <p:cNvSpPr>
            <a:spLocks noGrp="1"/>
          </p:cNvSpPr>
          <p:nvPr>
            <p:ph type="ftr" sz="quarter" idx="11"/>
          </p:nvPr>
        </p:nvSpPr>
        <p:spPr/>
        <p:txBody>
          <a:bodyPr/>
          <a:lstStyle/>
          <a:p>
            <a:r>
              <a:rPr lang="en-US" smtClean="0"/>
              <a:t>Ftorres/MUMS</a:t>
            </a:r>
            <a:endParaRPr lang="en-US"/>
          </a:p>
        </p:txBody>
      </p:sp>
      <p:pic>
        <p:nvPicPr>
          <p:cNvPr id="5" name="Picture 4"/>
          <p:cNvPicPr>
            <a:picLocks noChangeAspect="1"/>
          </p:cNvPicPr>
          <p:nvPr/>
        </p:nvPicPr>
        <p:blipFill>
          <a:blip r:embed="rId2"/>
          <a:stretch>
            <a:fillRect/>
          </a:stretch>
        </p:blipFill>
        <p:spPr>
          <a:xfrm>
            <a:off x="76200" y="1447800"/>
            <a:ext cx="7863317" cy="4038600"/>
          </a:xfrm>
          <a:prstGeom prst="rect">
            <a:avLst/>
          </a:prstGeom>
        </p:spPr>
      </p:pic>
      <p:pic>
        <p:nvPicPr>
          <p:cNvPr id="14" name="Picture 13"/>
          <p:cNvPicPr>
            <a:picLocks noChangeAspect="1"/>
          </p:cNvPicPr>
          <p:nvPr/>
        </p:nvPicPr>
        <p:blipFill>
          <a:blip r:embed="rId3"/>
          <a:stretch>
            <a:fillRect/>
          </a:stretch>
        </p:blipFill>
        <p:spPr>
          <a:xfrm>
            <a:off x="5334000" y="990600"/>
            <a:ext cx="5524500" cy="3200400"/>
          </a:xfrm>
          <a:prstGeom prst="rect">
            <a:avLst/>
          </a:prstGeom>
        </p:spPr>
      </p:pic>
      <p:sp>
        <p:nvSpPr>
          <p:cNvPr id="15" name="Oval 14"/>
          <p:cNvSpPr/>
          <p:nvPr/>
        </p:nvSpPr>
        <p:spPr>
          <a:xfrm>
            <a:off x="2514600" y="36576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590800" y="3733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2514600" y="3733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2590800" y="36576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861910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Slow Start vs. Fast Pace – 3D </a:t>
            </a:r>
            <a:r>
              <a:rPr lang="en-US" sz="3000" dirty="0" err="1" smtClean="0">
                <a:latin typeface="Arial" panose="020B0604020202020204" pitchFamily="34" charset="0"/>
                <a:cs typeface="Arial" panose="020B0604020202020204" pitchFamily="34" charset="0"/>
              </a:rPr>
              <a:t>ChainCode</a:t>
            </a:r>
            <a:endParaRPr lang="en-US" sz="3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2EE6435D-6826-4550-B00F-49EFD3B1EEC0}" type="slidenum">
              <a:rPr lang="en-US" smtClean="0"/>
              <a:t>14</a:t>
            </a:fld>
            <a:endParaRPr lang="en-US"/>
          </a:p>
        </p:txBody>
      </p:sp>
      <p:pic>
        <p:nvPicPr>
          <p:cNvPr id="6" name="Picture 5"/>
          <p:cNvPicPr>
            <a:picLocks noChangeAspect="1"/>
          </p:cNvPicPr>
          <p:nvPr/>
        </p:nvPicPr>
        <p:blipFill>
          <a:blip r:embed="rId2"/>
          <a:stretch>
            <a:fillRect/>
          </a:stretch>
        </p:blipFill>
        <p:spPr>
          <a:xfrm>
            <a:off x="0" y="1600200"/>
            <a:ext cx="8505193" cy="4409092"/>
          </a:xfrm>
          <a:prstGeom prst="rect">
            <a:avLst/>
          </a:prstGeom>
        </p:spPr>
      </p:pic>
      <p:sp>
        <p:nvSpPr>
          <p:cNvPr id="7" name="Date Placeholder 6"/>
          <p:cNvSpPr>
            <a:spLocks noGrp="1"/>
          </p:cNvSpPr>
          <p:nvPr>
            <p:ph type="dt" sz="half" idx="10"/>
          </p:nvPr>
        </p:nvSpPr>
        <p:spPr/>
        <p:txBody>
          <a:bodyPr/>
          <a:lstStyle/>
          <a:p>
            <a:r>
              <a:rPr lang="en-US" smtClean="0"/>
              <a:t>4/24/14</a:t>
            </a:r>
            <a:endParaRPr lang="en-US"/>
          </a:p>
        </p:txBody>
      </p:sp>
      <p:sp>
        <p:nvSpPr>
          <p:cNvPr id="8" name="Footer Placeholder 7"/>
          <p:cNvSpPr>
            <a:spLocks noGrp="1"/>
          </p:cNvSpPr>
          <p:nvPr>
            <p:ph type="ftr" sz="quarter" idx="11"/>
          </p:nvPr>
        </p:nvSpPr>
        <p:spPr/>
        <p:txBody>
          <a:bodyPr/>
          <a:lstStyle/>
          <a:p>
            <a:r>
              <a:rPr lang="en-US" smtClean="0"/>
              <a:t>Ftorres/MUMS</a:t>
            </a:r>
            <a:endParaRPr lang="en-US"/>
          </a:p>
        </p:txBody>
      </p:sp>
      <p:pic>
        <p:nvPicPr>
          <p:cNvPr id="9" name="Picture 8"/>
          <p:cNvPicPr>
            <a:picLocks noChangeAspect="1"/>
          </p:cNvPicPr>
          <p:nvPr/>
        </p:nvPicPr>
        <p:blipFill>
          <a:blip r:embed="rId3"/>
          <a:stretch>
            <a:fillRect/>
          </a:stretch>
        </p:blipFill>
        <p:spPr>
          <a:xfrm>
            <a:off x="5943600" y="4343400"/>
            <a:ext cx="3377148" cy="2667000"/>
          </a:xfrm>
          <a:prstGeom prst="rect">
            <a:avLst/>
          </a:prstGeom>
        </p:spPr>
      </p:pic>
      <p:sp>
        <p:nvSpPr>
          <p:cNvPr id="12" name="Oval 11"/>
          <p:cNvSpPr/>
          <p:nvPr/>
        </p:nvSpPr>
        <p:spPr>
          <a:xfrm>
            <a:off x="6172200" y="3352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6248400" y="34290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172200" y="34290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248400" y="3352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224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Slow Start rotated 90</a:t>
            </a:r>
            <a:r>
              <a:rPr lang="en-US" sz="3000" baseline="30000" dirty="0" smtClean="0">
                <a:latin typeface="Arial" panose="020B0604020202020204" pitchFamily="34" charset="0"/>
                <a:cs typeface="Arial" panose="020B0604020202020204" pitchFamily="34" charset="0"/>
              </a:rPr>
              <a:t>o</a:t>
            </a:r>
            <a:r>
              <a:rPr lang="en-US" sz="3000" dirty="0" smtClean="0">
                <a:latin typeface="Arial" panose="020B0604020202020204" pitchFamily="34" charset="0"/>
                <a:cs typeface="Arial" panose="020B0604020202020204" pitchFamily="34" charset="0"/>
              </a:rPr>
              <a:t> – 3D </a:t>
            </a:r>
            <a:r>
              <a:rPr lang="en-US" sz="3000" dirty="0" err="1" smtClean="0">
                <a:latin typeface="Arial" panose="020B0604020202020204" pitchFamily="34" charset="0"/>
                <a:cs typeface="Arial" panose="020B0604020202020204" pitchFamily="34" charset="0"/>
              </a:rPr>
              <a:t>ChainCode</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114300" indent="0">
              <a:buNone/>
            </a:pPr>
            <a:endParaRPr lang="en-US" dirty="0"/>
          </a:p>
        </p:txBody>
      </p:sp>
      <p:sp>
        <p:nvSpPr>
          <p:cNvPr id="4" name="Slide Number Placeholder 3"/>
          <p:cNvSpPr>
            <a:spLocks noGrp="1"/>
          </p:cNvSpPr>
          <p:nvPr>
            <p:ph type="sldNum" sz="quarter" idx="12"/>
          </p:nvPr>
        </p:nvSpPr>
        <p:spPr/>
        <p:txBody>
          <a:bodyPr/>
          <a:lstStyle/>
          <a:p>
            <a:fld id="{2EE6435D-6826-4550-B00F-49EFD3B1EEC0}" type="slidenum">
              <a:rPr lang="en-US" smtClean="0"/>
              <a:t>15</a:t>
            </a:fld>
            <a:endParaRPr lang="en-US"/>
          </a:p>
        </p:txBody>
      </p:sp>
      <p:pic>
        <p:nvPicPr>
          <p:cNvPr id="8" name="Picture 7" descr="Results3.JPG"/>
          <p:cNvPicPr/>
          <p:nvPr/>
        </p:nvPicPr>
        <p:blipFill>
          <a:blip r:embed="rId2">
            <a:extLst>
              <a:ext uri="{28A0092B-C50C-407E-A947-70E740481C1C}">
                <a14:useLocalDpi xmlns:a14="http://schemas.microsoft.com/office/drawing/2010/main" val="0"/>
              </a:ext>
            </a:extLst>
          </a:blip>
          <a:stretch>
            <a:fillRect/>
          </a:stretch>
        </p:blipFill>
        <p:spPr>
          <a:xfrm>
            <a:off x="5649532" y="2402840"/>
            <a:ext cx="2133600" cy="2626360"/>
          </a:xfrm>
          <a:prstGeom prst="rect">
            <a:avLst/>
          </a:prstGeom>
        </p:spPr>
      </p:pic>
      <p:pic>
        <p:nvPicPr>
          <p:cNvPr id="9" name="Picture 8" descr="Number2-A-3D.jpg"/>
          <p:cNvPicPr/>
          <p:nvPr/>
        </p:nvPicPr>
        <p:blipFill>
          <a:blip r:embed="rId3">
            <a:extLst>
              <a:ext uri="{28A0092B-C50C-407E-A947-70E740481C1C}">
                <a14:useLocalDpi xmlns:a14="http://schemas.microsoft.com/office/drawing/2010/main" val="0"/>
              </a:ext>
            </a:extLst>
          </a:blip>
          <a:stretch>
            <a:fillRect/>
          </a:stretch>
        </p:blipFill>
        <p:spPr>
          <a:xfrm>
            <a:off x="628243" y="1828800"/>
            <a:ext cx="3810000" cy="1953895"/>
          </a:xfrm>
          <a:prstGeom prst="rect">
            <a:avLst/>
          </a:prstGeom>
        </p:spPr>
      </p:pic>
      <p:pic>
        <p:nvPicPr>
          <p:cNvPr id="10" name="Picture 9" descr="Number3-B-3D.jpg"/>
          <p:cNvPicPr/>
          <p:nvPr/>
        </p:nvPicPr>
        <p:blipFill>
          <a:blip r:embed="rId4">
            <a:extLst>
              <a:ext uri="{28A0092B-C50C-407E-A947-70E740481C1C}">
                <a14:useLocalDpi xmlns:a14="http://schemas.microsoft.com/office/drawing/2010/main" val="0"/>
              </a:ext>
            </a:extLst>
          </a:blip>
          <a:stretch>
            <a:fillRect/>
          </a:stretch>
        </p:blipFill>
        <p:spPr>
          <a:xfrm>
            <a:off x="628243" y="4038600"/>
            <a:ext cx="3810000" cy="1990090"/>
          </a:xfrm>
          <a:prstGeom prst="rect">
            <a:avLst/>
          </a:prstGeom>
        </p:spPr>
      </p:pic>
      <p:sp>
        <p:nvSpPr>
          <p:cNvPr id="5" name="Date Placeholder 4"/>
          <p:cNvSpPr>
            <a:spLocks noGrp="1"/>
          </p:cNvSpPr>
          <p:nvPr>
            <p:ph type="dt" sz="half" idx="10"/>
          </p:nvPr>
        </p:nvSpPr>
        <p:spPr/>
        <p:txBody>
          <a:bodyPr/>
          <a:lstStyle/>
          <a:p>
            <a:r>
              <a:rPr lang="en-US" smtClean="0"/>
              <a:t>4/24/14</a:t>
            </a:r>
            <a:endParaRPr lang="en-US"/>
          </a:p>
        </p:txBody>
      </p:sp>
      <p:sp>
        <p:nvSpPr>
          <p:cNvPr id="6" name="Footer Placeholder 5"/>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25177044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Slow Start rotated 180</a:t>
            </a:r>
            <a:r>
              <a:rPr lang="en-US" sz="3000" baseline="30000" dirty="0" smtClean="0">
                <a:latin typeface="Arial" panose="020B0604020202020204" pitchFamily="34" charset="0"/>
                <a:cs typeface="Arial" panose="020B0604020202020204" pitchFamily="34" charset="0"/>
              </a:rPr>
              <a:t>o</a:t>
            </a:r>
            <a:r>
              <a:rPr lang="en-US" sz="3000" dirty="0" smtClean="0">
                <a:latin typeface="Arial" panose="020B0604020202020204" pitchFamily="34" charset="0"/>
                <a:cs typeface="Arial" panose="020B0604020202020204" pitchFamily="34" charset="0"/>
              </a:rPr>
              <a:t> – 3D </a:t>
            </a:r>
            <a:r>
              <a:rPr lang="en-US" sz="3000" dirty="0" err="1" smtClean="0">
                <a:latin typeface="Arial" panose="020B0604020202020204" pitchFamily="34" charset="0"/>
                <a:cs typeface="Arial" panose="020B0604020202020204" pitchFamily="34" charset="0"/>
              </a:rPr>
              <a:t>ChainCode</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114300" indent="0">
              <a:buNone/>
            </a:pPr>
            <a:endParaRPr lang="en-US" dirty="0"/>
          </a:p>
        </p:txBody>
      </p:sp>
      <p:sp>
        <p:nvSpPr>
          <p:cNvPr id="4" name="Slide Number Placeholder 3"/>
          <p:cNvSpPr>
            <a:spLocks noGrp="1"/>
          </p:cNvSpPr>
          <p:nvPr>
            <p:ph type="sldNum" sz="quarter" idx="12"/>
          </p:nvPr>
        </p:nvSpPr>
        <p:spPr/>
        <p:txBody>
          <a:bodyPr/>
          <a:lstStyle/>
          <a:p>
            <a:fld id="{2EE6435D-6826-4550-B00F-49EFD3B1EEC0}" type="slidenum">
              <a:rPr lang="en-US" smtClean="0"/>
              <a:t>16</a:t>
            </a:fld>
            <a:endParaRPr lang="en-US"/>
          </a:p>
        </p:txBody>
      </p:sp>
      <p:pic>
        <p:nvPicPr>
          <p:cNvPr id="11" name="Picture 10" descr="Results4.JPG"/>
          <p:cNvPicPr/>
          <p:nvPr/>
        </p:nvPicPr>
        <p:blipFill>
          <a:blip r:embed="rId2">
            <a:extLst>
              <a:ext uri="{28A0092B-C50C-407E-A947-70E740481C1C}">
                <a14:useLocalDpi xmlns:a14="http://schemas.microsoft.com/office/drawing/2010/main" val="0"/>
              </a:ext>
            </a:extLst>
          </a:blip>
          <a:stretch>
            <a:fillRect/>
          </a:stretch>
        </p:blipFill>
        <p:spPr>
          <a:xfrm>
            <a:off x="5649532" y="2272030"/>
            <a:ext cx="2133600" cy="2833370"/>
          </a:xfrm>
          <a:prstGeom prst="rect">
            <a:avLst/>
          </a:prstGeom>
        </p:spPr>
      </p:pic>
      <p:pic>
        <p:nvPicPr>
          <p:cNvPr id="12" name="Picture 11" descr="Number2-A-3D.jpg"/>
          <p:cNvPicPr/>
          <p:nvPr/>
        </p:nvPicPr>
        <p:blipFill>
          <a:blip r:embed="rId3">
            <a:extLst>
              <a:ext uri="{28A0092B-C50C-407E-A947-70E740481C1C}">
                <a14:useLocalDpi xmlns:a14="http://schemas.microsoft.com/office/drawing/2010/main" val="0"/>
              </a:ext>
            </a:extLst>
          </a:blip>
          <a:stretch>
            <a:fillRect/>
          </a:stretch>
        </p:blipFill>
        <p:spPr>
          <a:xfrm>
            <a:off x="633001" y="1779905"/>
            <a:ext cx="3810000" cy="1953895"/>
          </a:xfrm>
          <a:prstGeom prst="rect">
            <a:avLst/>
          </a:prstGeom>
        </p:spPr>
      </p:pic>
      <p:pic>
        <p:nvPicPr>
          <p:cNvPr id="13" name="Picture 12" descr="Number4-B-3D.jpg"/>
          <p:cNvPicPr/>
          <p:nvPr/>
        </p:nvPicPr>
        <p:blipFill>
          <a:blip r:embed="rId4">
            <a:extLst>
              <a:ext uri="{28A0092B-C50C-407E-A947-70E740481C1C}">
                <a14:useLocalDpi xmlns:a14="http://schemas.microsoft.com/office/drawing/2010/main" val="0"/>
              </a:ext>
            </a:extLst>
          </a:blip>
          <a:stretch>
            <a:fillRect/>
          </a:stretch>
        </p:blipFill>
        <p:spPr>
          <a:xfrm>
            <a:off x="660440" y="4038600"/>
            <a:ext cx="3810000" cy="2007870"/>
          </a:xfrm>
          <a:prstGeom prst="rect">
            <a:avLst/>
          </a:prstGeom>
        </p:spPr>
      </p:pic>
      <p:sp>
        <p:nvSpPr>
          <p:cNvPr id="5" name="Date Placeholder 4"/>
          <p:cNvSpPr>
            <a:spLocks noGrp="1"/>
          </p:cNvSpPr>
          <p:nvPr>
            <p:ph type="dt" sz="half" idx="10"/>
          </p:nvPr>
        </p:nvSpPr>
        <p:spPr/>
        <p:txBody>
          <a:bodyPr/>
          <a:lstStyle/>
          <a:p>
            <a:r>
              <a:rPr lang="en-US" smtClean="0"/>
              <a:t>4/24/14</a:t>
            </a:r>
            <a:endParaRPr lang="en-US"/>
          </a:p>
        </p:txBody>
      </p:sp>
      <p:sp>
        <p:nvSpPr>
          <p:cNvPr id="6" name="Footer Placeholder 5"/>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68322860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Slow Start rotated 270</a:t>
            </a:r>
            <a:r>
              <a:rPr lang="en-US" sz="3000" baseline="30000" dirty="0" smtClean="0">
                <a:latin typeface="Arial" panose="020B0604020202020204" pitchFamily="34" charset="0"/>
                <a:cs typeface="Arial" panose="020B0604020202020204" pitchFamily="34" charset="0"/>
              </a:rPr>
              <a:t>o</a:t>
            </a:r>
            <a:r>
              <a:rPr lang="en-US" sz="3000" dirty="0" smtClean="0">
                <a:latin typeface="Arial" panose="020B0604020202020204" pitchFamily="34" charset="0"/>
                <a:cs typeface="Arial" panose="020B0604020202020204" pitchFamily="34" charset="0"/>
              </a:rPr>
              <a:t> – 3D </a:t>
            </a:r>
            <a:r>
              <a:rPr lang="en-US" sz="3000" dirty="0" err="1" smtClean="0">
                <a:latin typeface="Arial" panose="020B0604020202020204" pitchFamily="34" charset="0"/>
                <a:cs typeface="Arial" panose="020B0604020202020204" pitchFamily="34" charset="0"/>
              </a:rPr>
              <a:t>ChainCode</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114300" indent="0">
              <a:buNone/>
            </a:pPr>
            <a:endParaRPr lang="en-US" dirty="0"/>
          </a:p>
        </p:txBody>
      </p:sp>
      <p:sp>
        <p:nvSpPr>
          <p:cNvPr id="4" name="Slide Number Placeholder 3"/>
          <p:cNvSpPr>
            <a:spLocks noGrp="1"/>
          </p:cNvSpPr>
          <p:nvPr>
            <p:ph type="sldNum" sz="quarter" idx="12"/>
          </p:nvPr>
        </p:nvSpPr>
        <p:spPr/>
        <p:txBody>
          <a:bodyPr/>
          <a:lstStyle/>
          <a:p>
            <a:fld id="{2EE6435D-6826-4550-B00F-49EFD3B1EEC0}" type="slidenum">
              <a:rPr lang="en-US" smtClean="0"/>
              <a:t>17</a:t>
            </a:fld>
            <a:endParaRPr lang="en-US"/>
          </a:p>
        </p:txBody>
      </p:sp>
      <p:pic>
        <p:nvPicPr>
          <p:cNvPr id="12" name="Picture 11" descr="Number2-A-3D.jpg"/>
          <p:cNvPicPr/>
          <p:nvPr/>
        </p:nvPicPr>
        <p:blipFill>
          <a:blip r:embed="rId2">
            <a:extLst>
              <a:ext uri="{28A0092B-C50C-407E-A947-70E740481C1C}">
                <a14:useLocalDpi xmlns:a14="http://schemas.microsoft.com/office/drawing/2010/main" val="0"/>
              </a:ext>
            </a:extLst>
          </a:blip>
          <a:stretch>
            <a:fillRect/>
          </a:stretch>
        </p:blipFill>
        <p:spPr>
          <a:xfrm>
            <a:off x="633001" y="1779905"/>
            <a:ext cx="3810000" cy="1953895"/>
          </a:xfrm>
          <a:prstGeom prst="rect">
            <a:avLst/>
          </a:prstGeom>
        </p:spPr>
      </p:pic>
      <p:pic>
        <p:nvPicPr>
          <p:cNvPr id="8" name="Picture 7" descr="Results5.JPG"/>
          <p:cNvPicPr/>
          <p:nvPr/>
        </p:nvPicPr>
        <p:blipFill>
          <a:blip r:embed="rId3">
            <a:extLst>
              <a:ext uri="{28A0092B-C50C-407E-A947-70E740481C1C}">
                <a14:useLocalDpi xmlns:a14="http://schemas.microsoft.com/office/drawing/2010/main" val="0"/>
              </a:ext>
            </a:extLst>
          </a:blip>
          <a:stretch>
            <a:fillRect/>
          </a:stretch>
        </p:blipFill>
        <p:spPr>
          <a:xfrm>
            <a:off x="5649532" y="2395220"/>
            <a:ext cx="2133600" cy="2557780"/>
          </a:xfrm>
          <a:prstGeom prst="rect">
            <a:avLst/>
          </a:prstGeom>
        </p:spPr>
      </p:pic>
      <p:pic>
        <p:nvPicPr>
          <p:cNvPr id="10" name="Picture 9" descr="Number5-B-3D.jpg"/>
          <p:cNvPicPr/>
          <p:nvPr/>
        </p:nvPicPr>
        <p:blipFill>
          <a:blip r:embed="rId4">
            <a:extLst>
              <a:ext uri="{28A0092B-C50C-407E-A947-70E740481C1C}">
                <a14:useLocalDpi xmlns:a14="http://schemas.microsoft.com/office/drawing/2010/main" val="0"/>
              </a:ext>
            </a:extLst>
          </a:blip>
          <a:stretch>
            <a:fillRect/>
          </a:stretch>
        </p:blipFill>
        <p:spPr>
          <a:xfrm>
            <a:off x="660440" y="3962400"/>
            <a:ext cx="3820160" cy="2032000"/>
          </a:xfrm>
          <a:prstGeom prst="rect">
            <a:avLst/>
          </a:prstGeom>
        </p:spPr>
      </p:pic>
      <p:sp>
        <p:nvSpPr>
          <p:cNvPr id="5" name="Date Placeholder 4"/>
          <p:cNvSpPr>
            <a:spLocks noGrp="1"/>
          </p:cNvSpPr>
          <p:nvPr>
            <p:ph type="dt" sz="half" idx="10"/>
          </p:nvPr>
        </p:nvSpPr>
        <p:spPr/>
        <p:txBody>
          <a:bodyPr/>
          <a:lstStyle/>
          <a:p>
            <a:r>
              <a:rPr lang="en-US" smtClean="0"/>
              <a:t>4/24/14</a:t>
            </a:r>
            <a:endParaRPr lang="en-US"/>
          </a:p>
        </p:txBody>
      </p:sp>
      <p:sp>
        <p:nvSpPr>
          <p:cNvPr id="6" name="Footer Placeholder 5"/>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272135737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114300" indent="0">
              <a:buNone/>
            </a:pPr>
            <a:endParaRPr lang="en-US" dirty="0"/>
          </a:p>
        </p:txBody>
      </p:sp>
      <p:sp>
        <p:nvSpPr>
          <p:cNvPr id="4" name="Slide Number Placeholder 3"/>
          <p:cNvSpPr>
            <a:spLocks noGrp="1"/>
          </p:cNvSpPr>
          <p:nvPr>
            <p:ph type="sldNum" sz="quarter" idx="12"/>
          </p:nvPr>
        </p:nvSpPr>
        <p:spPr/>
        <p:txBody>
          <a:bodyPr/>
          <a:lstStyle/>
          <a:p>
            <a:fld id="{2EE6435D-6826-4550-B00F-49EFD3B1EEC0}" type="slidenum">
              <a:rPr lang="en-US" smtClean="0"/>
              <a:t>18</a:t>
            </a:fld>
            <a:endParaRPr lang="en-US"/>
          </a:p>
        </p:txBody>
      </p:sp>
      <p:pic>
        <p:nvPicPr>
          <p:cNvPr id="9" name="Picture 8" descr="AnalysisOfSimilarity-Shoulder-3DChainCode.JPG"/>
          <p:cNvPicPr/>
          <p:nvPr/>
        </p:nvPicPr>
        <p:blipFill>
          <a:blip r:embed="rId3">
            <a:extLst>
              <a:ext uri="{28A0092B-C50C-407E-A947-70E740481C1C}">
                <a14:useLocalDpi xmlns:a14="http://schemas.microsoft.com/office/drawing/2010/main" val="0"/>
              </a:ext>
            </a:extLst>
          </a:blip>
          <a:stretch>
            <a:fillRect/>
          </a:stretch>
        </p:blipFill>
        <p:spPr>
          <a:xfrm>
            <a:off x="228600" y="228600"/>
            <a:ext cx="8534400" cy="6019800"/>
          </a:xfrm>
          <a:prstGeom prst="rect">
            <a:avLst/>
          </a:prstGeom>
        </p:spPr>
      </p:pic>
      <p:pic>
        <p:nvPicPr>
          <p:cNvPr id="11" name="Picture 10" descr="AnalysisOfSimilarity-Shoulder-FastDTW.JPG"/>
          <p:cNvPicPr/>
          <p:nvPr/>
        </p:nvPicPr>
        <p:blipFill>
          <a:blip r:embed="rId4">
            <a:extLst>
              <a:ext uri="{28A0092B-C50C-407E-A947-70E740481C1C}">
                <a14:useLocalDpi xmlns:a14="http://schemas.microsoft.com/office/drawing/2010/main" val="0"/>
              </a:ext>
            </a:extLst>
          </a:blip>
          <a:stretch>
            <a:fillRect/>
          </a:stretch>
        </p:blipFill>
        <p:spPr>
          <a:xfrm>
            <a:off x="3867150" y="3798194"/>
            <a:ext cx="4210050" cy="2590800"/>
          </a:xfrm>
          <a:prstGeom prst="rect">
            <a:avLst/>
          </a:prstGeom>
        </p:spPr>
      </p:pic>
      <p:sp>
        <p:nvSpPr>
          <p:cNvPr id="5" name="Date Placeholder 4"/>
          <p:cNvSpPr>
            <a:spLocks noGrp="1"/>
          </p:cNvSpPr>
          <p:nvPr>
            <p:ph type="dt" sz="half" idx="10"/>
          </p:nvPr>
        </p:nvSpPr>
        <p:spPr/>
        <p:txBody>
          <a:bodyPr/>
          <a:lstStyle/>
          <a:p>
            <a:r>
              <a:rPr lang="en-US" smtClean="0"/>
              <a:t>4/24/14</a:t>
            </a:r>
            <a:endParaRPr lang="en-US"/>
          </a:p>
        </p:txBody>
      </p:sp>
      <p:sp>
        <p:nvSpPr>
          <p:cNvPr id="6" name="Footer Placeholder 5"/>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214544232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Standing Hip Abduction Exercise</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114300" indent="0">
              <a:buNone/>
            </a:pPr>
            <a:endParaRPr lang="en-US" dirty="0"/>
          </a:p>
        </p:txBody>
      </p:sp>
      <p:sp>
        <p:nvSpPr>
          <p:cNvPr id="4" name="Slide Number Placeholder 3"/>
          <p:cNvSpPr>
            <a:spLocks noGrp="1"/>
          </p:cNvSpPr>
          <p:nvPr>
            <p:ph type="sldNum" sz="quarter" idx="12"/>
          </p:nvPr>
        </p:nvSpPr>
        <p:spPr/>
        <p:txBody>
          <a:bodyPr/>
          <a:lstStyle/>
          <a:p>
            <a:fld id="{2EE6435D-6826-4550-B00F-49EFD3B1EEC0}" type="slidenum">
              <a:rPr lang="en-US" smtClean="0"/>
              <a:t>19</a:t>
            </a:fld>
            <a:endParaRPr lang="en-US"/>
          </a:p>
        </p:txBody>
      </p:sp>
      <p:sp>
        <p:nvSpPr>
          <p:cNvPr id="5" name="Date Placeholder 4"/>
          <p:cNvSpPr>
            <a:spLocks noGrp="1"/>
          </p:cNvSpPr>
          <p:nvPr>
            <p:ph type="dt" sz="half" idx="10"/>
          </p:nvPr>
        </p:nvSpPr>
        <p:spPr/>
        <p:txBody>
          <a:bodyPr/>
          <a:lstStyle/>
          <a:p>
            <a:r>
              <a:rPr lang="en-US" smtClean="0"/>
              <a:t>4/24/14</a:t>
            </a:r>
            <a:endParaRPr lang="en-US"/>
          </a:p>
        </p:txBody>
      </p:sp>
      <p:sp>
        <p:nvSpPr>
          <p:cNvPr id="6" name="Footer Placeholder 5"/>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103357599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Arial" panose="020B0604020202020204" pitchFamily="34" charset="0"/>
                <a:cs typeface="Arial" panose="020B0604020202020204" pitchFamily="34" charset="0"/>
              </a:rPr>
              <a:t>Outline of the Talk</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smtClean="0">
                <a:latin typeface="Arial" panose="020B0604020202020204" pitchFamily="34" charset="0"/>
                <a:cs typeface="Arial" panose="020B0604020202020204" pitchFamily="34" charset="0"/>
              </a:rPr>
              <a:t>Problem and Challenges</a:t>
            </a:r>
          </a:p>
          <a:p>
            <a:r>
              <a:rPr lang="en-US" sz="2000" dirty="0" smtClean="0">
                <a:latin typeface="Arial" panose="020B0604020202020204" pitchFamily="34" charset="0"/>
                <a:cs typeface="Arial" panose="020B0604020202020204" pitchFamily="34" charset="0"/>
              </a:rPr>
              <a:t>3D </a:t>
            </a:r>
            <a:r>
              <a:rPr lang="en-US" sz="2000" dirty="0" err="1" smtClean="0">
                <a:latin typeface="Arial" panose="020B0604020202020204" pitchFamily="34" charset="0"/>
                <a:cs typeface="Arial" panose="020B0604020202020204" pitchFamily="34" charset="0"/>
              </a:rPr>
              <a:t>ChainCode</a:t>
            </a:r>
            <a:endParaRPr lang="en-US" sz="2000" dirty="0" smtClean="0">
              <a:latin typeface="Arial" panose="020B0604020202020204" pitchFamily="34" charset="0"/>
              <a:cs typeface="Arial" panose="020B0604020202020204" pitchFamily="34" charset="0"/>
            </a:endParaRPr>
          </a:p>
          <a:p>
            <a:r>
              <a:rPr lang="en-US" sz="2000" dirty="0" err="1" smtClean="0">
                <a:latin typeface="Arial" panose="020B0604020202020204" pitchFamily="34" charset="0"/>
                <a:cs typeface="Arial" panose="020B0604020202020204" pitchFamily="34" charset="0"/>
              </a:rPr>
              <a:t>LABANotation</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Contribution 1: Comparison Analysis of </a:t>
            </a:r>
            <a:r>
              <a:rPr lang="en-US" sz="2000" dirty="0" err="1" smtClean="0">
                <a:latin typeface="Arial" panose="020B0604020202020204" pitchFamily="34" charset="0"/>
                <a:cs typeface="Arial" panose="020B0604020202020204" pitchFamily="34" charset="0"/>
              </a:rPr>
              <a:t>ChainCode</a:t>
            </a:r>
            <a:r>
              <a:rPr lang="en-US" sz="2000" dirty="0" smtClean="0">
                <a:latin typeface="Arial" panose="020B0604020202020204" pitchFamily="34" charset="0"/>
                <a:cs typeface="Arial" panose="020B0604020202020204" pitchFamily="34" charset="0"/>
              </a:rPr>
              <a:t> and </a:t>
            </a:r>
            <a:r>
              <a:rPr lang="en-US" sz="2000" dirty="0" err="1" smtClean="0">
                <a:latin typeface="Arial" panose="020B0604020202020204" pitchFamily="34" charset="0"/>
                <a:cs typeface="Arial" panose="020B0604020202020204" pitchFamily="34" charset="0"/>
              </a:rPr>
              <a:t>FastDTW</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Contribution 2: Enhanced </a:t>
            </a:r>
            <a:r>
              <a:rPr lang="en-US" sz="2000" dirty="0" err="1" smtClean="0">
                <a:latin typeface="Arial" panose="020B0604020202020204" pitchFamily="34" charset="0"/>
                <a:cs typeface="Arial" panose="020B0604020202020204" pitchFamily="34" charset="0"/>
              </a:rPr>
              <a:t>LABANotation</a:t>
            </a:r>
            <a:r>
              <a:rPr lang="en-US" sz="2000" dirty="0" smtClean="0">
                <a:latin typeface="Arial" panose="020B0604020202020204" pitchFamily="34" charset="0"/>
                <a:cs typeface="Arial" panose="020B0604020202020204" pitchFamily="34" charset="0"/>
              </a:rPr>
              <a:t> for Rehabilitation</a:t>
            </a:r>
          </a:p>
          <a:p>
            <a:r>
              <a:rPr lang="en-US" sz="2000" dirty="0" smtClean="0">
                <a:latin typeface="Arial" panose="020B0604020202020204" pitchFamily="34" charset="0"/>
                <a:cs typeface="Arial" panose="020B0604020202020204" pitchFamily="34" charset="0"/>
              </a:rPr>
              <a:t>Contribution 3: System Architecture for HMTR</a:t>
            </a:r>
          </a:p>
          <a:p>
            <a:r>
              <a:rPr lang="en-US" sz="2000" dirty="0" smtClean="0">
                <a:latin typeface="Arial" panose="020B0604020202020204" pitchFamily="34" charset="0"/>
                <a:cs typeface="Arial" panose="020B0604020202020204" pitchFamily="34" charset="0"/>
              </a:rPr>
              <a:t>Lessons Learned</a:t>
            </a:r>
          </a:p>
          <a:p>
            <a:r>
              <a:rPr lang="en-US" sz="2000" dirty="0" smtClean="0">
                <a:latin typeface="Arial" panose="020B0604020202020204" pitchFamily="34" charset="0"/>
                <a:cs typeface="Arial" panose="020B0604020202020204" pitchFamily="34" charset="0"/>
              </a:rPr>
              <a:t>Future Direction</a:t>
            </a:r>
          </a:p>
          <a:p>
            <a:r>
              <a:rPr lang="en-US" sz="2000" dirty="0" smtClean="0">
                <a:latin typeface="Arial" panose="020B0604020202020204" pitchFamily="34" charset="0"/>
                <a:cs typeface="Arial" panose="020B0604020202020204" pitchFamily="34" charset="0"/>
              </a:rPr>
              <a:t>Conclusion</a:t>
            </a:r>
          </a:p>
        </p:txBody>
      </p:sp>
      <p:sp>
        <p:nvSpPr>
          <p:cNvPr id="4" name="Slide Number Placeholder 3"/>
          <p:cNvSpPr>
            <a:spLocks noGrp="1"/>
          </p:cNvSpPr>
          <p:nvPr>
            <p:ph type="sldNum" sz="quarter" idx="12"/>
          </p:nvPr>
        </p:nvSpPr>
        <p:spPr/>
        <p:txBody>
          <a:bodyPr/>
          <a:lstStyle/>
          <a:p>
            <a:fld id="{2EE6435D-6826-4550-B00F-49EFD3B1EEC0}" type="slidenum">
              <a:rPr lang="en-US" smtClean="0"/>
              <a:t>2</a:t>
            </a:fld>
            <a:endParaRPr lang="en-US"/>
          </a:p>
        </p:txBody>
      </p:sp>
      <p:sp>
        <p:nvSpPr>
          <p:cNvPr id="5" name="Date Placeholder 4"/>
          <p:cNvSpPr>
            <a:spLocks noGrp="1"/>
          </p:cNvSpPr>
          <p:nvPr>
            <p:ph type="dt" sz="half" idx="10"/>
          </p:nvPr>
        </p:nvSpPr>
        <p:spPr/>
        <p:txBody>
          <a:bodyPr/>
          <a:lstStyle/>
          <a:p>
            <a:r>
              <a:rPr lang="en-US" smtClean="0"/>
              <a:t>4/24/14</a:t>
            </a:r>
            <a:endParaRPr lang="en-US"/>
          </a:p>
        </p:txBody>
      </p:sp>
      <p:sp>
        <p:nvSpPr>
          <p:cNvPr id="6" name="Footer Placeholder 5"/>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170967674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Mini Squat Exercise</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114300" indent="0">
              <a:buNone/>
            </a:pPr>
            <a:endParaRPr lang="en-US" dirty="0"/>
          </a:p>
        </p:txBody>
      </p:sp>
      <p:sp>
        <p:nvSpPr>
          <p:cNvPr id="4" name="Slide Number Placeholder 3"/>
          <p:cNvSpPr>
            <a:spLocks noGrp="1"/>
          </p:cNvSpPr>
          <p:nvPr>
            <p:ph type="sldNum" sz="quarter" idx="12"/>
          </p:nvPr>
        </p:nvSpPr>
        <p:spPr/>
        <p:txBody>
          <a:bodyPr/>
          <a:lstStyle/>
          <a:p>
            <a:fld id="{2EE6435D-6826-4550-B00F-49EFD3B1EEC0}" type="slidenum">
              <a:rPr lang="en-US" smtClean="0"/>
              <a:t>20</a:t>
            </a:fld>
            <a:endParaRPr lang="en-US"/>
          </a:p>
        </p:txBody>
      </p:sp>
      <p:sp>
        <p:nvSpPr>
          <p:cNvPr id="5" name="Date Placeholder 4"/>
          <p:cNvSpPr>
            <a:spLocks noGrp="1"/>
          </p:cNvSpPr>
          <p:nvPr>
            <p:ph type="dt" sz="half" idx="10"/>
          </p:nvPr>
        </p:nvSpPr>
        <p:spPr/>
        <p:txBody>
          <a:bodyPr/>
          <a:lstStyle/>
          <a:p>
            <a:r>
              <a:rPr lang="en-US" smtClean="0"/>
              <a:t>4/24/14</a:t>
            </a:r>
            <a:endParaRPr lang="en-US"/>
          </a:p>
        </p:txBody>
      </p:sp>
      <p:sp>
        <p:nvSpPr>
          <p:cNvPr id="6" name="Footer Placeholder 5"/>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209948230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Posterior Pelvic Tilt Exercise</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114300" indent="0">
              <a:buNone/>
            </a:pPr>
            <a:endParaRPr lang="en-US" dirty="0"/>
          </a:p>
        </p:txBody>
      </p:sp>
      <p:sp>
        <p:nvSpPr>
          <p:cNvPr id="4" name="Slide Number Placeholder 3"/>
          <p:cNvSpPr>
            <a:spLocks noGrp="1"/>
          </p:cNvSpPr>
          <p:nvPr>
            <p:ph type="sldNum" sz="quarter" idx="12"/>
          </p:nvPr>
        </p:nvSpPr>
        <p:spPr/>
        <p:txBody>
          <a:bodyPr/>
          <a:lstStyle/>
          <a:p>
            <a:fld id="{2EE6435D-6826-4550-B00F-49EFD3B1EEC0}" type="slidenum">
              <a:rPr lang="en-US" smtClean="0"/>
              <a:t>21</a:t>
            </a:fld>
            <a:endParaRPr lang="en-US"/>
          </a:p>
        </p:txBody>
      </p:sp>
      <p:sp>
        <p:nvSpPr>
          <p:cNvPr id="5" name="Date Placeholder 4"/>
          <p:cNvSpPr>
            <a:spLocks noGrp="1"/>
          </p:cNvSpPr>
          <p:nvPr>
            <p:ph type="dt" sz="half" idx="10"/>
          </p:nvPr>
        </p:nvSpPr>
        <p:spPr/>
        <p:txBody>
          <a:bodyPr/>
          <a:lstStyle/>
          <a:p>
            <a:r>
              <a:rPr lang="en-US" smtClean="0"/>
              <a:t>4/24/14</a:t>
            </a:r>
            <a:endParaRPr lang="en-US"/>
          </a:p>
        </p:txBody>
      </p:sp>
      <p:sp>
        <p:nvSpPr>
          <p:cNvPr id="6" name="Footer Placeholder 5"/>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203843233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Arial"/>
                <a:cs typeface="Arial"/>
              </a:rPr>
              <a:t>Contribution 2: </a:t>
            </a:r>
            <a:r>
              <a:rPr lang="en-US" sz="3200" dirty="0">
                <a:latin typeface="Arial" panose="020B0604020202020204" pitchFamily="34" charset="0"/>
                <a:cs typeface="Arial" panose="020B0604020202020204" pitchFamily="34" charset="0"/>
              </a:rPr>
              <a:t>Enhanced </a:t>
            </a:r>
            <a:r>
              <a:rPr lang="en-US" sz="3200" dirty="0" err="1">
                <a:latin typeface="Arial" panose="020B0604020202020204" pitchFamily="34" charset="0"/>
                <a:cs typeface="Arial" panose="020B0604020202020204" pitchFamily="34" charset="0"/>
              </a:rPr>
              <a:t>LABANotation</a:t>
            </a:r>
            <a:r>
              <a:rPr lang="en-US" sz="3200" dirty="0">
                <a:latin typeface="Arial" panose="020B0604020202020204" pitchFamily="34" charset="0"/>
                <a:cs typeface="Arial" panose="020B0604020202020204" pitchFamily="34" charset="0"/>
              </a:rPr>
              <a:t> for </a:t>
            </a:r>
            <a:r>
              <a:rPr lang="en-US" sz="3200" dirty="0" smtClean="0">
                <a:latin typeface="Arial" panose="020B0604020202020204" pitchFamily="34" charset="0"/>
                <a:cs typeface="Arial" panose="020B0604020202020204" pitchFamily="34" charset="0"/>
              </a:rPr>
              <a:t>Rehabilitation</a:t>
            </a:r>
            <a:endParaRPr lang="en-US" sz="3200" dirty="0"/>
          </a:p>
        </p:txBody>
      </p:sp>
      <p:sp>
        <p:nvSpPr>
          <p:cNvPr id="3" name="Content Placeholder 2"/>
          <p:cNvSpPr>
            <a:spLocks noGrp="1"/>
          </p:cNvSpPr>
          <p:nvPr>
            <p:ph idx="1"/>
          </p:nvPr>
        </p:nvSpPr>
        <p:spPr/>
        <p:txBody>
          <a:bodyPr/>
          <a:lstStyle/>
          <a:p>
            <a:r>
              <a:rPr lang="en-US" dirty="0" err="1" smtClean="0"/>
              <a:t>LABANotation</a:t>
            </a:r>
            <a:r>
              <a:rPr lang="en-US" dirty="0" smtClean="0"/>
              <a:t> is designed for specifying dances.</a:t>
            </a:r>
          </a:p>
          <a:p>
            <a:r>
              <a:rPr lang="en-US" dirty="0" smtClean="0"/>
              <a:t>We studied its usage and suggested the enhancement for specifying the rehab exercises.</a:t>
            </a:r>
          </a:p>
          <a:p>
            <a:r>
              <a:rPr lang="en-US" dirty="0" smtClean="0"/>
              <a:t>Focus on the </a:t>
            </a:r>
          </a:p>
          <a:p>
            <a:pPr lvl="1"/>
            <a:r>
              <a:rPr lang="en-US" dirty="0" smtClean="0"/>
              <a:t>Express movement precision by adding new symbols</a:t>
            </a:r>
          </a:p>
          <a:p>
            <a:pPr lvl="1"/>
            <a:r>
              <a:rPr lang="en-US" dirty="0" smtClean="0"/>
              <a:t>Minimize notation modifications and changes</a:t>
            </a:r>
          </a:p>
          <a:p>
            <a:r>
              <a:rPr lang="en-US" dirty="0" smtClean="0"/>
              <a:t>Apply the new notation on improving the specification of key rehab exercises in the HMTR project.</a:t>
            </a:r>
            <a:endParaRPr lang="en-US" dirty="0"/>
          </a:p>
        </p:txBody>
      </p:sp>
      <p:sp>
        <p:nvSpPr>
          <p:cNvPr id="4" name="Date Placeholder 3"/>
          <p:cNvSpPr>
            <a:spLocks noGrp="1"/>
          </p:cNvSpPr>
          <p:nvPr>
            <p:ph type="dt" sz="half" idx="10"/>
          </p:nvPr>
        </p:nvSpPr>
        <p:spPr/>
        <p:txBody>
          <a:bodyPr/>
          <a:lstStyle/>
          <a:p>
            <a:r>
              <a:rPr lang="en-US" smtClean="0"/>
              <a:t>4/24/14</a:t>
            </a:r>
            <a:endParaRPr lang="en-US"/>
          </a:p>
        </p:txBody>
      </p:sp>
      <p:sp>
        <p:nvSpPr>
          <p:cNvPr id="5" name="Footer Placeholder 4"/>
          <p:cNvSpPr>
            <a:spLocks noGrp="1"/>
          </p:cNvSpPr>
          <p:nvPr>
            <p:ph type="ftr" sz="quarter" idx="11"/>
          </p:nvPr>
        </p:nvSpPr>
        <p:spPr/>
        <p:txBody>
          <a:bodyPr/>
          <a:lstStyle/>
          <a:p>
            <a:r>
              <a:rPr lang="en-US" smtClean="0"/>
              <a:t>Ftorres/MUMS</a:t>
            </a:r>
            <a:endParaRPr lang="en-US"/>
          </a:p>
        </p:txBody>
      </p:sp>
      <p:sp>
        <p:nvSpPr>
          <p:cNvPr id="6" name="Slide Number Placeholder 5"/>
          <p:cNvSpPr>
            <a:spLocks noGrp="1"/>
          </p:cNvSpPr>
          <p:nvPr>
            <p:ph type="sldNum" sz="quarter" idx="12"/>
          </p:nvPr>
        </p:nvSpPr>
        <p:spPr/>
        <p:txBody>
          <a:bodyPr/>
          <a:lstStyle/>
          <a:p>
            <a:fld id="{2EE6435D-6826-4550-B00F-49EFD3B1EEC0}" type="slidenum">
              <a:rPr lang="en-US" smtClean="0"/>
              <a:t>22</a:t>
            </a:fld>
            <a:endParaRPr lang="en-US"/>
          </a:p>
        </p:txBody>
      </p:sp>
    </p:spTree>
    <p:extLst>
      <p:ext uri="{BB962C8B-B14F-4D97-AF65-F5344CB8AC3E}">
        <p14:creationId xmlns:p14="http://schemas.microsoft.com/office/powerpoint/2010/main" val="3928691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Enhanced </a:t>
            </a:r>
            <a:r>
              <a:rPr lang="en-US" sz="3000" dirty="0" err="1" smtClean="0">
                <a:latin typeface="Arial" panose="020B0604020202020204" pitchFamily="34" charset="0"/>
                <a:cs typeface="Arial" panose="020B0604020202020204" pitchFamily="34" charset="0"/>
              </a:rPr>
              <a:t>LABANotation</a:t>
            </a:r>
            <a:r>
              <a:rPr lang="en-US" sz="3000" dirty="0" smtClean="0">
                <a:latin typeface="Arial" panose="020B0604020202020204" pitchFamily="34" charset="0"/>
                <a:cs typeface="Arial" panose="020B0604020202020204" pitchFamily="34" charset="0"/>
              </a:rPr>
              <a:t> for Rehabilitation – Mini Squats Exercise</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smtClean="0">
                <a:latin typeface="Arial" panose="020B0604020202020204" pitchFamily="34" charset="0"/>
                <a:cs typeface="Arial" panose="020B0604020202020204" pitchFamily="34" charset="0"/>
              </a:rPr>
              <a:t>Start standing with equal weight distributed between right and left legs</a:t>
            </a:r>
          </a:p>
          <a:p>
            <a:r>
              <a:rPr lang="en-US" sz="2000" dirty="0" smtClean="0">
                <a:latin typeface="Arial" panose="020B0604020202020204" pitchFamily="34" charset="0"/>
                <a:cs typeface="Arial" panose="020B0604020202020204" pitchFamily="34" charset="0"/>
              </a:rPr>
              <a:t>Place feet </a:t>
            </a:r>
            <a:r>
              <a:rPr lang="en-US" sz="2000" b="1" i="1" dirty="0" smtClean="0">
                <a:latin typeface="Arial" panose="020B0604020202020204" pitchFamily="34" charset="0"/>
                <a:cs typeface="Arial" panose="020B0604020202020204" pitchFamily="34" charset="0"/>
              </a:rPr>
              <a:t>shoulder width apart</a:t>
            </a:r>
            <a:endParaRPr lang="en-US" sz="2000" b="1" i="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Keep torso upright, avoid bending at the waist</a:t>
            </a:r>
          </a:p>
          <a:p>
            <a:r>
              <a:rPr lang="en-US" sz="2000" dirty="0" smtClean="0">
                <a:latin typeface="Arial" panose="020B0604020202020204" pitchFamily="34" charset="0"/>
                <a:cs typeface="Arial" panose="020B0604020202020204" pitchFamily="34" charset="0"/>
              </a:rPr>
              <a:t>Slowly loser yourself by bending ankles, knees, and hips</a:t>
            </a:r>
          </a:p>
          <a:p>
            <a:r>
              <a:rPr lang="en-US" sz="2000" dirty="0" smtClean="0">
                <a:latin typeface="Arial" panose="020B0604020202020204" pitchFamily="34" charset="0"/>
                <a:cs typeface="Arial" panose="020B0604020202020204" pitchFamily="34" charset="0"/>
              </a:rPr>
              <a:t>Return to standing</a:t>
            </a:r>
          </a:p>
        </p:txBody>
      </p:sp>
      <p:sp>
        <p:nvSpPr>
          <p:cNvPr id="4" name="Slide Number Placeholder 3"/>
          <p:cNvSpPr>
            <a:spLocks noGrp="1"/>
          </p:cNvSpPr>
          <p:nvPr>
            <p:ph type="sldNum" sz="quarter" idx="12"/>
          </p:nvPr>
        </p:nvSpPr>
        <p:spPr/>
        <p:txBody>
          <a:bodyPr/>
          <a:lstStyle/>
          <a:p>
            <a:fld id="{2EE6435D-6826-4550-B00F-49EFD3B1EEC0}" type="slidenum">
              <a:rPr lang="en-US" smtClean="0"/>
              <a:t>23</a:t>
            </a:fld>
            <a:endParaRPr lang="en-US"/>
          </a:p>
        </p:txBody>
      </p:sp>
      <p:pic>
        <p:nvPicPr>
          <p:cNvPr id="5" name="Picture 4"/>
          <p:cNvPicPr>
            <a:picLocks noChangeAspect="1"/>
          </p:cNvPicPr>
          <p:nvPr/>
        </p:nvPicPr>
        <p:blipFill>
          <a:blip r:embed="rId3"/>
          <a:stretch>
            <a:fillRect/>
          </a:stretch>
        </p:blipFill>
        <p:spPr>
          <a:xfrm>
            <a:off x="381000" y="3733800"/>
            <a:ext cx="2054530" cy="2780017"/>
          </a:xfrm>
          <a:prstGeom prst="rect">
            <a:avLst/>
          </a:prstGeom>
        </p:spPr>
      </p:pic>
      <p:pic>
        <p:nvPicPr>
          <p:cNvPr id="6" name="Picture 5"/>
          <p:cNvPicPr>
            <a:picLocks noChangeAspect="1"/>
          </p:cNvPicPr>
          <p:nvPr/>
        </p:nvPicPr>
        <p:blipFill>
          <a:blip r:embed="rId4"/>
          <a:stretch>
            <a:fillRect/>
          </a:stretch>
        </p:blipFill>
        <p:spPr>
          <a:xfrm>
            <a:off x="2133600" y="5791200"/>
            <a:ext cx="1511939" cy="957155"/>
          </a:xfrm>
          <a:prstGeom prst="rect">
            <a:avLst/>
          </a:prstGeom>
        </p:spPr>
      </p:pic>
      <p:sp>
        <p:nvSpPr>
          <p:cNvPr id="7" name="Date Placeholder 6"/>
          <p:cNvSpPr>
            <a:spLocks noGrp="1"/>
          </p:cNvSpPr>
          <p:nvPr>
            <p:ph type="dt" sz="half" idx="10"/>
          </p:nvPr>
        </p:nvSpPr>
        <p:spPr/>
        <p:txBody>
          <a:bodyPr/>
          <a:lstStyle/>
          <a:p>
            <a:r>
              <a:rPr lang="en-US" smtClean="0"/>
              <a:t>4/24/14</a:t>
            </a:r>
            <a:endParaRPr lang="en-US"/>
          </a:p>
        </p:txBody>
      </p:sp>
      <p:sp>
        <p:nvSpPr>
          <p:cNvPr id="8" name="Footer Placeholder 7"/>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403370037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Enhanced </a:t>
            </a:r>
            <a:r>
              <a:rPr lang="en-US" sz="3000" dirty="0" err="1" smtClean="0">
                <a:latin typeface="Arial" panose="020B0604020202020204" pitchFamily="34" charset="0"/>
                <a:cs typeface="Arial" panose="020B0604020202020204" pitchFamily="34" charset="0"/>
              </a:rPr>
              <a:t>LABANotation</a:t>
            </a:r>
            <a:r>
              <a:rPr lang="en-US" sz="3000" dirty="0" smtClean="0">
                <a:latin typeface="Arial" panose="020B0604020202020204" pitchFamily="34" charset="0"/>
                <a:cs typeface="Arial" panose="020B0604020202020204" pitchFamily="34" charset="0"/>
              </a:rPr>
              <a:t> for Rehabilitation – Standing Hip Abduction Exercise</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smtClean="0">
                <a:latin typeface="Arial" panose="020B0604020202020204" pitchFamily="34" charset="0"/>
                <a:cs typeface="Arial" panose="020B0604020202020204" pitchFamily="34" charset="0"/>
              </a:rPr>
              <a:t>Start standing with equal weight distributed between right and left legs</a:t>
            </a:r>
          </a:p>
          <a:p>
            <a:r>
              <a:rPr lang="en-US" sz="2000" dirty="0" smtClean="0">
                <a:latin typeface="Arial" panose="020B0604020202020204" pitchFamily="34" charset="0"/>
                <a:cs typeface="Arial" panose="020B0604020202020204" pitchFamily="34" charset="0"/>
              </a:rPr>
              <a:t>Slowly, shift your weight to the left side</a:t>
            </a:r>
            <a:endParaRPr lang="en-US" sz="2000" b="1" i="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Raise the leg out to the side </a:t>
            </a:r>
            <a:r>
              <a:rPr lang="en-US" sz="2000" b="1" i="1" dirty="0" smtClean="0">
                <a:latin typeface="Arial" panose="020B0604020202020204" pitchFamily="34" charset="0"/>
                <a:cs typeface="Arial" panose="020B0604020202020204" pitchFamily="34" charset="0"/>
              </a:rPr>
              <a:t>~ 12’’</a:t>
            </a:r>
          </a:p>
          <a:p>
            <a:r>
              <a:rPr lang="en-US" sz="2000" dirty="0" smtClean="0">
                <a:latin typeface="Arial" panose="020B0604020202020204" pitchFamily="34" charset="0"/>
                <a:cs typeface="Arial" panose="020B0604020202020204" pitchFamily="34" charset="0"/>
              </a:rPr>
              <a:t>Keep the right foot facing forward</a:t>
            </a:r>
          </a:p>
          <a:p>
            <a:r>
              <a:rPr lang="en-US" sz="2000" dirty="0" smtClean="0">
                <a:latin typeface="Arial" panose="020B0604020202020204" pitchFamily="34" charset="0"/>
                <a:cs typeface="Arial" panose="020B0604020202020204" pitchFamily="34" charset="0"/>
              </a:rPr>
              <a:t>Keep the torso upright</a:t>
            </a:r>
          </a:p>
          <a:p>
            <a:pPr marL="11430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and avoid leaning</a:t>
            </a:r>
          </a:p>
          <a:p>
            <a:pPr marL="11430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to the side</a:t>
            </a:r>
          </a:p>
        </p:txBody>
      </p:sp>
      <p:sp>
        <p:nvSpPr>
          <p:cNvPr id="4" name="Slide Number Placeholder 3"/>
          <p:cNvSpPr>
            <a:spLocks noGrp="1"/>
          </p:cNvSpPr>
          <p:nvPr>
            <p:ph type="sldNum" sz="quarter" idx="12"/>
          </p:nvPr>
        </p:nvSpPr>
        <p:spPr/>
        <p:txBody>
          <a:bodyPr/>
          <a:lstStyle/>
          <a:p>
            <a:fld id="{2EE6435D-6826-4550-B00F-49EFD3B1EEC0}" type="slidenum">
              <a:rPr lang="en-US" smtClean="0"/>
              <a:t>24</a:t>
            </a:fld>
            <a:endParaRPr lang="en-US"/>
          </a:p>
        </p:txBody>
      </p:sp>
      <p:pic>
        <p:nvPicPr>
          <p:cNvPr id="7" name="Picture 6"/>
          <p:cNvPicPr>
            <a:picLocks noChangeAspect="1"/>
          </p:cNvPicPr>
          <p:nvPr/>
        </p:nvPicPr>
        <p:blipFill>
          <a:blip r:embed="rId3"/>
          <a:stretch>
            <a:fillRect/>
          </a:stretch>
        </p:blipFill>
        <p:spPr>
          <a:xfrm>
            <a:off x="5737809" y="4094345"/>
            <a:ext cx="2200847" cy="1554615"/>
          </a:xfrm>
          <a:prstGeom prst="rect">
            <a:avLst/>
          </a:prstGeom>
        </p:spPr>
      </p:pic>
      <p:pic>
        <p:nvPicPr>
          <p:cNvPr id="8" name="Picture 7" descr="DrawingEx4-Expl.jpg"/>
          <p:cNvPicPr/>
          <p:nvPr/>
        </p:nvPicPr>
        <p:blipFill>
          <a:blip r:embed="rId4" cstate="print"/>
          <a:srcRect/>
          <a:stretch>
            <a:fillRect/>
          </a:stretch>
        </p:blipFill>
        <p:spPr bwMode="auto">
          <a:xfrm>
            <a:off x="3624897" y="3495675"/>
            <a:ext cx="1894205" cy="2752725"/>
          </a:xfrm>
          <a:prstGeom prst="rect">
            <a:avLst/>
          </a:prstGeom>
          <a:noFill/>
          <a:ln w="9525">
            <a:solidFill>
              <a:schemeClr val="accent1"/>
            </a:solidFill>
            <a:miter lim="800000"/>
            <a:headEnd/>
            <a:tailEnd/>
          </a:ln>
        </p:spPr>
      </p:pic>
      <p:sp>
        <p:nvSpPr>
          <p:cNvPr id="5" name="Date Placeholder 4"/>
          <p:cNvSpPr>
            <a:spLocks noGrp="1"/>
          </p:cNvSpPr>
          <p:nvPr>
            <p:ph type="dt" sz="half" idx="10"/>
          </p:nvPr>
        </p:nvSpPr>
        <p:spPr/>
        <p:txBody>
          <a:bodyPr/>
          <a:lstStyle/>
          <a:p>
            <a:r>
              <a:rPr lang="en-US" smtClean="0"/>
              <a:t>4/24/14</a:t>
            </a:r>
            <a:endParaRPr lang="en-US"/>
          </a:p>
        </p:txBody>
      </p:sp>
      <p:sp>
        <p:nvSpPr>
          <p:cNvPr id="6" name="Footer Placeholder 5"/>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27490685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 3: HMTR System Design and Tool Evaluation</a:t>
            </a:r>
            <a:endParaRPr lang="en-US" dirty="0"/>
          </a:p>
        </p:txBody>
      </p:sp>
      <p:sp>
        <p:nvSpPr>
          <p:cNvPr id="3" name="Content Placeholder 2"/>
          <p:cNvSpPr>
            <a:spLocks noGrp="1"/>
          </p:cNvSpPr>
          <p:nvPr>
            <p:ph idx="1"/>
          </p:nvPr>
        </p:nvSpPr>
        <p:spPr/>
        <p:txBody>
          <a:bodyPr/>
          <a:lstStyle/>
          <a:p>
            <a:r>
              <a:rPr lang="en-US" dirty="0" smtClean="0"/>
              <a:t>We propose a </a:t>
            </a:r>
            <a:r>
              <a:rPr lang="en-US" sz="2400" dirty="0" smtClean="0">
                <a:latin typeface="Arial" panose="020B0604020202020204" pitchFamily="34" charset="0"/>
                <a:cs typeface="Arial" panose="020B0604020202020204" pitchFamily="34" charset="0"/>
              </a:rPr>
              <a:t>Human </a:t>
            </a:r>
            <a:r>
              <a:rPr lang="en-US" sz="2400" dirty="0">
                <a:latin typeface="Arial" panose="020B0604020202020204" pitchFamily="34" charset="0"/>
                <a:cs typeface="Arial" panose="020B0604020202020204" pitchFamily="34" charset="0"/>
              </a:rPr>
              <a:t>Motion Tracking and Reasoning (HMTR) Software </a:t>
            </a:r>
            <a:r>
              <a:rPr lang="en-US" sz="2400" dirty="0" smtClean="0">
                <a:latin typeface="Arial" panose="020B0604020202020204" pitchFamily="34" charset="0"/>
                <a:cs typeface="Arial" panose="020B0604020202020204" pitchFamily="34" charset="0"/>
              </a:rPr>
              <a:t>Architecture</a:t>
            </a:r>
            <a:r>
              <a:rPr lang="en-US" dirty="0" smtClean="0"/>
              <a:t>.</a:t>
            </a:r>
          </a:p>
          <a:p>
            <a:r>
              <a:rPr lang="en-US" dirty="0" smtClean="0"/>
              <a:t>Evaluates Tools for HMTR System Design</a:t>
            </a:r>
          </a:p>
          <a:p>
            <a:pPr lvl="1"/>
            <a:r>
              <a:rPr lang="en-US" dirty="0" err="1" smtClean="0"/>
              <a:t>LabanWriter</a:t>
            </a:r>
            <a:r>
              <a:rPr lang="en-US" dirty="0" smtClean="0"/>
              <a:t> (Mac version from Ohio State)</a:t>
            </a:r>
          </a:p>
          <a:p>
            <a:pPr lvl="1"/>
            <a:r>
              <a:rPr lang="en-US" dirty="0" err="1" smtClean="0"/>
              <a:t>LabanDancer</a:t>
            </a:r>
            <a:r>
              <a:rPr lang="en-US" dirty="0"/>
              <a:t> </a:t>
            </a:r>
            <a:r>
              <a:rPr lang="en-US" dirty="0" smtClean="0"/>
              <a:t>(Windows version from Dance Bureau)</a:t>
            </a:r>
          </a:p>
        </p:txBody>
      </p:sp>
      <p:sp>
        <p:nvSpPr>
          <p:cNvPr id="4" name="Date Placeholder 3"/>
          <p:cNvSpPr>
            <a:spLocks noGrp="1"/>
          </p:cNvSpPr>
          <p:nvPr>
            <p:ph type="dt" sz="half" idx="10"/>
          </p:nvPr>
        </p:nvSpPr>
        <p:spPr/>
        <p:txBody>
          <a:bodyPr/>
          <a:lstStyle/>
          <a:p>
            <a:r>
              <a:rPr lang="en-US" smtClean="0"/>
              <a:t>4/24/14</a:t>
            </a:r>
            <a:endParaRPr lang="en-US"/>
          </a:p>
        </p:txBody>
      </p:sp>
      <p:sp>
        <p:nvSpPr>
          <p:cNvPr id="5" name="Footer Placeholder 4"/>
          <p:cNvSpPr>
            <a:spLocks noGrp="1"/>
          </p:cNvSpPr>
          <p:nvPr>
            <p:ph type="ftr" sz="quarter" idx="11"/>
          </p:nvPr>
        </p:nvSpPr>
        <p:spPr/>
        <p:txBody>
          <a:bodyPr/>
          <a:lstStyle/>
          <a:p>
            <a:r>
              <a:rPr lang="en-US" smtClean="0"/>
              <a:t>Ftorres/MUMS</a:t>
            </a:r>
            <a:endParaRPr lang="en-US"/>
          </a:p>
        </p:txBody>
      </p:sp>
      <p:sp>
        <p:nvSpPr>
          <p:cNvPr id="6" name="Slide Number Placeholder 5"/>
          <p:cNvSpPr>
            <a:spLocks noGrp="1"/>
          </p:cNvSpPr>
          <p:nvPr>
            <p:ph type="sldNum" sz="quarter" idx="12"/>
          </p:nvPr>
        </p:nvSpPr>
        <p:spPr/>
        <p:txBody>
          <a:bodyPr/>
          <a:lstStyle/>
          <a:p>
            <a:fld id="{2EE6435D-6826-4550-B00F-49EFD3B1EEC0}" type="slidenum">
              <a:rPr lang="en-US" smtClean="0"/>
              <a:t>25</a:t>
            </a:fld>
            <a:endParaRPr lang="en-US"/>
          </a:p>
        </p:txBody>
      </p:sp>
    </p:spTree>
    <p:extLst>
      <p:ext uri="{BB962C8B-B14F-4D97-AF65-F5344CB8AC3E}">
        <p14:creationId xmlns:p14="http://schemas.microsoft.com/office/powerpoint/2010/main" val="4276263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Proposed Human Motion Tracking and Reasoning (HMTR) Software Architecture</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endParaRPr lang="en-US" sz="20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2EE6435D-6826-4550-B00F-49EFD3B1EEC0}" type="slidenum">
              <a:rPr lang="en-US" smtClean="0"/>
              <a:t>26</a:t>
            </a:fld>
            <a:endParaRPr lang="en-US"/>
          </a:p>
        </p:txBody>
      </p:sp>
      <p:pic>
        <p:nvPicPr>
          <p:cNvPr id="5" name="Picture 4"/>
          <p:cNvPicPr>
            <a:picLocks noChangeAspect="1"/>
          </p:cNvPicPr>
          <p:nvPr/>
        </p:nvPicPr>
        <p:blipFill>
          <a:blip r:embed="rId2"/>
          <a:stretch>
            <a:fillRect/>
          </a:stretch>
        </p:blipFill>
        <p:spPr>
          <a:xfrm>
            <a:off x="533400" y="1630524"/>
            <a:ext cx="7497614" cy="4541676"/>
          </a:xfrm>
          <a:prstGeom prst="rect">
            <a:avLst/>
          </a:prstGeom>
        </p:spPr>
      </p:pic>
      <p:sp>
        <p:nvSpPr>
          <p:cNvPr id="6" name="Date Placeholder 5"/>
          <p:cNvSpPr>
            <a:spLocks noGrp="1"/>
          </p:cNvSpPr>
          <p:nvPr>
            <p:ph type="dt" sz="half" idx="10"/>
          </p:nvPr>
        </p:nvSpPr>
        <p:spPr/>
        <p:txBody>
          <a:bodyPr/>
          <a:lstStyle/>
          <a:p>
            <a:r>
              <a:rPr lang="en-US" smtClean="0"/>
              <a:t>4/24/14</a:t>
            </a:r>
            <a:endParaRPr lang="en-US"/>
          </a:p>
        </p:txBody>
      </p:sp>
      <p:sp>
        <p:nvSpPr>
          <p:cNvPr id="7" name="Footer Placeholder 6"/>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200215393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Suggested Enhancement of  </a:t>
            </a:r>
            <a:r>
              <a:rPr lang="en-US" sz="3000" dirty="0" err="1" smtClean="0">
                <a:latin typeface="Arial" panose="020B0604020202020204" pitchFamily="34" charset="0"/>
                <a:cs typeface="Arial" panose="020B0604020202020204" pitchFamily="34" charset="0"/>
              </a:rPr>
              <a:t>LabanDancer</a:t>
            </a:r>
            <a:r>
              <a:rPr lang="en-US" sz="3000" dirty="0" smtClean="0">
                <a:latin typeface="Arial" panose="020B0604020202020204" pitchFamily="34" charset="0"/>
                <a:cs typeface="Arial" panose="020B0604020202020204" pitchFamily="34" charset="0"/>
              </a:rPr>
              <a:t> Software</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endParaRPr lang="en-US" sz="20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2EE6435D-6826-4550-B00F-49EFD3B1EEC0}" type="slidenum">
              <a:rPr lang="en-US" smtClean="0"/>
              <a:t>27</a:t>
            </a:fld>
            <a:endParaRPr lang="en-US"/>
          </a:p>
        </p:txBody>
      </p:sp>
      <p:pic>
        <p:nvPicPr>
          <p:cNvPr id="7" name="Picture 6" descr="MainScreenModified2"/>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6934200" cy="4724400"/>
          </a:xfrm>
          <a:prstGeom prst="rect">
            <a:avLst/>
          </a:prstGeom>
          <a:noFill/>
          <a:ln>
            <a:noFill/>
          </a:ln>
        </p:spPr>
      </p:pic>
      <p:sp>
        <p:nvSpPr>
          <p:cNvPr id="5" name="Date Placeholder 4"/>
          <p:cNvSpPr>
            <a:spLocks noGrp="1"/>
          </p:cNvSpPr>
          <p:nvPr>
            <p:ph type="dt" sz="half" idx="10"/>
          </p:nvPr>
        </p:nvSpPr>
        <p:spPr/>
        <p:txBody>
          <a:bodyPr/>
          <a:lstStyle/>
          <a:p>
            <a:r>
              <a:rPr lang="en-US" smtClean="0"/>
              <a:t>4/24/14</a:t>
            </a:r>
            <a:endParaRPr lang="en-US"/>
          </a:p>
        </p:txBody>
      </p:sp>
      <p:sp>
        <p:nvSpPr>
          <p:cNvPr id="6" name="Footer Placeholder 5"/>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420510348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Lessons Learned</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smtClean="0">
                <a:latin typeface="Arial" panose="020B0604020202020204" pitchFamily="34" charset="0"/>
                <a:cs typeface="Arial" panose="020B0604020202020204" pitchFamily="34" charset="0"/>
              </a:rPr>
              <a:t>C3D data is a binary data difficult to parse.  </a:t>
            </a:r>
          </a:p>
          <a:p>
            <a:pPr lvl="1"/>
            <a:r>
              <a:rPr lang="en-US" sz="1800" dirty="0" smtClean="0">
                <a:latin typeface="Arial" panose="020B0604020202020204" pitchFamily="34" charset="0"/>
                <a:cs typeface="Arial" panose="020B0604020202020204" pitchFamily="34" charset="0"/>
              </a:rPr>
              <a:t>Use tool from Internet to extract into text form and feed them in chain code program.</a:t>
            </a:r>
            <a:endParaRPr lang="en-US" sz="18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The original implementation 3D </a:t>
            </a:r>
            <a:r>
              <a:rPr lang="en-US" sz="2000" dirty="0" err="1" smtClean="0">
                <a:latin typeface="Arial" panose="020B0604020202020204" pitchFamily="34" charset="0"/>
                <a:cs typeface="Arial" panose="020B0604020202020204" pitchFamily="34" charset="0"/>
              </a:rPr>
              <a:t>ChainCode</a:t>
            </a:r>
            <a:r>
              <a:rPr lang="en-US" sz="2000" dirty="0" smtClean="0">
                <a:latin typeface="Arial" panose="020B0604020202020204" pitchFamily="34" charset="0"/>
                <a:cs typeface="Arial" panose="020B0604020202020204" pitchFamily="34" charset="0"/>
              </a:rPr>
              <a:t> dissimilarity </a:t>
            </a:r>
            <a:r>
              <a:rPr lang="en-US" sz="2000" dirty="0" smtClean="0">
                <a:latin typeface="Arial" panose="020B0604020202020204" pitchFamily="34" charset="0"/>
                <a:cs typeface="Arial" panose="020B0604020202020204" pitchFamily="34" charset="0"/>
              </a:rPr>
              <a:t>algorithm is very slow when applying to real exercise data.  The steps are re-examined and improved for the time performance. </a:t>
            </a:r>
          </a:p>
          <a:p>
            <a:r>
              <a:rPr lang="en-US" sz="2000" dirty="0" err="1" smtClean="0">
                <a:latin typeface="Arial" panose="020B0604020202020204" pitchFamily="34" charset="0"/>
                <a:cs typeface="Arial" panose="020B0604020202020204" pitchFamily="34" charset="0"/>
              </a:rPr>
              <a:t>Bribiesca’s</a:t>
            </a:r>
            <a:r>
              <a:rPr lang="en-US" sz="2000" dirty="0" smtClean="0">
                <a:latin typeface="Arial" panose="020B0604020202020204" pitchFamily="34" charset="0"/>
                <a:cs typeface="Arial" panose="020B0604020202020204" pitchFamily="34" charset="0"/>
              </a:rPr>
              <a:t> group did not consider the idle situation and did not encode the elapsed of time. They are interested in shape of the curves, while we are interested in movement. </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Laban Dancer executable code works fine but the source code was compiled in different version of visual studio and even the original authors can not provide a working project.</a:t>
            </a:r>
          </a:p>
          <a:p>
            <a:endParaRPr lang="en-US" sz="20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2EE6435D-6826-4550-B00F-49EFD3B1EEC0}" type="slidenum">
              <a:rPr lang="en-US" smtClean="0"/>
              <a:t>28</a:t>
            </a:fld>
            <a:endParaRPr lang="en-US"/>
          </a:p>
        </p:txBody>
      </p:sp>
      <p:sp>
        <p:nvSpPr>
          <p:cNvPr id="5" name="Date Placeholder 4"/>
          <p:cNvSpPr>
            <a:spLocks noGrp="1"/>
          </p:cNvSpPr>
          <p:nvPr>
            <p:ph type="dt" sz="half" idx="10"/>
          </p:nvPr>
        </p:nvSpPr>
        <p:spPr/>
        <p:txBody>
          <a:bodyPr/>
          <a:lstStyle/>
          <a:p>
            <a:r>
              <a:rPr lang="en-US" smtClean="0"/>
              <a:t>4/24/14</a:t>
            </a:r>
            <a:endParaRPr lang="en-US"/>
          </a:p>
        </p:txBody>
      </p:sp>
      <p:sp>
        <p:nvSpPr>
          <p:cNvPr id="6" name="Footer Placeholder 5"/>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82186050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Contributions</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smtClean="0">
                <a:latin typeface="Arial" panose="020B0604020202020204" pitchFamily="34" charset="0"/>
                <a:cs typeface="Arial" panose="020B0604020202020204" pitchFamily="34" charset="0"/>
              </a:rPr>
              <a:t>Propose A </a:t>
            </a:r>
            <a:r>
              <a:rPr lang="en-US" sz="2000" dirty="0" smtClean="0">
                <a:latin typeface="Arial" panose="020B0604020202020204" pitchFamily="34" charset="0"/>
                <a:cs typeface="Arial" panose="020B0604020202020204" pitchFamily="34" charset="0"/>
              </a:rPr>
              <a:t>new model to represent human motion</a:t>
            </a:r>
          </a:p>
          <a:p>
            <a:r>
              <a:rPr lang="en-US" sz="2000" dirty="0" smtClean="0">
                <a:latin typeface="Arial" panose="020B0604020202020204" pitchFamily="34" charset="0"/>
                <a:cs typeface="Arial" panose="020B0604020202020204" pitchFamily="34" charset="0"/>
              </a:rPr>
              <a:t>Use </a:t>
            </a:r>
            <a:r>
              <a:rPr lang="en-US" sz="2000" dirty="0" err="1" smtClean="0">
                <a:latin typeface="Arial" panose="020B0604020202020204" pitchFamily="34" charset="0"/>
                <a:cs typeface="Arial" panose="020B0604020202020204" pitchFamily="34" charset="0"/>
              </a:rPr>
              <a:t>LABANotation</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to analyze human motion on spatial and temporal domains</a:t>
            </a:r>
          </a:p>
          <a:p>
            <a:r>
              <a:rPr lang="en-US" sz="2000" dirty="0" smtClean="0">
                <a:latin typeface="Arial" panose="020B0604020202020204" pitchFamily="34" charset="0"/>
                <a:cs typeface="Arial" panose="020B0604020202020204" pitchFamily="34" charset="0"/>
              </a:rPr>
              <a:t>Enhancement of </a:t>
            </a:r>
            <a:r>
              <a:rPr lang="en-US" sz="2000" dirty="0" err="1" smtClean="0">
                <a:latin typeface="Arial" panose="020B0604020202020204" pitchFamily="34" charset="0"/>
                <a:cs typeface="Arial" panose="020B0604020202020204" pitchFamily="34" charset="0"/>
              </a:rPr>
              <a:t>LABANotation</a:t>
            </a:r>
            <a:r>
              <a:rPr lang="en-US" sz="2000" dirty="0" smtClean="0">
                <a:latin typeface="Arial" panose="020B0604020202020204" pitchFamily="34" charset="0"/>
                <a:cs typeface="Arial" panose="020B0604020202020204" pitchFamily="34" charset="0"/>
              </a:rPr>
              <a:t> for rehabilitation</a:t>
            </a:r>
          </a:p>
          <a:p>
            <a:r>
              <a:rPr lang="en-US" sz="2000" dirty="0" smtClean="0">
                <a:latin typeface="Arial" panose="020B0604020202020204" pitchFamily="34" charset="0"/>
                <a:cs typeface="Arial" panose="020B0604020202020204" pitchFamily="34" charset="0"/>
              </a:rPr>
              <a:t>Develop a software tool </a:t>
            </a:r>
            <a:r>
              <a:rPr lang="en-US" sz="2000" dirty="0" smtClean="0">
                <a:latin typeface="Arial" panose="020B0604020202020204" pitchFamily="34" charset="0"/>
                <a:cs typeface="Arial" panose="020B0604020202020204" pitchFamily="34" charset="0"/>
              </a:rPr>
              <a:t>to perform the analysis of human motion similarity on motion capture sessions</a:t>
            </a:r>
          </a:p>
          <a:p>
            <a:r>
              <a:rPr lang="en-US" sz="2000" dirty="0" smtClean="0">
                <a:latin typeface="Arial" panose="020B0604020202020204" pitchFamily="34" charset="0"/>
                <a:cs typeface="Arial" panose="020B0604020202020204" pitchFamily="34" charset="0"/>
              </a:rPr>
              <a:t>Propose a  HMTR </a:t>
            </a:r>
            <a:r>
              <a:rPr lang="en-US" sz="2000" dirty="0" smtClean="0">
                <a:latin typeface="Arial" panose="020B0604020202020204" pitchFamily="34" charset="0"/>
                <a:cs typeface="Arial" panose="020B0604020202020204" pitchFamily="34" charset="0"/>
              </a:rPr>
              <a:t>software architecture</a:t>
            </a:r>
          </a:p>
          <a:p>
            <a:r>
              <a:rPr lang="en-US" sz="2000" dirty="0" smtClean="0">
                <a:latin typeface="Arial" panose="020B0604020202020204" pitchFamily="34" charset="0"/>
                <a:cs typeface="Arial" panose="020B0604020202020204" pitchFamily="34" charset="0"/>
              </a:rPr>
              <a:t>Propose enhancements </a:t>
            </a:r>
            <a:r>
              <a:rPr lang="en-US" sz="2000" dirty="0" smtClean="0">
                <a:latin typeface="Arial" panose="020B0604020202020204" pitchFamily="34" charset="0"/>
                <a:cs typeface="Arial" panose="020B0604020202020204" pitchFamily="34" charset="0"/>
              </a:rPr>
              <a:t>for </a:t>
            </a:r>
            <a:r>
              <a:rPr lang="en-US" sz="2000" dirty="0" err="1" smtClean="0">
                <a:latin typeface="Arial" panose="020B0604020202020204" pitchFamily="34" charset="0"/>
                <a:cs typeface="Arial" panose="020B0604020202020204" pitchFamily="34" charset="0"/>
              </a:rPr>
              <a:t>LabanDancer</a:t>
            </a:r>
            <a:r>
              <a:rPr lang="en-US" sz="2000" dirty="0" smtClean="0">
                <a:latin typeface="Arial" panose="020B0604020202020204" pitchFamily="34" charset="0"/>
                <a:cs typeface="Arial" panose="020B0604020202020204" pitchFamily="34" charset="0"/>
              </a:rPr>
              <a:t> software for rehabilitation purposes</a:t>
            </a:r>
          </a:p>
        </p:txBody>
      </p:sp>
      <p:sp>
        <p:nvSpPr>
          <p:cNvPr id="4" name="Slide Number Placeholder 3"/>
          <p:cNvSpPr>
            <a:spLocks noGrp="1"/>
          </p:cNvSpPr>
          <p:nvPr>
            <p:ph type="sldNum" sz="quarter" idx="12"/>
          </p:nvPr>
        </p:nvSpPr>
        <p:spPr/>
        <p:txBody>
          <a:bodyPr/>
          <a:lstStyle/>
          <a:p>
            <a:fld id="{2EE6435D-6826-4550-B00F-49EFD3B1EEC0}" type="slidenum">
              <a:rPr lang="en-US" smtClean="0"/>
              <a:t>29</a:t>
            </a:fld>
            <a:endParaRPr lang="en-US"/>
          </a:p>
        </p:txBody>
      </p:sp>
      <p:sp>
        <p:nvSpPr>
          <p:cNvPr id="5" name="Date Placeholder 4"/>
          <p:cNvSpPr>
            <a:spLocks noGrp="1"/>
          </p:cNvSpPr>
          <p:nvPr>
            <p:ph type="dt" sz="half" idx="10"/>
          </p:nvPr>
        </p:nvSpPr>
        <p:spPr/>
        <p:txBody>
          <a:bodyPr/>
          <a:lstStyle/>
          <a:p>
            <a:r>
              <a:rPr lang="en-US" smtClean="0"/>
              <a:t>4/24/14</a:t>
            </a:r>
            <a:endParaRPr lang="en-US"/>
          </a:p>
        </p:txBody>
      </p:sp>
      <p:sp>
        <p:nvSpPr>
          <p:cNvPr id="6" name="Footer Placeholder 5"/>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11213637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Why Measuring Human Motion Similarity?</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114300" indent="0">
              <a:buNone/>
            </a:pP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301062"/>
            <a:ext cx="3387731" cy="178117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4095687"/>
            <a:ext cx="3376107" cy="1845605"/>
          </a:xfrm>
          <a:prstGeom prst="rect">
            <a:avLst/>
          </a:prstGeom>
        </p:spPr>
      </p:pic>
      <p:sp>
        <p:nvSpPr>
          <p:cNvPr id="8" name="Slide Number Placeholder 7"/>
          <p:cNvSpPr>
            <a:spLocks noGrp="1"/>
          </p:cNvSpPr>
          <p:nvPr>
            <p:ph type="sldNum" sz="quarter" idx="12"/>
          </p:nvPr>
        </p:nvSpPr>
        <p:spPr/>
        <p:txBody>
          <a:bodyPr/>
          <a:lstStyle/>
          <a:p>
            <a:fld id="{2EE6435D-6826-4550-B00F-49EFD3B1EEC0}" type="slidenum">
              <a:rPr lang="en-US" smtClean="0"/>
              <a:t>3</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1130" y="2286000"/>
            <a:ext cx="3909181" cy="1590947"/>
          </a:xfrm>
          <a:prstGeom prst="rect">
            <a:avLst/>
          </a:prstGeom>
        </p:spPr>
      </p:pic>
      <p:sp>
        <p:nvSpPr>
          <p:cNvPr id="4" name="Date Placeholder 3"/>
          <p:cNvSpPr>
            <a:spLocks noGrp="1"/>
          </p:cNvSpPr>
          <p:nvPr>
            <p:ph type="dt" sz="half" idx="10"/>
          </p:nvPr>
        </p:nvSpPr>
        <p:spPr/>
        <p:txBody>
          <a:bodyPr/>
          <a:lstStyle/>
          <a:p>
            <a:r>
              <a:rPr lang="en-US" smtClean="0"/>
              <a:t>4/24/14</a:t>
            </a:r>
            <a:endParaRPr lang="en-US"/>
          </a:p>
        </p:txBody>
      </p:sp>
      <p:sp>
        <p:nvSpPr>
          <p:cNvPr id="7" name="Footer Placeholder 6"/>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6852308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E6435D-6826-4550-B00F-49EFD3B1EEC0}" type="slidenum">
              <a:rPr lang="en-US" smtClean="0"/>
              <a:t>30</a:t>
            </a:fld>
            <a:endParaRPr lang="en-US"/>
          </a:p>
        </p:txBody>
      </p:sp>
      <p:pic>
        <p:nvPicPr>
          <p:cNvPr id="5" name="Picture 4"/>
          <p:cNvPicPr>
            <a:picLocks noChangeAspect="1"/>
          </p:cNvPicPr>
          <p:nvPr/>
        </p:nvPicPr>
        <p:blipFill>
          <a:blip r:embed="rId3"/>
          <a:stretch>
            <a:fillRect/>
          </a:stretch>
        </p:blipFill>
        <p:spPr>
          <a:xfrm>
            <a:off x="2590800" y="152400"/>
            <a:ext cx="5676900" cy="4698382"/>
          </a:xfrm>
          <a:prstGeom prst="rect">
            <a:avLst/>
          </a:prstGeom>
        </p:spPr>
      </p:pic>
      <p:sp>
        <p:nvSpPr>
          <p:cNvPr id="6" name="Date Placeholder 5"/>
          <p:cNvSpPr>
            <a:spLocks noGrp="1"/>
          </p:cNvSpPr>
          <p:nvPr>
            <p:ph type="dt" sz="half" idx="10"/>
          </p:nvPr>
        </p:nvSpPr>
        <p:spPr/>
        <p:txBody>
          <a:bodyPr/>
          <a:lstStyle/>
          <a:p>
            <a:r>
              <a:rPr lang="en-US" smtClean="0"/>
              <a:t>4/24/14</a:t>
            </a:r>
            <a:endParaRPr lang="en-US"/>
          </a:p>
        </p:txBody>
      </p:sp>
      <p:sp>
        <p:nvSpPr>
          <p:cNvPr id="7" name="Footer Placeholder 6"/>
          <p:cNvSpPr>
            <a:spLocks noGrp="1"/>
          </p:cNvSpPr>
          <p:nvPr>
            <p:ph type="ftr" sz="quarter" idx="11"/>
          </p:nvPr>
        </p:nvSpPr>
        <p:spPr/>
        <p:txBody>
          <a:bodyPr/>
          <a:lstStyle/>
          <a:p>
            <a:r>
              <a:rPr lang="en-US" smtClean="0"/>
              <a:t>Ftorres/MUMS</a:t>
            </a:r>
            <a:endParaRPr lang="en-US"/>
          </a:p>
        </p:txBody>
      </p:sp>
      <p:sp>
        <p:nvSpPr>
          <p:cNvPr id="3" name="Content Placeholder 2"/>
          <p:cNvSpPr>
            <a:spLocks noGrp="1"/>
          </p:cNvSpPr>
          <p:nvPr>
            <p:ph idx="1"/>
          </p:nvPr>
        </p:nvSpPr>
        <p:spPr>
          <a:xfrm>
            <a:off x="381000" y="3810000"/>
            <a:ext cx="6934200" cy="4800600"/>
          </a:xfrm>
        </p:spPr>
        <p:txBody>
          <a:bodyPr>
            <a:normAutofit/>
          </a:bodyPr>
          <a:lstStyle/>
          <a:p>
            <a:r>
              <a:rPr lang="en-US" sz="2000" dirty="0" smtClean="0">
                <a:latin typeface="Arial" panose="020B0604020202020204" pitchFamily="34" charset="0"/>
                <a:cs typeface="Arial" panose="020B0604020202020204" pitchFamily="34" charset="0"/>
              </a:rPr>
              <a:t>Use this framework in another areas, i.e. dancing, video games</a:t>
            </a:r>
          </a:p>
          <a:p>
            <a:r>
              <a:rPr lang="en-US" sz="2000" dirty="0" smtClean="0">
                <a:latin typeface="Arial" panose="020B0604020202020204" pitchFamily="34" charset="0"/>
                <a:cs typeface="Arial" panose="020B0604020202020204" pitchFamily="34" charset="0"/>
              </a:rPr>
              <a:t>Improve run time for the analysis of human motion, i.e. using </a:t>
            </a:r>
            <a:r>
              <a:rPr lang="en-US" sz="2000" dirty="0" err="1" smtClean="0">
                <a:latin typeface="Arial" panose="020B0604020202020204" pitchFamily="34" charset="0"/>
                <a:cs typeface="Arial" panose="020B0604020202020204" pitchFamily="34" charset="0"/>
              </a:rPr>
              <a:t>nVidia</a:t>
            </a:r>
            <a:r>
              <a:rPr lang="en-US" sz="2000" dirty="0" smtClean="0">
                <a:latin typeface="Arial" panose="020B0604020202020204" pitchFamily="34" charset="0"/>
                <a:cs typeface="Arial" panose="020B0604020202020204" pitchFamily="34" charset="0"/>
              </a:rPr>
              <a:t> CUDA tools</a:t>
            </a:r>
          </a:p>
          <a:p>
            <a:r>
              <a:rPr lang="en-US" sz="2000" dirty="0" smtClean="0">
                <a:latin typeface="Arial" panose="020B0604020202020204" pitchFamily="34" charset="0"/>
                <a:cs typeface="Arial" panose="020B0604020202020204" pitchFamily="34" charset="0"/>
              </a:rPr>
              <a:t>Getting </a:t>
            </a:r>
            <a:r>
              <a:rPr lang="en-US" sz="2000" dirty="0" smtClean="0">
                <a:latin typeface="Arial" panose="020B0604020202020204" pitchFamily="34" charset="0"/>
                <a:cs typeface="Arial" panose="020B0604020202020204" pitchFamily="34" charset="0"/>
              </a:rPr>
              <a:t>additional </a:t>
            </a:r>
            <a:r>
              <a:rPr lang="en-US" sz="2000" dirty="0" smtClean="0">
                <a:latin typeface="Arial" panose="020B0604020202020204" pitchFamily="34" charset="0"/>
                <a:cs typeface="Arial" panose="020B0604020202020204" pitchFamily="34" charset="0"/>
              </a:rPr>
              <a:t>data with semantics for further analysis of  similarity</a:t>
            </a:r>
          </a:p>
          <a:p>
            <a:r>
              <a:rPr lang="en-US" sz="2000" dirty="0" smtClean="0">
                <a:latin typeface="Arial" panose="020B0604020202020204" pitchFamily="34" charset="0"/>
                <a:cs typeface="Arial" panose="020B0604020202020204" pitchFamily="34" charset="0"/>
              </a:rPr>
              <a:t>Define additional properties such off-track, sustain and develop procedure for computing the values for the properties.</a:t>
            </a:r>
            <a:endParaRPr lang="en-US" sz="2000" dirty="0" smtClean="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Future Research</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901273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Conclusion</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20000"/>
          </a:bodyPr>
          <a:lstStyle/>
          <a:p>
            <a:r>
              <a:rPr lang="en-US" sz="2000" dirty="0">
                <a:latin typeface="Arial" panose="020B0604020202020204" pitchFamily="34" charset="0"/>
                <a:cs typeface="Arial" panose="020B0604020202020204" pitchFamily="34" charset="0"/>
              </a:rPr>
              <a:t>Propose A new model to represent human motion</a:t>
            </a:r>
          </a:p>
          <a:p>
            <a:r>
              <a:rPr lang="en-US" sz="2000" dirty="0">
                <a:latin typeface="Arial" panose="020B0604020202020204" pitchFamily="34" charset="0"/>
                <a:cs typeface="Arial" panose="020B0604020202020204" pitchFamily="34" charset="0"/>
              </a:rPr>
              <a:t>Use </a:t>
            </a:r>
            <a:r>
              <a:rPr lang="en-US" sz="2000" dirty="0" err="1">
                <a:latin typeface="Arial" panose="020B0604020202020204" pitchFamily="34" charset="0"/>
                <a:cs typeface="Arial" panose="020B0604020202020204" pitchFamily="34" charset="0"/>
              </a:rPr>
              <a:t>LABANotation</a:t>
            </a:r>
            <a:r>
              <a:rPr lang="en-US" sz="2000" dirty="0">
                <a:latin typeface="Arial" panose="020B0604020202020204" pitchFamily="34" charset="0"/>
                <a:cs typeface="Arial" panose="020B0604020202020204" pitchFamily="34" charset="0"/>
              </a:rPr>
              <a:t> to analyze human motion on spatial and temporal domains</a:t>
            </a:r>
          </a:p>
          <a:p>
            <a:r>
              <a:rPr lang="en-US" sz="2000" dirty="0">
                <a:latin typeface="Arial" panose="020B0604020202020204" pitchFamily="34" charset="0"/>
                <a:cs typeface="Arial" panose="020B0604020202020204" pitchFamily="34" charset="0"/>
              </a:rPr>
              <a:t>Enhancement of </a:t>
            </a:r>
            <a:r>
              <a:rPr lang="en-US" sz="2000" dirty="0" err="1">
                <a:latin typeface="Arial" panose="020B0604020202020204" pitchFamily="34" charset="0"/>
                <a:cs typeface="Arial" panose="020B0604020202020204" pitchFamily="34" charset="0"/>
              </a:rPr>
              <a:t>LABANotation</a:t>
            </a:r>
            <a:r>
              <a:rPr lang="en-US" sz="2000" dirty="0">
                <a:latin typeface="Arial" panose="020B0604020202020204" pitchFamily="34" charset="0"/>
                <a:cs typeface="Arial" panose="020B0604020202020204" pitchFamily="34" charset="0"/>
              </a:rPr>
              <a:t> for rehabilitation</a:t>
            </a:r>
          </a:p>
          <a:p>
            <a:r>
              <a:rPr lang="en-US" sz="2000" dirty="0">
                <a:latin typeface="Arial" panose="020B0604020202020204" pitchFamily="34" charset="0"/>
                <a:cs typeface="Arial" panose="020B0604020202020204" pitchFamily="34" charset="0"/>
              </a:rPr>
              <a:t>Develop a software tool to perform the analysis of human motion similarity on motion capture sessions</a:t>
            </a:r>
          </a:p>
          <a:p>
            <a:r>
              <a:rPr lang="en-US" sz="2000" dirty="0">
                <a:latin typeface="Arial" panose="020B0604020202020204" pitchFamily="34" charset="0"/>
                <a:cs typeface="Arial" panose="020B0604020202020204" pitchFamily="34" charset="0"/>
              </a:rPr>
              <a:t>Propose a  HMTR software architecture</a:t>
            </a:r>
          </a:p>
          <a:p>
            <a:r>
              <a:rPr lang="en-US" sz="2000" dirty="0">
                <a:latin typeface="Arial" panose="020B0604020202020204" pitchFamily="34" charset="0"/>
                <a:cs typeface="Arial" panose="020B0604020202020204" pitchFamily="34" charset="0"/>
              </a:rPr>
              <a:t>Propose enhancements for </a:t>
            </a:r>
            <a:r>
              <a:rPr lang="en-US" sz="2000" dirty="0" err="1">
                <a:latin typeface="Arial" panose="020B0604020202020204" pitchFamily="34" charset="0"/>
                <a:cs typeface="Arial" panose="020B0604020202020204" pitchFamily="34" charset="0"/>
              </a:rPr>
              <a:t>LabanDancer</a:t>
            </a:r>
            <a:r>
              <a:rPr lang="en-US" sz="2000" dirty="0">
                <a:latin typeface="Arial" panose="020B0604020202020204" pitchFamily="34" charset="0"/>
                <a:cs typeface="Arial" panose="020B0604020202020204" pitchFamily="34" charset="0"/>
              </a:rPr>
              <a:t> software for rehabilitation </a:t>
            </a:r>
            <a:r>
              <a:rPr lang="en-US" sz="2000" dirty="0" smtClean="0">
                <a:latin typeface="Arial" panose="020B0604020202020204" pitchFamily="34" charset="0"/>
                <a:cs typeface="Arial" panose="020B0604020202020204" pitchFamily="34" charset="0"/>
              </a:rPr>
              <a:t>purposes</a:t>
            </a:r>
          </a:p>
          <a:p>
            <a:r>
              <a:rPr lang="en-US" sz="2000" dirty="0" smtClean="0">
                <a:latin typeface="Arial" panose="020B0604020202020204" pitchFamily="34" charset="0"/>
                <a:cs typeface="Arial" panose="020B0604020202020204" pitchFamily="34" charset="0"/>
              </a:rPr>
              <a:t>The </a:t>
            </a:r>
            <a:r>
              <a:rPr lang="en-US" sz="2000" dirty="0" smtClean="0">
                <a:latin typeface="Arial" panose="020B0604020202020204" pitchFamily="34" charset="0"/>
                <a:cs typeface="Arial" panose="020B0604020202020204" pitchFamily="34" charset="0"/>
              </a:rPr>
              <a:t>Analysis of human motion is needed in different areas of </a:t>
            </a:r>
            <a:r>
              <a:rPr lang="en-US" sz="2000" dirty="0" smtClean="0">
                <a:latin typeface="Arial" panose="020B0604020202020204" pitchFamily="34" charset="0"/>
                <a:cs typeface="Arial" panose="020B0604020202020204" pitchFamily="34" charset="0"/>
              </a:rPr>
              <a:t>study.</a:t>
            </a:r>
          </a:p>
          <a:p>
            <a:r>
              <a:rPr lang="en-US" sz="2000" dirty="0" smtClean="0">
                <a:latin typeface="Arial" panose="020B0604020202020204" pitchFamily="34" charset="0"/>
                <a:cs typeface="Arial" panose="020B0604020202020204" pitchFamily="34" charset="0"/>
              </a:rPr>
              <a:t>The proposed  </a:t>
            </a:r>
            <a:r>
              <a:rPr lang="en-US" sz="2000" dirty="0" smtClean="0">
                <a:latin typeface="Arial" panose="020B0604020202020204" pitchFamily="34" charset="0"/>
                <a:cs typeface="Arial" panose="020B0604020202020204" pitchFamily="34" charset="0"/>
              </a:rPr>
              <a:t>framework provides feedback regarding motion similarity of two given motion capture </a:t>
            </a:r>
            <a:r>
              <a:rPr lang="en-US" sz="2000" dirty="0" smtClean="0">
                <a:latin typeface="Arial" panose="020B0604020202020204" pitchFamily="34" charset="0"/>
                <a:cs typeface="Arial" panose="020B0604020202020204" pitchFamily="34" charset="0"/>
              </a:rPr>
              <a:t>sessions</a:t>
            </a:r>
          </a:p>
          <a:p>
            <a:r>
              <a:rPr lang="en-US" sz="2000" dirty="0" smtClean="0">
                <a:latin typeface="Arial" panose="020B0604020202020204" pitchFamily="34" charset="0"/>
                <a:cs typeface="Arial" panose="020B0604020202020204" pitchFamily="34" charset="0"/>
              </a:rPr>
              <a:t>The Analysis </a:t>
            </a:r>
            <a:r>
              <a:rPr lang="en-US" sz="2000" dirty="0" smtClean="0">
                <a:latin typeface="Arial" panose="020B0604020202020204" pitchFamily="34" charset="0"/>
                <a:cs typeface="Arial" panose="020B0604020202020204" pitchFamily="34" charset="0"/>
              </a:rPr>
              <a:t>of human motion similarity can be done on spatial, temporal, or both domains</a:t>
            </a:r>
            <a:r>
              <a:rPr lang="en-US" sz="2000" dirty="0" smtClean="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Three papers were published. Will submit the work on the comparison of chain code and </a:t>
            </a:r>
            <a:r>
              <a:rPr lang="en-US" sz="2000" dirty="0" err="1" smtClean="0">
                <a:latin typeface="Arial" panose="020B0604020202020204" pitchFamily="34" charset="0"/>
                <a:cs typeface="Arial" panose="020B0604020202020204" pitchFamily="34" charset="0"/>
              </a:rPr>
              <a:t>fastDTW</a:t>
            </a:r>
            <a:r>
              <a:rPr lang="en-US" sz="2000" dirty="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2EE6435D-6826-4550-B00F-49EFD3B1EEC0}" type="slidenum">
              <a:rPr lang="en-US" smtClean="0"/>
              <a:t>31</a:t>
            </a:fld>
            <a:endParaRPr lang="en-US"/>
          </a:p>
        </p:txBody>
      </p:sp>
      <p:sp>
        <p:nvSpPr>
          <p:cNvPr id="5" name="Date Placeholder 4"/>
          <p:cNvSpPr>
            <a:spLocks noGrp="1"/>
          </p:cNvSpPr>
          <p:nvPr>
            <p:ph type="dt" sz="half" idx="10"/>
          </p:nvPr>
        </p:nvSpPr>
        <p:spPr/>
        <p:txBody>
          <a:bodyPr/>
          <a:lstStyle/>
          <a:p>
            <a:r>
              <a:rPr lang="en-US" smtClean="0"/>
              <a:t>4/24/14</a:t>
            </a:r>
            <a:endParaRPr lang="en-US"/>
          </a:p>
        </p:txBody>
      </p:sp>
      <p:sp>
        <p:nvSpPr>
          <p:cNvPr id="6" name="Footer Placeholder 5"/>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269471492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3000"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stretch>
            <a:fillRect/>
          </a:stretch>
        </p:blipFill>
        <p:spPr>
          <a:xfrm>
            <a:off x="671512" y="2514600"/>
            <a:ext cx="7191375" cy="1809750"/>
          </a:xfrm>
          <a:prstGeom prst="rect">
            <a:avLst/>
          </a:prstGeom>
        </p:spPr>
      </p:pic>
      <p:sp>
        <p:nvSpPr>
          <p:cNvPr id="4" name="Slide Number Placeholder 3"/>
          <p:cNvSpPr>
            <a:spLocks noGrp="1"/>
          </p:cNvSpPr>
          <p:nvPr>
            <p:ph type="sldNum" sz="quarter" idx="12"/>
          </p:nvPr>
        </p:nvSpPr>
        <p:spPr/>
        <p:txBody>
          <a:bodyPr/>
          <a:lstStyle/>
          <a:p>
            <a:fld id="{2EE6435D-6826-4550-B00F-49EFD3B1EEC0}" type="slidenum">
              <a:rPr lang="en-US" smtClean="0"/>
              <a:t>32</a:t>
            </a:fld>
            <a:endParaRPr lang="en-US"/>
          </a:p>
        </p:txBody>
      </p:sp>
      <p:sp>
        <p:nvSpPr>
          <p:cNvPr id="3" name="Date Placeholder 2"/>
          <p:cNvSpPr>
            <a:spLocks noGrp="1"/>
          </p:cNvSpPr>
          <p:nvPr>
            <p:ph type="dt" sz="half" idx="10"/>
          </p:nvPr>
        </p:nvSpPr>
        <p:spPr/>
        <p:txBody>
          <a:bodyPr/>
          <a:lstStyle/>
          <a:p>
            <a:r>
              <a:rPr lang="en-US" smtClean="0"/>
              <a:t>4/24/14</a:t>
            </a:r>
            <a:endParaRPr lang="en-US"/>
          </a:p>
        </p:txBody>
      </p:sp>
      <p:sp>
        <p:nvSpPr>
          <p:cNvPr id="6" name="Footer Placeholder 5"/>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4272259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3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2EE6435D-6826-4550-B00F-49EFD3B1EEC0}" type="slidenum">
              <a:rPr lang="en-US" smtClean="0"/>
              <a:t>33</a:t>
            </a:fld>
            <a:endParaRPr lang="en-US"/>
          </a:p>
        </p:txBody>
      </p:sp>
      <p:pic>
        <p:nvPicPr>
          <p:cNvPr id="3" name="Picture 2"/>
          <p:cNvPicPr>
            <a:picLocks noChangeAspect="1"/>
          </p:cNvPicPr>
          <p:nvPr/>
        </p:nvPicPr>
        <p:blipFill>
          <a:blip r:embed="rId2"/>
          <a:stretch>
            <a:fillRect/>
          </a:stretch>
        </p:blipFill>
        <p:spPr>
          <a:xfrm>
            <a:off x="1371600" y="1081087"/>
            <a:ext cx="5600700" cy="4695825"/>
          </a:xfrm>
          <a:prstGeom prst="rect">
            <a:avLst/>
          </a:prstGeom>
        </p:spPr>
      </p:pic>
      <p:sp>
        <p:nvSpPr>
          <p:cNvPr id="6" name="Content Placeholder 5"/>
          <p:cNvSpPr>
            <a:spLocks noGrp="1"/>
          </p:cNvSpPr>
          <p:nvPr>
            <p:ph idx="1"/>
          </p:nvPr>
        </p:nvSpPr>
        <p:spPr/>
        <p:txBody>
          <a:bodyPr/>
          <a:lstStyle/>
          <a:p>
            <a:endParaRPr lang="en-US" dirty="0"/>
          </a:p>
        </p:txBody>
      </p:sp>
      <p:sp>
        <p:nvSpPr>
          <p:cNvPr id="5" name="Date Placeholder 4"/>
          <p:cNvSpPr>
            <a:spLocks noGrp="1"/>
          </p:cNvSpPr>
          <p:nvPr>
            <p:ph type="dt" sz="half" idx="10"/>
          </p:nvPr>
        </p:nvSpPr>
        <p:spPr/>
        <p:txBody>
          <a:bodyPr/>
          <a:lstStyle/>
          <a:p>
            <a:r>
              <a:rPr lang="en-US" smtClean="0"/>
              <a:t>4/24/14</a:t>
            </a:r>
            <a:endParaRPr lang="en-US"/>
          </a:p>
        </p:txBody>
      </p:sp>
      <p:sp>
        <p:nvSpPr>
          <p:cNvPr id="7" name="Footer Placeholder 6"/>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216898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How is Similarity Measured?</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sz="2000" dirty="0" smtClean="0">
                <a:latin typeface="Arial" panose="020B0604020202020204" pitchFamily="34" charset="0"/>
                <a:cs typeface="Arial" panose="020B0604020202020204" pitchFamily="34" charset="0"/>
              </a:rPr>
              <a:t>Sports – high data acquisition</a:t>
            </a:r>
          </a:p>
          <a:p>
            <a:r>
              <a:rPr lang="en-US" sz="2000" dirty="0" smtClean="0">
                <a:latin typeface="Arial" panose="020B0604020202020204" pitchFamily="34" charset="0"/>
                <a:cs typeface="Arial" panose="020B0604020202020204" pitchFamily="34" charset="0"/>
              </a:rPr>
              <a:t>VR – real time data acquisition -&gt; simulation time</a:t>
            </a:r>
          </a:p>
          <a:p>
            <a:r>
              <a:rPr lang="en-US" sz="2000" dirty="0" smtClean="0">
                <a:latin typeface="Arial" panose="020B0604020202020204" pitchFamily="34" charset="0"/>
                <a:cs typeface="Arial" panose="020B0604020202020204" pitchFamily="34" charset="0"/>
              </a:rPr>
              <a:t>Modeling human body -&gt; skeleton</a:t>
            </a:r>
            <a:endParaRPr lang="es-MX"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2EE6435D-6826-4550-B00F-49EFD3B1EEC0}" type="slidenum">
              <a:rPr lang="en-US" smtClean="0"/>
              <a:t>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124200"/>
            <a:ext cx="3429000" cy="2242425"/>
          </a:xfrm>
          <a:prstGeom prst="rect">
            <a:avLst/>
          </a:prstGeom>
        </p:spPr>
      </p:pic>
      <p:pic>
        <p:nvPicPr>
          <p:cNvPr id="6" name="Picture 5"/>
          <p:cNvPicPr>
            <a:picLocks noChangeAspect="1"/>
          </p:cNvPicPr>
          <p:nvPr/>
        </p:nvPicPr>
        <p:blipFill>
          <a:blip r:embed="rId3"/>
          <a:stretch>
            <a:fillRect/>
          </a:stretch>
        </p:blipFill>
        <p:spPr>
          <a:xfrm>
            <a:off x="4754705" y="3124200"/>
            <a:ext cx="3322495" cy="2493121"/>
          </a:xfrm>
          <a:prstGeom prst="rect">
            <a:avLst/>
          </a:prstGeom>
        </p:spPr>
      </p:pic>
      <p:sp>
        <p:nvSpPr>
          <p:cNvPr id="7" name="Date Placeholder 6"/>
          <p:cNvSpPr>
            <a:spLocks noGrp="1"/>
          </p:cNvSpPr>
          <p:nvPr>
            <p:ph type="dt" sz="half" idx="10"/>
          </p:nvPr>
        </p:nvSpPr>
        <p:spPr/>
        <p:txBody>
          <a:bodyPr/>
          <a:lstStyle/>
          <a:p>
            <a:r>
              <a:rPr lang="en-US" smtClean="0"/>
              <a:t>4/24/14</a:t>
            </a:r>
            <a:endParaRPr lang="en-US"/>
          </a:p>
        </p:txBody>
      </p:sp>
      <p:sp>
        <p:nvSpPr>
          <p:cNvPr id="8" name="Footer Placeholder 7"/>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207550693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Human Motion can be modeled as Sets of 3D Curves</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smtClean="0">
                <a:latin typeface="Arial" panose="020B0604020202020204" pitchFamily="34" charset="0"/>
                <a:cs typeface="Arial" panose="020B0604020202020204" pitchFamily="34" charset="0"/>
              </a:rPr>
              <a:t>3D Curves generated by MUMS tool from a shoulder exercise.</a:t>
            </a:r>
          </a:p>
          <a:p>
            <a:r>
              <a:rPr lang="en-US" sz="2000" dirty="0" smtClean="0">
                <a:latin typeface="Arial" panose="020B0604020202020204" pitchFamily="34" charset="0"/>
                <a:cs typeface="Arial" panose="020B0604020202020204" pitchFamily="34" charset="0"/>
              </a:rPr>
              <a:t>These two diagrams capture the accumulated tracks of two snapshots.</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It shows all sensors data including those from head, torso, abdomen, arms and legs.</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2EE6435D-6826-4550-B00F-49EFD3B1EEC0}" type="slidenum">
              <a:rPr lang="en-US" smtClean="0"/>
              <a:t>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352800"/>
            <a:ext cx="760815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r>
              <a:rPr lang="en-US" smtClean="0"/>
              <a:t>4/24/14</a:t>
            </a:r>
            <a:endParaRPr lang="en-US"/>
          </a:p>
        </p:txBody>
      </p:sp>
      <p:sp>
        <p:nvSpPr>
          <p:cNvPr id="6" name="Footer Placeholder 5"/>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20525263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Utilize </a:t>
            </a:r>
            <a:r>
              <a:rPr lang="en-US" sz="3200" dirty="0" smtClean="0"/>
              <a:t>Time3D data from HMTR Project</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143000"/>
            <a:ext cx="7620000" cy="4800600"/>
          </a:xfrm>
        </p:spPr>
        <p:txBody>
          <a:bodyPr>
            <a:normAutofit/>
          </a:bodyPr>
          <a:lstStyle/>
          <a:p>
            <a:r>
              <a:rPr lang="en-US" sz="2000" dirty="0" smtClean="0">
                <a:latin typeface="Arial" panose="020B0604020202020204" pitchFamily="34" charset="0"/>
                <a:cs typeface="Arial" panose="020B0604020202020204" pitchFamily="34" charset="0"/>
              </a:rPr>
              <a:t>Four Key </a:t>
            </a:r>
            <a:r>
              <a:rPr lang="en-US" sz="2000" dirty="0">
                <a:latin typeface="Arial" panose="020B0604020202020204" pitchFamily="34" charset="0"/>
                <a:cs typeface="Arial" panose="020B0604020202020204" pitchFamily="34" charset="0"/>
              </a:rPr>
              <a:t>Rehabilitation </a:t>
            </a:r>
            <a:r>
              <a:rPr lang="en-US" sz="2000" dirty="0" smtClean="0">
                <a:latin typeface="Arial" panose="020B0604020202020204" pitchFamily="34" charset="0"/>
                <a:cs typeface="Arial" panose="020B0604020202020204" pitchFamily="34" charset="0"/>
              </a:rPr>
              <a:t>Exercises were chosen and analyzed in HMTR project by </a:t>
            </a:r>
          </a:p>
          <a:p>
            <a:pPr lvl="1"/>
            <a:r>
              <a:rPr lang="en-US" sz="1800" dirty="0" smtClean="0">
                <a:latin typeface="Arial" panose="020B0604020202020204" pitchFamily="34" charset="0"/>
                <a:cs typeface="Arial" panose="020B0604020202020204" pitchFamily="34" charset="0"/>
              </a:rPr>
              <a:t>Dr</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Yunyu</a:t>
            </a:r>
            <a:r>
              <a:rPr lang="en-US" sz="1800" dirty="0" smtClean="0">
                <a:latin typeface="Arial" panose="020B0604020202020204" pitchFamily="34" charset="0"/>
                <a:cs typeface="Arial" panose="020B0604020202020204" pitchFamily="34" charset="0"/>
              </a:rPr>
              <a:t> Wang – Certified Movement Analysis, </a:t>
            </a:r>
            <a:r>
              <a:rPr lang="en-US" sz="1800" dirty="0" err="1" smtClean="0">
                <a:latin typeface="Arial" panose="020B0604020202020204" pitchFamily="34" charset="0"/>
                <a:cs typeface="Arial" panose="020B0604020202020204" pitchFamily="34" charset="0"/>
              </a:rPr>
              <a:t>LABANotation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Reconstructor</a:t>
            </a:r>
            <a:r>
              <a:rPr lang="en-US" sz="1800" dirty="0" smtClean="0">
                <a:latin typeface="Arial" panose="020B0604020202020204" pitchFamily="34" charset="0"/>
                <a:cs typeface="Arial" panose="020B0604020202020204" pitchFamily="34" charset="0"/>
              </a:rPr>
              <a:t> and Teacher</a:t>
            </a:r>
          </a:p>
          <a:p>
            <a:pPr lvl="1"/>
            <a:r>
              <a:rPr lang="en-US" sz="1800" dirty="0" smtClean="0">
                <a:latin typeface="Arial" panose="020B0604020202020204" pitchFamily="34" charset="0"/>
                <a:cs typeface="Arial" panose="020B0604020202020204" pitchFamily="34" charset="0"/>
              </a:rPr>
              <a:t>Dr. James </a:t>
            </a:r>
            <a:r>
              <a:rPr lang="en-US" sz="1800" dirty="0" err="1" smtClean="0">
                <a:latin typeface="Arial" panose="020B0604020202020204" pitchFamily="34" charset="0"/>
                <a:cs typeface="Arial" panose="020B0604020202020204" pitchFamily="34" charset="0"/>
              </a:rPr>
              <a:t>Carollo</a:t>
            </a:r>
            <a:r>
              <a:rPr lang="en-US" sz="1800" dirty="0" smtClean="0">
                <a:latin typeface="Arial" panose="020B0604020202020204" pitchFamily="34" charset="0"/>
                <a:cs typeface="Arial" panose="020B0604020202020204" pitchFamily="34" charset="0"/>
              </a:rPr>
              <a:t> – Physical Medicine and Rehabilitation, </a:t>
            </a:r>
            <a:r>
              <a:rPr lang="en-US" sz="1800" dirty="0" err="1" smtClean="0">
                <a:latin typeface="Arial" panose="020B0604020202020204" pitchFamily="34" charset="0"/>
                <a:cs typeface="Arial" panose="020B0604020202020204" pitchFamily="34" charset="0"/>
              </a:rPr>
              <a:t>Ortophaedics</a:t>
            </a:r>
            <a:r>
              <a:rPr lang="en-US" sz="1800" dirty="0" smtClean="0">
                <a:latin typeface="Arial" panose="020B0604020202020204" pitchFamily="34" charset="0"/>
                <a:cs typeface="Arial" panose="020B0604020202020204" pitchFamily="34" charset="0"/>
              </a:rPr>
              <a:t>, Bioengineering, School of Engineering and Applied </a:t>
            </a:r>
            <a:r>
              <a:rPr lang="en-US" sz="1800" dirty="0" smtClean="0">
                <a:latin typeface="Arial" panose="020B0604020202020204" pitchFamily="34" charset="0"/>
                <a:cs typeface="Arial" panose="020B0604020202020204" pitchFamily="34" charset="0"/>
              </a:rPr>
              <a:t>Science.</a:t>
            </a:r>
            <a:endParaRPr lang="en-US" sz="18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2EE6435D-6826-4550-B00F-49EFD3B1EEC0}" type="slidenum">
              <a:rPr lang="en-US" smtClean="0"/>
              <a:t>6</a:t>
            </a:fld>
            <a:endParaRPr lang="en-US"/>
          </a:p>
        </p:txBody>
      </p:sp>
      <p:pic>
        <p:nvPicPr>
          <p:cNvPr id="5" name="Picture 4"/>
          <p:cNvPicPr>
            <a:picLocks noChangeAspect="1"/>
          </p:cNvPicPr>
          <p:nvPr/>
        </p:nvPicPr>
        <p:blipFill>
          <a:blip r:embed="rId2"/>
          <a:stretch>
            <a:fillRect/>
          </a:stretch>
        </p:blipFill>
        <p:spPr>
          <a:xfrm>
            <a:off x="685801" y="3276600"/>
            <a:ext cx="2590800" cy="1882490"/>
          </a:xfrm>
          <a:prstGeom prst="rect">
            <a:avLst/>
          </a:prstGeom>
        </p:spPr>
      </p:pic>
      <p:pic>
        <p:nvPicPr>
          <p:cNvPr id="6" name="Picture 5"/>
          <p:cNvPicPr>
            <a:picLocks noChangeAspect="1"/>
          </p:cNvPicPr>
          <p:nvPr/>
        </p:nvPicPr>
        <p:blipFill>
          <a:blip r:embed="rId3"/>
          <a:stretch>
            <a:fillRect/>
          </a:stretch>
        </p:blipFill>
        <p:spPr>
          <a:xfrm>
            <a:off x="5715000" y="3268014"/>
            <a:ext cx="2662706" cy="1909569"/>
          </a:xfrm>
          <a:prstGeom prst="rect">
            <a:avLst/>
          </a:prstGeom>
        </p:spPr>
      </p:pic>
      <p:pic>
        <p:nvPicPr>
          <p:cNvPr id="7" name="Picture 6"/>
          <p:cNvPicPr>
            <a:picLocks noChangeAspect="1"/>
          </p:cNvPicPr>
          <p:nvPr/>
        </p:nvPicPr>
        <p:blipFill>
          <a:blip r:embed="rId4"/>
          <a:stretch>
            <a:fillRect/>
          </a:stretch>
        </p:blipFill>
        <p:spPr>
          <a:xfrm>
            <a:off x="1549903" y="4646932"/>
            <a:ext cx="2646667" cy="1913892"/>
          </a:xfrm>
          <a:prstGeom prst="rect">
            <a:avLst/>
          </a:prstGeom>
        </p:spPr>
      </p:pic>
      <p:pic>
        <p:nvPicPr>
          <p:cNvPr id="8" name="Picture 7"/>
          <p:cNvPicPr>
            <a:picLocks noChangeAspect="1"/>
          </p:cNvPicPr>
          <p:nvPr/>
        </p:nvPicPr>
        <p:blipFill>
          <a:blip r:embed="rId5"/>
          <a:stretch>
            <a:fillRect/>
          </a:stretch>
        </p:blipFill>
        <p:spPr>
          <a:xfrm>
            <a:off x="4327334" y="4646932"/>
            <a:ext cx="2626398" cy="1896577"/>
          </a:xfrm>
          <a:prstGeom prst="rect">
            <a:avLst/>
          </a:prstGeom>
        </p:spPr>
      </p:pic>
      <p:sp>
        <p:nvSpPr>
          <p:cNvPr id="9" name="Date Placeholder 8"/>
          <p:cNvSpPr>
            <a:spLocks noGrp="1"/>
          </p:cNvSpPr>
          <p:nvPr>
            <p:ph type="dt" sz="half" idx="10"/>
          </p:nvPr>
        </p:nvSpPr>
        <p:spPr/>
        <p:txBody>
          <a:bodyPr/>
          <a:lstStyle/>
          <a:p>
            <a:r>
              <a:rPr lang="en-US" smtClean="0"/>
              <a:t>4/24/14</a:t>
            </a:r>
            <a:endParaRPr lang="en-US"/>
          </a:p>
        </p:txBody>
      </p:sp>
      <p:sp>
        <p:nvSpPr>
          <p:cNvPr id="10" name="Footer Placeholder 9"/>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12103985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Sample File, Assumptions, Markers position</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err="1" smtClean="0">
                <a:latin typeface="Arial" panose="020B0604020202020204" pitchFamily="34" charset="0"/>
                <a:cs typeface="Arial" panose="020B0604020202020204" pitchFamily="34" charset="0"/>
              </a:rPr>
              <a:t>MoCap</a:t>
            </a:r>
            <a:r>
              <a:rPr lang="en-US" sz="2000" dirty="0" smtClean="0">
                <a:latin typeface="Arial" panose="020B0604020202020204" pitchFamily="34" charset="0"/>
                <a:cs typeface="Arial" panose="020B0604020202020204" pitchFamily="34" charset="0"/>
              </a:rPr>
              <a:t> Data</a:t>
            </a:r>
          </a:p>
          <a:p>
            <a:endParaRPr lang="en-US" sz="2000" dirty="0">
              <a:latin typeface="Arial" panose="020B0604020202020204" pitchFamily="34" charset="0"/>
              <a:cs typeface="Arial" panose="020B0604020202020204" pitchFamily="34" charset="0"/>
            </a:endParaRPr>
          </a:p>
          <a:p>
            <a:pPr marL="114300" indent="0">
              <a:buNone/>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Pts</a:t>
            </a:r>
            <a:r>
              <a:rPr lang="en-US" sz="1800" dirty="0">
                <a:latin typeface="Arial" panose="020B0604020202020204" pitchFamily="34" charset="0"/>
                <a:cs typeface="Arial" panose="020B0604020202020204" pitchFamily="34" charset="0"/>
              </a:rPr>
              <a:t> =        </a:t>
            </a:r>
            <a:r>
              <a:rPr lang="en-US" sz="1800" dirty="0" smtClean="0">
                <a:latin typeface="Arial" panose="020B0604020202020204" pitchFamily="34" charset="0"/>
                <a:cs typeface="Arial" panose="020B0604020202020204" pitchFamily="34" charset="0"/>
              </a:rPr>
              <a:t>34</a:t>
            </a:r>
            <a:endParaRPr lang="en-US" sz="1800" dirty="0">
              <a:latin typeface="Arial" panose="020B0604020202020204" pitchFamily="34" charset="0"/>
              <a:cs typeface="Arial" panose="020B0604020202020204" pitchFamily="34" charset="0"/>
            </a:endParaRPr>
          </a:p>
          <a:p>
            <a:pPr marL="114300" indent="0">
              <a:buNone/>
            </a:pPr>
            <a:r>
              <a:rPr lang="en-US" sz="1800" dirty="0">
                <a:latin typeface="Arial" panose="020B0604020202020204" pitchFamily="34" charset="0"/>
                <a:cs typeface="Arial" panose="020B0604020202020204" pitchFamily="34" charset="0"/>
              </a:rPr>
              <a:t># Video Frames =             1238 </a:t>
            </a:r>
          </a:p>
          <a:p>
            <a:endParaRPr lang="en-US" sz="1800" dirty="0">
              <a:latin typeface="Arial" panose="020B0604020202020204" pitchFamily="34" charset="0"/>
              <a:cs typeface="Arial" panose="020B0604020202020204" pitchFamily="34" charset="0"/>
            </a:endParaRPr>
          </a:p>
          <a:p>
            <a:pPr marL="114300" indent="0">
              <a:buNone/>
            </a:pPr>
            <a:r>
              <a:rPr lang="en-US" sz="1800" dirty="0">
                <a:latin typeface="Arial" panose="020B0604020202020204" pitchFamily="34" charset="0"/>
                <a:cs typeface="Arial" panose="020B0604020202020204" pitchFamily="34" charset="0"/>
              </a:rPr>
              <a:t>Video Frame #                1 </a:t>
            </a:r>
          </a:p>
          <a:p>
            <a:pPr marL="114300" indent="0">
              <a:buNone/>
            </a:pPr>
            <a:r>
              <a:rPr lang="en-US" sz="1800" dirty="0">
                <a:latin typeface="Arial" panose="020B0604020202020204" pitchFamily="34" charset="0"/>
                <a:cs typeface="Arial" panose="020B0604020202020204" pitchFamily="34" charset="0"/>
              </a:rPr>
              <a:t> 1             733.4042      1447.329      1659.807 </a:t>
            </a:r>
          </a:p>
          <a:p>
            <a:pPr marL="114300" indent="0">
              <a:buNone/>
            </a:pPr>
            <a:r>
              <a:rPr lang="en-US" sz="1800" dirty="0">
                <a:latin typeface="Arial" panose="020B0604020202020204" pitchFamily="34" charset="0"/>
                <a:cs typeface="Arial" panose="020B0604020202020204" pitchFamily="34" charset="0"/>
              </a:rPr>
              <a:t> 2             720.8265      1322.164      1659.62 </a:t>
            </a:r>
          </a:p>
          <a:p>
            <a:pPr marL="114300" indent="0">
              <a:buNone/>
            </a:pP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marL="114300" indent="0">
              <a:buNone/>
            </a:pP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33            452.7758      1343.254      38.04591 </a:t>
            </a:r>
          </a:p>
          <a:p>
            <a:pPr marL="114300" indent="0">
              <a:buNone/>
            </a:pPr>
            <a:r>
              <a:rPr lang="en-US" sz="1800" dirty="0">
                <a:latin typeface="Arial" panose="020B0604020202020204" pitchFamily="34" charset="0"/>
                <a:cs typeface="Arial" panose="020B0604020202020204" pitchFamily="34" charset="0"/>
              </a:rPr>
              <a:t> 34            666.9445      1325.737      36.31926 </a:t>
            </a:r>
            <a:endParaRPr lang="en-US" sz="1800" dirty="0" smtClean="0">
              <a:latin typeface="Arial" panose="020B0604020202020204" pitchFamily="34" charset="0"/>
              <a:cs typeface="Arial" panose="020B0604020202020204" pitchFamily="34" charset="0"/>
            </a:endParaRPr>
          </a:p>
          <a:p>
            <a:pPr marL="114300" indent="0">
              <a:buNone/>
            </a:pPr>
            <a:r>
              <a:rPr lang="en-US" sz="1800" dirty="0">
                <a:latin typeface="Arial" panose="020B0604020202020204" pitchFamily="34" charset="0"/>
                <a:cs typeface="Arial" panose="020B0604020202020204" pitchFamily="34" charset="0"/>
              </a:rPr>
              <a:t>Video Frame #                </a:t>
            </a:r>
            <a:r>
              <a:rPr lang="en-US" sz="1800" dirty="0" smtClean="0">
                <a:latin typeface="Arial" panose="020B0604020202020204" pitchFamily="34" charset="0"/>
                <a:cs typeface="Arial" panose="020B0604020202020204" pitchFamily="34" charset="0"/>
              </a:rPr>
              <a:t>2</a:t>
            </a:r>
            <a:endParaRPr lang="en-US" sz="2000" dirty="0">
              <a:latin typeface="Arial" panose="020B0604020202020204" pitchFamily="34" charset="0"/>
              <a:cs typeface="Arial" panose="020B0604020202020204" pitchFamily="34" charset="0"/>
            </a:endParaRPr>
          </a:p>
          <a:p>
            <a:pPr marL="114300" indent="0">
              <a:buNone/>
            </a:pP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2EE6435D-6826-4550-B00F-49EFD3B1EEC0}" type="slidenum">
              <a:rPr lang="en-US" smtClean="0"/>
              <a:t>7</a:t>
            </a:fld>
            <a:endParaRPr lang="en-US"/>
          </a:p>
        </p:txBody>
      </p:sp>
      <p:pic>
        <p:nvPicPr>
          <p:cNvPr id="9" name="Picture 8"/>
          <p:cNvPicPr>
            <a:picLocks noChangeAspect="1"/>
          </p:cNvPicPr>
          <p:nvPr/>
        </p:nvPicPr>
        <p:blipFill>
          <a:blip r:embed="rId2"/>
          <a:stretch>
            <a:fillRect/>
          </a:stretch>
        </p:blipFill>
        <p:spPr>
          <a:xfrm>
            <a:off x="6248400" y="3312941"/>
            <a:ext cx="1353429" cy="2706859"/>
          </a:xfrm>
          <a:prstGeom prst="rect">
            <a:avLst/>
          </a:prstGeom>
        </p:spPr>
      </p:pic>
      <p:sp>
        <p:nvSpPr>
          <p:cNvPr id="5" name="TextBox 4"/>
          <p:cNvSpPr txBox="1"/>
          <p:nvPr/>
        </p:nvSpPr>
        <p:spPr>
          <a:xfrm>
            <a:off x="5018587" y="1633098"/>
            <a:ext cx="2800767"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3D data per marker</a:t>
            </a:r>
          </a:p>
          <a:p>
            <a:r>
              <a:rPr lang="en-US" dirty="0">
                <a:latin typeface="Arial" panose="020B0604020202020204" pitchFamily="34" charset="0"/>
                <a:cs typeface="Arial" panose="020B0604020202020204" pitchFamily="34" charset="0"/>
              </a:rPr>
              <a:t>Sampling rate</a:t>
            </a:r>
          </a:p>
          <a:p>
            <a:r>
              <a:rPr lang="en-US" dirty="0">
                <a:latin typeface="Arial" panose="020B0604020202020204" pitchFamily="34" charset="0"/>
                <a:cs typeface="Arial" panose="020B0604020202020204" pitchFamily="34" charset="0"/>
              </a:rPr>
              <a:t>Body position for markers</a:t>
            </a:r>
          </a:p>
          <a:p>
            <a:endParaRPr lang="en-US" dirty="0"/>
          </a:p>
        </p:txBody>
      </p:sp>
      <p:sp>
        <p:nvSpPr>
          <p:cNvPr id="6" name="Date Placeholder 5"/>
          <p:cNvSpPr>
            <a:spLocks noGrp="1"/>
          </p:cNvSpPr>
          <p:nvPr>
            <p:ph type="dt" sz="half" idx="10"/>
          </p:nvPr>
        </p:nvSpPr>
        <p:spPr/>
        <p:txBody>
          <a:bodyPr/>
          <a:lstStyle/>
          <a:p>
            <a:r>
              <a:rPr lang="en-US" smtClean="0"/>
              <a:t>4/24/14</a:t>
            </a:r>
            <a:endParaRPr lang="en-US"/>
          </a:p>
        </p:txBody>
      </p:sp>
      <p:sp>
        <p:nvSpPr>
          <p:cNvPr id="7" name="Footer Placeholder 6"/>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421960447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Chain Code - Orthogonal Changes of Direction</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smtClean="0">
                <a:latin typeface="Arial" panose="020B0604020202020204" pitchFamily="34" charset="0"/>
                <a:cs typeface="Arial" panose="020B0604020202020204" pitchFamily="34" charset="0"/>
              </a:rPr>
              <a:t>Invariant under Translation</a:t>
            </a:r>
          </a:p>
          <a:p>
            <a:pPr marL="11430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or </a:t>
            </a:r>
            <a:r>
              <a:rPr lang="en-US" sz="2000" dirty="0" smtClean="0">
                <a:latin typeface="Arial" panose="020B0604020202020204" pitchFamily="34" charset="0"/>
                <a:cs typeface="Arial" panose="020B0604020202020204" pitchFamily="34" charset="0"/>
              </a:rPr>
              <a:t>Rotation</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a:t>
            </a:r>
            <a:r>
              <a:rPr lang="en-US" sz="2000" dirty="0" err="1" smtClean="0">
                <a:latin typeface="Arial" panose="020B0604020202020204" pitchFamily="34" charset="0"/>
                <a:cs typeface="Arial" panose="020B0604020202020204" pitchFamily="34" charset="0"/>
              </a:rPr>
              <a:t>Bribiesca</a:t>
            </a:r>
            <a:r>
              <a:rPr lang="en-US" sz="2000" dirty="0" smtClean="0">
                <a:latin typeface="Arial" panose="020B0604020202020204" pitchFamily="34" charset="0"/>
                <a:cs typeface="Arial" panose="020B0604020202020204" pitchFamily="34" charset="0"/>
              </a:rPr>
              <a:t>, 2006]</a:t>
            </a:r>
            <a:endParaRPr lang="en-US" sz="20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2EE6435D-6826-4550-B00F-49EFD3B1EEC0}" type="slidenum">
              <a:rPr lang="en-US" smtClean="0"/>
              <a:t>8</a:t>
            </a:fld>
            <a:endParaRPr lang="en-US"/>
          </a:p>
        </p:txBody>
      </p:sp>
      <p:pic>
        <p:nvPicPr>
          <p:cNvPr id="5" name="Picture 4"/>
          <p:cNvPicPr>
            <a:picLocks noChangeAspect="1"/>
          </p:cNvPicPr>
          <p:nvPr/>
        </p:nvPicPr>
        <p:blipFill>
          <a:blip r:embed="rId2"/>
          <a:stretch>
            <a:fillRect/>
          </a:stretch>
        </p:blipFill>
        <p:spPr>
          <a:xfrm>
            <a:off x="533401" y="3072300"/>
            <a:ext cx="3396628" cy="1728300"/>
          </a:xfrm>
          <a:prstGeom prst="rect">
            <a:avLst/>
          </a:prstGeom>
        </p:spPr>
      </p:pic>
      <p:pic>
        <p:nvPicPr>
          <p:cNvPr id="6" name="Picture 5"/>
          <p:cNvPicPr>
            <a:picLocks noChangeAspect="1"/>
          </p:cNvPicPr>
          <p:nvPr/>
        </p:nvPicPr>
        <p:blipFill>
          <a:blip r:embed="rId3"/>
          <a:stretch>
            <a:fillRect/>
          </a:stretch>
        </p:blipFill>
        <p:spPr>
          <a:xfrm>
            <a:off x="4059601" y="1907698"/>
            <a:ext cx="3865199" cy="4035902"/>
          </a:xfrm>
          <a:prstGeom prst="rect">
            <a:avLst/>
          </a:prstGeom>
        </p:spPr>
      </p:pic>
      <p:sp>
        <p:nvSpPr>
          <p:cNvPr id="7" name="Date Placeholder 6"/>
          <p:cNvSpPr>
            <a:spLocks noGrp="1"/>
          </p:cNvSpPr>
          <p:nvPr>
            <p:ph type="dt" sz="half" idx="10"/>
          </p:nvPr>
        </p:nvSpPr>
        <p:spPr/>
        <p:txBody>
          <a:bodyPr/>
          <a:lstStyle/>
          <a:p>
            <a:r>
              <a:rPr lang="en-US" smtClean="0"/>
              <a:t>4/24/14</a:t>
            </a:r>
            <a:endParaRPr lang="en-US"/>
          </a:p>
        </p:txBody>
      </p:sp>
      <p:sp>
        <p:nvSpPr>
          <p:cNvPr id="8" name="Footer Placeholder 7"/>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8744527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latin typeface="Arial" panose="020B0604020202020204" pitchFamily="34" charset="0"/>
                <a:cs typeface="Arial" panose="020B0604020202020204" pitchFamily="34" charset="0"/>
              </a:rPr>
              <a:t>Adding Time into the Equation</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20000"/>
          </a:bodyPr>
          <a:lstStyle/>
          <a:p>
            <a:r>
              <a:rPr lang="en-US" sz="2000" dirty="0" smtClean="0">
                <a:latin typeface="Arial" panose="020B0604020202020204" pitchFamily="34" charset="0"/>
                <a:cs typeface="Arial" panose="020B0604020202020204" pitchFamily="34" charset="0"/>
              </a:rPr>
              <a:t>The United States National Anthem</a:t>
            </a:r>
          </a:p>
          <a:p>
            <a:pPr marL="114300" indent="0">
              <a:buNone/>
            </a:pPr>
            <a:endParaRPr lang="en-US" dirty="0" smtClean="0"/>
          </a:p>
          <a:p>
            <a:r>
              <a:rPr lang="en-US" sz="2000" dirty="0">
                <a:latin typeface="Arial" panose="020B0604020202020204" pitchFamily="34" charset="0"/>
                <a:cs typeface="Arial" panose="020B0604020202020204" pitchFamily="34" charset="0"/>
              </a:rPr>
              <a:t>MP3, </a:t>
            </a:r>
            <a:r>
              <a:rPr lang="en-US" sz="2000" dirty="0" smtClean="0">
                <a:latin typeface="Arial" panose="020B0604020202020204" pitchFamily="34" charset="0"/>
                <a:cs typeface="Arial" panose="020B0604020202020204" pitchFamily="34" charset="0"/>
              </a:rPr>
              <a:t>CD</a:t>
            </a:r>
          </a:p>
          <a:p>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114300" indent="0">
              <a:buNone/>
            </a:pP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marL="114300" indent="0">
              <a:buNone/>
            </a:pPr>
            <a:r>
              <a:rPr lang="en-US" dirty="0" smtClean="0"/>
              <a:t>What is equivalent representation in human motion movement?</a:t>
            </a:r>
            <a:endParaRPr lang="en-US" dirty="0"/>
          </a:p>
          <a:p>
            <a:pPr marL="114300" indent="0">
              <a:buNone/>
            </a:pPr>
            <a:endParaRPr lang="en-US" dirty="0"/>
          </a:p>
        </p:txBody>
      </p:sp>
      <p:sp>
        <p:nvSpPr>
          <p:cNvPr id="4" name="Slide Number Placeholder 3"/>
          <p:cNvSpPr>
            <a:spLocks noGrp="1"/>
          </p:cNvSpPr>
          <p:nvPr>
            <p:ph type="sldNum" sz="quarter" idx="12"/>
          </p:nvPr>
        </p:nvSpPr>
        <p:spPr/>
        <p:txBody>
          <a:bodyPr/>
          <a:lstStyle/>
          <a:p>
            <a:fld id="{2EE6435D-6826-4550-B00F-49EFD3B1EEC0}" type="slidenum">
              <a:rPr lang="en-US" smtClean="0"/>
              <a:t>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895600"/>
            <a:ext cx="2470331" cy="2819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2438400"/>
            <a:ext cx="3362325" cy="2241550"/>
          </a:xfrm>
          <a:prstGeom prst="rect">
            <a:avLst/>
          </a:prstGeom>
        </p:spPr>
      </p:pic>
      <p:graphicFrame>
        <p:nvGraphicFramePr>
          <p:cNvPr id="7" name="Diagram 6"/>
          <p:cNvGraphicFramePr/>
          <p:nvPr>
            <p:extLst/>
          </p:nvPr>
        </p:nvGraphicFramePr>
        <p:xfrm>
          <a:off x="3048000" y="2819400"/>
          <a:ext cx="1524000" cy="6223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Date Placeholder 7"/>
          <p:cNvSpPr>
            <a:spLocks noGrp="1"/>
          </p:cNvSpPr>
          <p:nvPr>
            <p:ph type="dt" sz="half" idx="10"/>
          </p:nvPr>
        </p:nvSpPr>
        <p:spPr/>
        <p:txBody>
          <a:bodyPr/>
          <a:lstStyle/>
          <a:p>
            <a:r>
              <a:rPr lang="en-US" smtClean="0"/>
              <a:t>4/24/14</a:t>
            </a:r>
            <a:endParaRPr lang="en-US"/>
          </a:p>
        </p:txBody>
      </p:sp>
      <p:sp>
        <p:nvSpPr>
          <p:cNvPr id="9" name="Footer Placeholder 8"/>
          <p:cNvSpPr>
            <a:spLocks noGrp="1"/>
          </p:cNvSpPr>
          <p:nvPr>
            <p:ph type="ftr" sz="quarter" idx="11"/>
          </p:nvPr>
        </p:nvSpPr>
        <p:spPr/>
        <p:txBody>
          <a:bodyPr/>
          <a:lstStyle/>
          <a:p>
            <a:r>
              <a:rPr lang="en-US" smtClean="0"/>
              <a:t>Ftorres/MUMS</a:t>
            </a:r>
            <a:endParaRPr lang="en-US"/>
          </a:p>
        </p:txBody>
      </p:sp>
    </p:spTree>
    <p:extLst>
      <p:ext uri="{BB962C8B-B14F-4D97-AF65-F5344CB8AC3E}">
        <p14:creationId xmlns:p14="http://schemas.microsoft.com/office/powerpoint/2010/main" val="67953404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645</TotalTime>
  <Words>1666</Words>
  <Application>Microsoft Macintosh PowerPoint</Application>
  <PresentationFormat>On-screen Show (4:3)</PresentationFormat>
  <Paragraphs>260</Paragraphs>
  <Slides>33</Slides>
  <Notes>5</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Adjacency</vt:lpstr>
      <vt:lpstr>MUMS a Measure of hUman Motion Similarity</vt:lpstr>
      <vt:lpstr>Outline of the Talk</vt:lpstr>
      <vt:lpstr>Why Measuring Human Motion Similarity?</vt:lpstr>
      <vt:lpstr>How is Similarity Measured?</vt:lpstr>
      <vt:lpstr>Human Motion can be modeled as Sets of 3D Curves</vt:lpstr>
      <vt:lpstr>Utilize Time3D data from HMTR Project</vt:lpstr>
      <vt:lpstr>Sample File, Assumptions, Markers position</vt:lpstr>
      <vt:lpstr>Chain Code - Orthogonal Changes of Direction</vt:lpstr>
      <vt:lpstr>Adding Time into the Equation</vt:lpstr>
      <vt:lpstr>LABANotation</vt:lpstr>
      <vt:lpstr>Spatial and Temporal Analysis</vt:lpstr>
      <vt:lpstr>Dynamic Time Warping</vt:lpstr>
      <vt:lpstr>Slow Start vs. Fast Pace – 3D ChainCode</vt:lpstr>
      <vt:lpstr>Slow Start vs. Fast Pace – 3D ChainCode</vt:lpstr>
      <vt:lpstr>Slow Start rotated 90o – 3D ChainCode</vt:lpstr>
      <vt:lpstr>Slow Start rotated 180o – 3D ChainCode</vt:lpstr>
      <vt:lpstr>Slow Start rotated 270o – 3D ChainCode</vt:lpstr>
      <vt:lpstr>PowerPoint Presentation</vt:lpstr>
      <vt:lpstr>Standing Hip Abduction Exercise</vt:lpstr>
      <vt:lpstr>Mini Squat Exercise</vt:lpstr>
      <vt:lpstr>Posterior Pelvic Tilt Exercise</vt:lpstr>
      <vt:lpstr>Contribution 2: Enhanced LABANotation for Rehabilitation</vt:lpstr>
      <vt:lpstr>Enhanced LABANotation for Rehabilitation – Mini Squats Exercise</vt:lpstr>
      <vt:lpstr>Enhanced LABANotation for Rehabilitation – Standing Hip Abduction Exercise</vt:lpstr>
      <vt:lpstr>Contribution 3: HMTR System Design and Tool Evaluation</vt:lpstr>
      <vt:lpstr>Proposed Human Motion Tracking and Reasoning (HMTR) Software Architecture</vt:lpstr>
      <vt:lpstr>Suggested Enhancement of  LabanDancer Software</vt:lpstr>
      <vt:lpstr>Lessons Learned</vt:lpstr>
      <vt:lpstr>Contributions</vt:lpstr>
      <vt:lpstr>Future Research</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MUMS a Measure of hUman Motion Similarity</dc:title>
  <dc:creator>Francisco Javier Torres Reyes</dc:creator>
  <cp:lastModifiedBy>IT Department</cp:lastModifiedBy>
  <cp:revision>68</cp:revision>
  <dcterms:created xsi:type="dcterms:W3CDTF">2014-04-22T02:56:32Z</dcterms:created>
  <dcterms:modified xsi:type="dcterms:W3CDTF">2014-04-23T23:23:38Z</dcterms:modified>
</cp:coreProperties>
</file>