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0" r:id="rId4"/>
    <p:sldId id="261" r:id="rId5"/>
    <p:sldId id="262" r:id="rId6"/>
    <p:sldId id="264" r:id="rId7"/>
    <p:sldId id="269" r:id="rId8"/>
    <p:sldId id="265" r:id="rId9"/>
    <p:sldId id="267" r:id="rId10"/>
    <p:sldId id="266"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8ADF90-A251-4CDB-9AA7-8813BDC3F181}" type="doc">
      <dgm:prSet loTypeId="urn:microsoft.com/office/officeart/2005/8/layout/pyramid1" loCatId="pyramid" qsTypeId="urn:microsoft.com/office/officeart/2005/8/quickstyle/3d4" qsCatId="3D" csTypeId="urn:microsoft.com/office/officeart/2005/8/colors/colorful1#1" csCatId="colorful" phldr="1"/>
      <dgm:spPr/>
    </dgm:pt>
    <dgm:pt modelId="{98D607B4-5FC0-4C22-98BB-FAF386E96C0C}">
      <dgm:prSet phldrT="[Text]" custT="1"/>
      <dgm:spPr/>
      <dgm:t>
        <a:bodyPr/>
        <a:lstStyle/>
        <a:p>
          <a:r>
            <a:rPr lang="en-US" sz="2400" dirty="0"/>
            <a:t>Top managers</a:t>
          </a:r>
        </a:p>
      </dgm:t>
    </dgm:pt>
    <dgm:pt modelId="{3274AE1D-C0C0-4295-B65C-59AC57FDF899}" type="parTrans" cxnId="{A49EB365-110C-4EC5-996B-15EF156D0E0B}">
      <dgm:prSet/>
      <dgm:spPr/>
      <dgm:t>
        <a:bodyPr/>
        <a:lstStyle/>
        <a:p>
          <a:endParaRPr lang="en-US"/>
        </a:p>
      </dgm:t>
    </dgm:pt>
    <dgm:pt modelId="{50F343FB-E46E-4CBE-88E3-F215444A0E3E}" type="sibTrans" cxnId="{A49EB365-110C-4EC5-996B-15EF156D0E0B}">
      <dgm:prSet/>
      <dgm:spPr/>
      <dgm:t>
        <a:bodyPr/>
        <a:lstStyle/>
        <a:p>
          <a:endParaRPr lang="en-US"/>
        </a:p>
      </dgm:t>
    </dgm:pt>
    <dgm:pt modelId="{F6A174B5-27BB-4601-A236-CF20A3E4977D}">
      <dgm:prSet phldrT="[Text]" custT="1"/>
      <dgm:spPr/>
      <dgm:t>
        <a:bodyPr/>
        <a:lstStyle/>
        <a:p>
          <a:r>
            <a:rPr lang="en-US" sz="2400" dirty="0"/>
            <a:t>Middle managers</a:t>
          </a:r>
        </a:p>
      </dgm:t>
    </dgm:pt>
    <dgm:pt modelId="{31E912DD-79D2-4236-819B-7D4736F2E45E}" type="parTrans" cxnId="{31CF8379-DA4C-40E7-9C8D-766D8B2DA655}">
      <dgm:prSet/>
      <dgm:spPr/>
      <dgm:t>
        <a:bodyPr/>
        <a:lstStyle/>
        <a:p>
          <a:endParaRPr lang="en-US"/>
        </a:p>
      </dgm:t>
    </dgm:pt>
    <dgm:pt modelId="{6F234D63-145E-438F-AADA-AA5E0BF27FF8}" type="sibTrans" cxnId="{31CF8379-DA4C-40E7-9C8D-766D8B2DA655}">
      <dgm:prSet/>
      <dgm:spPr/>
      <dgm:t>
        <a:bodyPr/>
        <a:lstStyle/>
        <a:p>
          <a:endParaRPr lang="en-US"/>
        </a:p>
      </dgm:t>
    </dgm:pt>
    <dgm:pt modelId="{607DFD9E-3004-439A-8780-3A6D39FF401B}">
      <dgm:prSet phldrT="[Text]" custT="1"/>
      <dgm:spPr/>
      <dgm:t>
        <a:bodyPr/>
        <a:lstStyle/>
        <a:p>
          <a:r>
            <a:rPr lang="en-US" sz="2400" dirty="0"/>
            <a:t>First-line managers</a:t>
          </a:r>
        </a:p>
      </dgm:t>
    </dgm:pt>
    <dgm:pt modelId="{231AEF55-74CD-4A8C-9A16-313BE6CE02F2}" type="parTrans" cxnId="{F218DE99-E512-4BD1-9687-4714C11A1C43}">
      <dgm:prSet/>
      <dgm:spPr/>
      <dgm:t>
        <a:bodyPr/>
        <a:lstStyle/>
        <a:p>
          <a:endParaRPr lang="en-US"/>
        </a:p>
      </dgm:t>
    </dgm:pt>
    <dgm:pt modelId="{C3D624F5-9917-4052-8156-A7F4B161CD6D}" type="sibTrans" cxnId="{F218DE99-E512-4BD1-9687-4714C11A1C43}">
      <dgm:prSet/>
      <dgm:spPr/>
      <dgm:t>
        <a:bodyPr/>
        <a:lstStyle/>
        <a:p>
          <a:endParaRPr lang="en-US"/>
        </a:p>
      </dgm:t>
    </dgm:pt>
    <dgm:pt modelId="{CE4605FD-FDEA-4D1E-ADA4-E75A4EF1F746}" type="pres">
      <dgm:prSet presAssocID="{058ADF90-A251-4CDB-9AA7-8813BDC3F181}" presName="Name0" presStyleCnt="0">
        <dgm:presLayoutVars>
          <dgm:dir/>
          <dgm:animLvl val="lvl"/>
          <dgm:resizeHandles val="exact"/>
        </dgm:presLayoutVars>
      </dgm:prSet>
      <dgm:spPr/>
    </dgm:pt>
    <dgm:pt modelId="{6B7D7109-6F6A-4FFF-A241-55F2DBCD9FD5}" type="pres">
      <dgm:prSet presAssocID="{98D607B4-5FC0-4C22-98BB-FAF386E96C0C}" presName="Name8" presStyleCnt="0"/>
      <dgm:spPr/>
    </dgm:pt>
    <dgm:pt modelId="{4316EED1-8C7F-4F72-B8AA-3DBAAE143905}" type="pres">
      <dgm:prSet presAssocID="{98D607B4-5FC0-4C22-98BB-FAF386E96C0C}" presName="level" presStyleLbl="node1" presStyleIdx="0" presStyleCnt="3" custScaleX="100428">
        <dgm:presLayoutVars>
          <dgm:chMax val="1"/>
          <dgm:bulletEnabled val="1"/>
        </dgm:presLayoutVars>
      </dgm:prSet>
      <dgm:spPr/>
      <dgm:t>
        <a:bodyPr/>
        <a:lstStyle/>
        <a:p>
          <a:endParaRPr lang="en-US"/>
        </a:p>
      </dgm:t>
    </dgm:pt>
    <dgm:pt modelId="{D51784F1-4F7A-46F4-8CDF-BCF583D644AC}" type="pres">
      <dgm:prSet presAssocID="{98D607B4-5FC0-4C22-98BB-FAF386E96C0C}" presName="levelTx" presStyleLbl="revTx" presStyleIdx="0" presStyleCnt="0">
        <dgm:presLayoutVars>
          <dgm:chMax val="1"/>
          <dgm:bulletEnabled val="1"/>
        </dgm:presLayoutVars>
      </dgm:prSet>
      <dgm:spPr/>
      <dgm:t>
        <a:bodyPr/>
        <a:lstStyle/>
        <a:p>
          <a:endParaRPr lang="en-US"/>
        </a:p>
      </dgm:t>
    </dgm:pt>
    <dgm:pt modelId="{1B7C2E56-6F10-48B6-A34B-97C3F86E166D}" type="pres">
      <dgm:prSet presAssocID="{F6A174B5-27BB-4601-A236-CF20A3E4977D}" presName="Name8" presStyleCnt="0"/>
      <dgm:spPr/>
    </dgm:pt>
    <dgm:pt modelId="{DC345DBA-04D2-418E-8712-ECDE5187EBA9}" type="pres">
      <dgm:prSet presAssocID="{F6A174B5-27BB-4601-A236-CF20A3E4977D}" presName="level" presStyleLbl="node1" presStyleIdx="1" presStyleCnt="3">
        <dgm:presLayoutVars>
          <dgm:chMax val="1"/>
          <dgm:bulletEnabled val="1"/>
        </dgm:presLayoutVars>
      </dgm:prSet>
      <dgm:spPr/>
      <dgm:t>
        <a:bodyPr/>
        <a:lstStyle/>
        <a:p>
          <a:endParaRPr lang="en-US"/>
        </a:p>
      </dgm:t>
    </dgm:pt>
    <dgm:pt modelId="{402C479E-064B-4201-B61A-EE66E3012F32}" type="pres">
      <dgm:prSet presAssocID="{F6A174B5-27BB-4601-A236-CF20A3E4977D}" presName="levelTx" presStyleLbl="revTx" presStyleIdx="0" presStyleCnt="0">
        <dgm:presLayoutVars>
          <dgm:chMax val="1"/>
          <dgm:bulletEnabled val="1"/>
        </dgm:presLayoutVars>
      </dgm:prSet>
      <dgm:spPr/>
      <dgm:t>
        <a:bodyPr/>
        <a:lstStyle/>
        <a:p>
          <a:endParaRPr lang="en-US"/>
        </a:p>
      </dgm:t>
    </dgm:pt>
    <dgm:pt modelId="{621A7ACA-8DB6-4E06-9705-9B210ECE1ACF}" type="pres">
      <dgm:prSet presAssocID="{607DFD9E-3004-439A-8780-3A6D39FF401B}" presName="Name8" presStyleCnt="0"/>
      <dgm:spPr/>
    </dgm:pt>
    <dgm:pt modelId="{45F18E34-ADD8-4919-81D7-D1831B66026A}" type="pres">
      <dgm:prSet presAssocID="{607DFD9E-3004-439A-8780-3A6D39FF401B}" presName="level" presStyleLbl="node1" presStyleIdx="2" presStyleCnt="3">
        <dgm:presLayoutVars>
          <dgm:chMax val="1"/>
          <dgm:bulletEnabled val="1"/>
        </dgm:presLayoutVars>
      </dgm:prSet>
      <dgm:spPr/>
      <dgm:t>
        <a:bodyPr/>
        <a:lstStyle/>
        <a:p>
          <a:endParaRPr lang="en-US"/>
        </a:p>
      </dgm:t>
    </dgm:pt>
    <dgm:pt modelId="{3CF83CC5-5D00-4FDC-BCF9-87641DB12CFB}" type="pres">
      <dgm:prSet presAssocID="{607DFD9E-3004-439A-8780-3A6D39FF401B}" presName="levelTx" presStyleLbl="revTx" presStyleIdx="0" presStyleCnt="0">
        <dgm:presLayoutVars>
          <dgm:chMax val="1"/>
          <dgm:bulletEnabled val="1"/>
        </dgm:presLayoutVars>
      </dgm:prSet>
      <dgm:spPr/>
      <dgm:t>
        <a:bodyPr/>
        <a:lstStyle/>
        <a:p>
          <a:endParaRPr lang="en-US"/>
        </a:p>
      </dgm:t>
    </dgm:pt>
  </dgm:ptLst>
  <dgm:cxnLst>
    <dgm:cxn modelId="{270556AA-7770-4F03-833C-480CBE75D4C4}" type="presOf" srcId="{98D607B4-5FC0-4C22-98BB-FAF386E96C0C}" destId="{D51784F1-4F7A-46F4-8CDF-BCF583D644AC}" srcOrd="1" destOrd="0" presId="urn:microsoft.com/office/officeart/2005/8/layout/pyramid1"/>
    <dgm:cxn modelId="{31E38100-6F8F-46B0-BF00-6EBF63CA948C}" type="presOf" srcId="{607DFD9E-3004-439A-8780-3A6D39FF401B}" destId="{45F18E34-ADD8-4919-81D7-D1831B66026A}" srcOrd="0" destOrd="0" presId="urn:microsoft.com/office/officeart/2005/8/layout/pyramid1"/>
    <dgm:cxn modelId="{F25BC8DA-DF6F-4605-937B-9C593A4089BC}" type="presOf" srcId="{F6A174B5-27BB-4601-A236-CF20A3E4977D}" destId="{DC345DBA-04D2-418E-8712-ECDE5187EBA9}" srcOrd="0" destOrd="0" presId="urn:microsoft.com/office/officeart/2005/8/layout/pyramid1"/>
    <dgm:cxn modelId="{2CB541EE-C339-4E63-BB0A-DC3F4EEBE4F2}" type="presOf" srcId="{607DFD9E-3004-439A-8780-3A6D39FF401B}" destId="{3CF83CC5-5D00-4FDC-BCF9-87641DB12CFB}" srcOrd="1" destOrd="0" presId="urn:microsoft.com/office/officeart/2005/8/layout/pyramid1"/>
    <dgm:cxn modelId="{D848B6FE-D0F9-4D2F-AC8E-BD23E4B777C0}" type="presOf" srcId="{058ADF90-A251-4CDB-9AA7-8813BDC3F181}" destId="{CE4605FD-FDEA-4D1E-ADA4-E75A4EF1F746}" srcOrd="0" destOrd="0" presId="urn:microsoft.com/office/officeart/2005/8/layout/pyramid1"/>
    <dgm:cxn modelId="{F218DE99-E512-4BD1-9687-4714C11A1C43}" srcId="{058ADF90-A251-4CDB-9AA7-8813BDC3F181}" destId="{607DFD9E-3004-439A-8780-3A6D39FF401B}" srcOrd="2" destOrd="0" parTransId="{231AEF55-74CD-4A8C-9A16-313BE6CE02F2}" sibTransId="{C3D624F5-9917-4052-8156-A7F4B161CD6D}"/>
    <dgm:cxn modelId="{D28F04B7-F183-489C-8CAC-CC11A0346DE0}" type="presOf" srcId="{98D607B4-5FC0-4C22-98BB-FAF386E96C0C}" destId="{4316EED1-8C7F-4F72-B8AA-3DBAAE143905}" srcOrd="0" destOrd="0" presId="urn:microsoft.com/office/officeart/2005/8/layout/pyramid1"/>
    <dgm:cxn modelId="{7303978D-594F-4A77-B0DD-E8A0BC45173C}" type="presOf" srcId="{F6A174B5-27BB-4601-A236-CF20A3E4977D}" destId="{402C479E-064B-4201-B61A-EE66E3012F32}" srcOrd="1" destOrd="0" presId="urn:microsoft.com/office/officeart/2005/8/layout/pyramid1"/>
    <dgm:cxn modelId="{31CF8379-DA4C-40E7-9C8D-766D8B2DA655}" srcId="{058ADF90-A251-4CDB-9AA7-8813BDC3F181}" destId="{F6A174B5-27BB-4601-A236-CF20A3E4977D}" srcOrd="1" destOrd="0" parTransId="{31E912DD-79D2-4236-819B-7D4736F2E45E}" sibTransId="{6F234D63-145E-438F-AADA-AA5E0BF27FF8}"/>
    <dgm:cxn modelId="{A49EB365-110C-4EC5-996B-15EF156D0E0B}" srcId="{058ADF90-A251-4CDB-9AA7-8813BDC3F181}" destId="{98D607B4-5FC0-4C22-98BB-FAF386E96C0C}" srcOrd="0" destOrd="0" parTransId="{3274AE1D-C0C0-4295-B65C-59AC57FDF899}" sibTransId="{50F343FB-E46E-4CBE-88E3-F215444A0E3E}"/>
    <dgm:cxn modelId="{D423B97C-5D0B-4327-8C51-CAA718572753}" type="presParOf" srcId="{CE4605FD-FDEA-4D1E-ADA4-E75A4EF1F746}" destId="{6B7D7109-6F6A-4FFF-A241-55F2DBCD9FD5}" srcOrd="0" destOrd="0" presId="urn:microsoft.com/office/officeart/2005/8/layout/pyramid1"/>
    <dgm:cxn modelId="{A500DBBF-A3C4-4BD3-9A77-38E14E7DA97E}" type="presParOf" srcId="{6B7D7109-6F6A-4FFF-A241-55F2DBCD9FD5}" destId="{4316EED1-8C7F-4F72-B8AA-3DBAAE143905}" srcOrd="0" destOrd="0" presId="urn:microsoft.com/office/officeart/2005/8/layout/pyramid1"/>
    <dgm:cxn modelId="{4B89720A-F4CC-4A52-8037-0914672710D8}" type="presParOf" srcId="{6B7D7109-6F6A-4FFF-A241-55F2DBCD9FD5}" destId="{D51784F1-4F7A-46F4-8CDF-BCF583D644AC}" srcOrd="1" destOrd="0" presId="urn:microsoft.com/office/officeart/2005/8/layout/pyramid1"/>
    <dgm:cxn modelId="{9E1AB69B-A34C-45CA-A2B8-390DBA599E3C}" type="presParOf" srcId="{CE4605FD-FDEA-4D1E-ADA4-E75A4EF1F746}" destId="{1B7C2E56-6F10-48B6-A34B-97C3F86E166D}" srcOrd="1" destOrd="0" presId="urn:microsoft.com/office/officeart/2005/8/layout/pyramid1"/>
    <dgm:cxn modelId="{B4DA46E7-C68D-4CF4-9E32-23CD16C8A8AE}" type="presParOf" srcId="{1B7C2E56-6F10-48B6-A34B-97C3F86E166D}" destId="{DC345DBA-04D2-418E-8712-ECDE5187EBA9}" srcOrd="0" destOrd="0" presId="urn:microsoft.com/office/officeart/2005/8/layout/pyramid1"/>
    <dgm:cxn modelId="{FBDCAF90-4196-4AFB-B22B-2E5B487F41C4}" type="presParOf" srcId="{1B7C2E56-6F10-48B6-A34B-97C3F86E166D}" destId="{402C479E-064B-4201-B61A-EE66E3012F32}" srcOrd="1" destOrd="0" presId="urn:microsoft.com/office/officeart/2005/8/layout/pyramid1"/>
    <dgm:cxn modelId="{71DDBBAF-B9EA-49A7-9159-80655570D258}" type="presParOf" srcId="{CE4605FD-FDEA-4D1E-ADA4-E75A4EF1F746}" destId="{621A7ACA-8DB6-4E06-9705-9B210ECE1ACF}" srcOrd="2" destOrd="0" presId="urn:microsoft.com/office/officeart/2005/8/layout/pyramid1"/>
    <dgm:cxn modelId="{BCE44B07-EB33-4834-95EC-20DD409B10FB}" type="presParOf" srcId="{621A7ACA-8DB6-4E06-9705-9B210ECE1ACF}" destId="{45F18E34-ADD8-4919-81D7-D1831B66026A}" srcOrd="0" destOrd="0" presId="urn:microsoft.com/office/officeart/2005/8/layout/pyramid1"/>
    <dgm:cxn modelId="{D7C516DF-8B5D-45DC-A414-E2D09F9B92A8}" type="presParOf" srcId="{621A7ACA-8DB6-4E06-9705-9B210ECE1ACF}" destId="{3CF83CC5-5D00-4FDC-BCF9-87641DB12CFB}"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6EED1-8C7F-4F72-B8AA-3DBAAE143905}">
      <dsp:nvSpPr>
        <dsp:cNvPr id="0" name=""/>
        <dsp:cNvSpPr/>
      </dsp:nvSpPr>
      <dsp:spPr>
        <a:xfrm>
          <a:off x="1824886" y="0"/>
          <a:ext cx="1836627" cy="1600199"/>
        </a:xfrm>
        <a:prstGeom prst="trapezoid">
          <a:avLst>
            <a:gd name="adj" fmla="val 57143"/>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Top managers</a:t>
          </a:r>
        </a:p>
      </dsp:txBody>
      <dsp:txXfrm>
        <a:off x="1824886" y="0"/>
        <a:ext cx="1836627" cy="1600199"/>
      </dsp:txXfrm>
    </dsp:sp>
    <dsp:sp modelId="{DC345DBA-04D2-418E-8712-ECDE5187EBA9}">
      <dsp:nvSpPr>
        <dsp:cNvPr id="0" name=""/>
        <dsp:cNvSpPr/>
      </dsp:nvSpPr>
      <dsp:spPr>
        <a:xfrm>
          <a:off x="914400" y="1600200"/>
          <a:ext cx="3657600" cy="1600199"/>
        </a:xfrm>
        <a:prstGeom prst="trapezoid">
          <a:avLst>
            <a:gd name="adj" fmla="val 57143"/>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Middle managers</a:t>
          </a:r>
        </a:p>
      </dsp:txBody>
      <dsp:txXfrm>
        <a:off x="1554479" y="1600200"/>
        <a:ext cx="2377440" cy="1600199"/>
      </dsp:txXfrm>
    </dsp:sp>
    <dsp:sp modelId="{45F18E34-ADD8-4919-81D7-D1831B66026A}">
      <dsp:nvSpPr>
        <dsp:cNvPr id="0" name=""/>
        <dsp:cNvSpPr/>
      </dsp:nvSpPr>
      <dsp:spPr>
        <a:xfrm>
          <a:off x="0" y="3200400"/>
          <a:ext cx="5486400" cy="1600199"/>
        </a:xfrm>
        <a:prstGeom prst="trapezoid">
          <a:avLst>
            <a:gd name="adj" fmla="val 57143"/>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First-line managers</a:t>
          </a:r>
        </a:p>
      </dsp:txBody>
      <dsp:txXfrm>
        <a:off x="960119" y="3200400"/>
        <a:ext cx="3566160" cy="1600199"/>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B8610B33-80AC-4CBC-AD95-B6A905F70203}" type="datetimeFigureOut">
              <a:rPr lang="en-US" smtClean="0"/>
              <a:pPr/>
              <a:t>4/23/2018</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24B0A57-322C-417F-B987-E531F8DBCCF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610B33-80AC-4CBC-AD95-B6A905F70203}" type="datetimeFigureOut">
              <a:rPr lang="en-US" smtClean="0"/>
              <a:pPr/>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B0A57-322C-417F-B987-E531F8DBCCF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610B33-80AC-4CBC-AD95-B6A905F70203}" type="datetimeFigureOut">
              <a:rPr lang="en-US" smtClean="0"/>
              <a:pPr/>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B0A57-322C-417F-B987-E531F8DBCCF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B8610B33-80AC-4CBC-AD95-B6A905F70203}" type="datetimeFigureOut">
              <a:rPr lang="en-US" smtClean="0"/>
              <a:pPr/>
              <a:t>4/23/2018</a:t>
            </a:fld>
            <a:endParaRPr lang="en-US"/>
          </a:p>
        </p:txBody>
      </p:sp>
      <p:sp>
        <p:nvSpPr>
          <p:cNvPr id="9" name="Slide Number Placeholder 8"/>
          <p:cNvSpPr>
            <a:spLocks noGrp="1"/>
          </p:cNvSpPr>
          <p:nvPr>
            <p:ph type="sldNum" sz="quarter" idx="15"/>
          </p:nvPr>
        </p:nvSpPr>
        <p:spPr/>
        <p:txBody>
          <a:bodyPr rtlCol="0"/>
          <a:lstStyle/>
          <a:p>
            <a:fld id="{A24B0A57-322C-417F-B987-E531F8DBCCF4}"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8610B33-80AC-4CBC-AD95-B6A905F70203}" type="datetimeFigureOut">
              <a:rPr lang="en-US" smtClean="0"/>
              <a:pPr/>
              <a:t>4/23/2018</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24B0A57-322C-417F-B987-E531F8DBCCF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8610B33-80AC-4CBC-AD95-B6A905F70203}" type="datetimeFigureOut">
              <a:rPr lang="en-US" smtClean="0"/>
              <a:pPr/>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4B0A57-322C-417F-B987-E531F8DBCCF4}"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8610B33-80AC-4CBC-AD95-B6A905F70203}" type="datetimeFigureOut">
              <a:rPr lang="en-US" smtClean="0"/>
              <a:pPr/>
              <a:t>4/23/2018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4B0A57-322C-417F-B987-E531F8DBCCF4}"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B8610B33-80AC-4CBC-AD95-B6A905F70203}" type="datetimeFigureOut">
              <a:rPr lang="en-US" smtClean="0"/>
              <a:pPr/>
              <a:t>4/23/2018</a:t>
            </a:fld>
            <a:endParaRPr lang="en-US"/>
          </a:p>
        </p:txBody>
      </p:sp>
      <p:sp>
        <p:nvSpPr>
          <p:cNvPr id="7" name="Slide Number Placeholder 6"/>
          <p:cNvSpPr>
            <a:spLocks noGrp="1"/>
          </p:cNvSpPr>
          <p:nvPr>
            <p:ph type="sldNum" sz="quarter" idx="11"/>
          </p:nvPr>
        </p:nvSpPr>
        <p:spPr/>
        <p:txBody>
          <a:bodyPr rtlCol="0"/>
          <a:lstStyle/>
          <a:p>
            <a:fld id="{A24B0A57-322C-417F-B987-E531F8DBCCF4}"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610B33-80AC-4CBC-AD95-B6A905F70203}" type="datetimeFigureOut">
              <a:rPr lang="en-US" smtClean="0"/>
              <a:pPr/>
              <a:t>4/23/2018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4B0A57-322C-417F-B987-E531F8DBCCF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B8610B33-80AC-4CBC-AD95-B6A905F70203}" type="datetimeFigureOut">
              <a:rPr lang="en-US" smtClean="0"/>
              <a:pPr/>
              <a:t>4/23/2018</a:t>
            </a:fld>
            <a:endParaRPr lang="en-US"/>
          </a:p>
        </p:txBody>
      </p:sp>
      <p:sp>
        <p:nvSpPr>
          <p:cNvPr id="22" name="Slide Number Placeholder 21"/>
          <p:cNvSpPr>
            <a:spLocks noGrp="1"/>
          </p:cNvSpPr>
          <p:nvPr>
            <p:ph type="sldNum" sz="quarter" idx="15"/>
          </p:nvPr>
        </p:nvSpPr>
        <p:spPr/>
        <p:txBody>
          <a:bodyPr rtlCol="0"/>
          <a:lstStyle/>
          <a:p>
            <a:fld id="{A24B0A57-322C-417F-B987-E531F8DBCCF4}"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8610B33-80AC-4CBC-AD95-B6A905F70203}" type="datetimeFigureOut">
              <a:rPr lang="en-US" smtClean="0"/>
              <a:pPr/>
              <a:t>4/23/2018</a:t>
            </a:fld>
            <a:endParaRPr lang="en-US"/>
          </a:p>
        </p:txBody>
      </p:sp>
      <p:sp>
        <p:nvSpPr>
          <p:cNvPr id="18" name="Slide Number Placeholder 17"/>
          <p:cNvSpPr>
            <a:spLocks noGrp="1"/>
          </p:cNvSpPr>
          <p:nvPr>
            <p:ph type="sldNum" sz="quarter" idx="11"/>
          </p:nvPr>
        </p:nvSpPr>
        <p:spPr/>
        <p:txBody>
          <a:bodyPr rtlCol="0"/>
          <a:lstStyle/>
          <a:p>
            <a:fld id="{A24B0A57-322C-417F-B987-E531F8DBCCF4}"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8610B33-80AC-4CBC-AD95-B6A905F70203}" type="datetimeFigureOut">
              <a:rPr lang="en-US" smtClean="0"/>
              <a:pPr/>
              <a:t>4/23/2018</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24B0A57-322C-417F-B987-E531F8DBCCF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gif"/><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noAutofit/>
          </a:bodyPr>
          <a:lstStyle/>
          <a:p>
            <a:pPr algn="ctr"/>
            <a:r>
              <a:rPr lang="en-US" sz="3200" b="1" dirty="0" smtClean="0">
                <a:latin typeface="Arial Black" pitchFamily="34" charset="0"/>
              </a:rPr>
              <a:t>Management &amp; Industrial Establishment</a:t>
            </a:r>
            <a:endParaRPr lang="en-US" sz="3200" b="1" dirty="0">
              <a:latin typeface="Arial Black" pitchFamily="34" charset="0"/>
            </a:endParaRPr>
          </a:p>
        </p:txBody>
      </p:sp>
      <p:sp>
        <p:nvSpPr>
          <p:cNvPr id="3" name="Content Placeholder 2"/>
          <p:cNvSpPr>
            <a:spLocks noGrp="1"/>
          </p:cNvSpPr>
          <p:nvPr>
            <p:ph sz="quarter" idx="1"/>
          </p:nvPr>
        </p:nvSpPr>
        <p:spPr>
          <a:xfrm>
            <a:off x="457200" y="1143000"/>
            <a:ext cx="7467600" cy="5330952"/>
          </a:xfrm>
        </p:spPr>
        <p:txBody>
          <a:bodyPr>
            <a:normAutofit fontScale="77500" lnSpcReduction="20000"/>
          </a:bodyPr>
          <a:lstStyle/>
          <a:p>
            <a:pPr algn="just">
              <a:buSzPct val="100000"/>
              <a:buBlip>
                <a:blip r:embed="rId2"/>
              </a:buBlip>
            </a:pPr>
            <a:r>
              <a:rPr lang="en-US" sz="3600" b="1" dirty="0" smtClean="0"/>
              <a:t>Management: Meaning</a:t>
            </a:r>
          </a:p>
          <a:p>
            <a:pPr lvl="1" algn="just">
              <a:buSzPct val="100000"/>
              <a:buBlip>
                <a:blip r:embed="rId2"/>
              </a:buBlip>
            </a:pPr>
            <a:r>
              <a:rPr lang="en-US" sz="3100" dirty="0" smtClean="0"/>
              <a:t>Management is a set of activities (including planning and decision making, organizing, leading, and controlling) directed at an organization’s resources (human, financial, physical, and information), with the aim of achieving organizational goals in an efficient and effective manner.</a:t>
            </a:r>
          </a:p>
          <a:p>
            <a:pPr algn="just">
              <a:buSzPct val="100000"/>
              <a:buBlip>
                <a:blip r:embed="rId2"/>
              </a:buBlip>
            </a:pPr>
            <a:r>
              <a:rPr lang="en-US" sz="3600" b="1" dirty="0" smtClean="0"/>
              <a:t>Manager</a:t>
            </a:r>
          </a:p>
          <a:p>
            <a:pPr lvl="1" algn="just">
              <a:buSzPct val="100000"/>
              <a:buBlip>
                <a:blip r:embed="rId2"/>
              </a:buBlip>
            </a:pPr>
            <a:r>
              <a:rPr lang="en-US" sz="3100" b="1" dirty="0" smtClean="0"/>
              <a:t>A manager</a:t>
            </a:r>
            <a:r>
              <a:rPr lang="en-US" sz="3100" dirty="0" smtClean="0"/>
              <a:t> is someone whose primary responsibility is to carry out the management process. In particular, a manager is someone who plans and makes decisions, organizes, leads, and controls human, financial, physical, and information resources.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noAutofit/>
          </a:bodyPr>
          <a:lstStyle/>
          <a:p>
            <a:r>
              <a:rPr lang="en-US" sz="3200" b="1" dirty="0" smtClean="0"/>
              <a:t>Management Theories; The Human Relations Movement</a:t>
            </a:r>
          </a:p>
        </p:txBody>
      </p:sp>
      <p:sp>
        <p:nvSpPr>
          <p:cNvPr id="3" name="Content Placeholder 2"/>
          <p:cNvSpPr>
            <a:spLocks noGrp="1"/>
          </p:cNvSpPr>
          <p:nvPr>
            <p:ph sz="quarter" idx="1"/>
          </p:nvPr>
        </p:nvSpPr>
        <p:spPr>
          <a:xfrm>
            <a:off x="457200" y="1219200"/>
            <a:ext cx="7467600" cy="5410200"/>
          </a:xfrm>
        </p:spPr>
        <p:txBody>
          <a:bodyPr>
            <a:normAutofit fontScale="92500" lnSpcReduction="10000"/>
          </a:bodyPr>
          <a:lstStyle/>
          <a:p>
            <a:pPr algn="just">
              <a:buSzPct val="100000"/>
              <a:buBlip>
                <a:blip r:embed="rId2"/>
              </a:buBlip>
            </a:pPr>
            <a:r>
              <a:rPr lang="en-US" sz="2800" b="1" dirty="0" smtClean="0"/>
              <a:t>Theory Y Assumptions:</a:t>
            </a:r>
          </a:p>
          <a:p>
            <a:pPr lvl="1" algn="just">
              <a:buSzPct val="100000"/>
              <a:buBlip>
                <a:blip r:embed="rId2"/>
              </a:buBlip>
            </a:pPr>
            <a:r>
              <a:rPr lang="en-US" sz="2500" dirty="0" smtClean="0"/>
              <a:t>People do not naturally dislike work; work is a natural part of their lives</a:t>
            </a:r>
          </a:p>
          <a:p>
            <a:pPr lvl="1" algn="just">
              <a:buSzPct val="100000"/>
              <a:buBlip>
                <a:blip r:embed="rId2"/>
              </a:buBlip>
            </a:pPr>
            <a:r>
              <a:rPr lang="en-US" sz="2500" dirty="0" smtClean="0"/>
              <a:t>People are internally motivated to reach objectives to which they are committed</a:t>
            </a:r>
          </a:p>
          <a:p>
            <a:pPr lvl="1" algn="just">
              <a:buSzPct val="100000"/>
              <a:buBlip>
                <a:blip r:embed="rId2"/>
              </a:buBlip>
            </a:pPr>
            <a:r>
              <a:rPr lang="en-US" sz="2500" dirty="0" smtClean="0"/>
              <a:t>People are committed to goals to the degree that they receive personal rewards when they reach their objectives</a:t>
            </a:r>
          </a:p>
          <a:p>
            <a:pPr lvl="1" algn="just">
              <a:buSzPct val="100000"/>
              <a:buBlip>
                <a:blip r:embed="rId2"/>
              </a:buBlip>
            </a:pPr>
            <a:r>
              <a:rPr lang="en-US" sz="2500" dirty="0" smtClean="0"/>
              <a:t>People will both seek accept responsibility under favorable conditions</a:t>
            </a:r>
          </a:p>
          <a:p>
            <a:pPr lvl="1" algn="just">
              <a:buSzPct val="100000"/>
              <a:buBlip>
                <a:blip r:embed="rId2"/>
              </a:buBlip>
            </a:pPr>
            <a:r>
              <a:rPr lang="en-US" sz="2500" dirty="0" smtClean="0"/>
              <a:t>People have the capacity to be innovative in solving organizational problems</a:t>
            </a:r>
          </a:p>
          <a:p>
            <a:pPr lvl="1" algn="just">
              <a:buSzPct val="100000"/>
              <a:buBlip>
                <a:blip r:embed="rId2"/>
              </a:buBlip>
            </a:pPr>
            <a:r>
              <a:rPr lang="en-US" sz="2500" dirty="0" smtClean="0"/>
              <a:t>People are bright, but under most organizational conditions their potential is underutilized.</a:t>
            </a:r>
            <a:endParaRPr lang="en-US" sz="2500" b="1" dirty="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467600" cy="563562"/>
          </a:xfrm>
        </p:spPr>
        <p:txBody>
          <a:bodyPr>
            <a:normAutofit fontScale="90000"/>
          </a:bodyPr>
          <a:lstStyle/>
          <a:p>
            <a:r>
              <a:rPr lang="en-US" b="1" dirty="0" smtClean="0"/>
              <a:t>Universal principle of management</a:t>
            </a:r>
            <a:endParaRPr lang="en-US" dirty="0"/>
          </a:p>
        </p:txBody>
      </p:sp>
      <p:sp>
        <p:nvSpPr>
          <p:cNvPr id="3" name="Content Placeholder 2"/>
          <p:cNvSpPr>
            <a:spLocks noGrp="1"/>
          </p:cNvSpPr>
          <p:nvPr>
            <p:ph sz="quarter" idx="1"/>
          </p:nvPr>
        </p:nvSpPr>
        <p:spPr>
          <a:xfrm>
            <a:off x="457200" y="990600"/>
            <a:ext cx="7467600" cy="5562600"/>
          </a:xfrm>
        </p:spPr>
        <p:txBody>
          <a:bodyPr>
            <a:normAutofit fontScale="92500" lnSpcReduction="10000"/>
          </a:bodyPr>
          <a:lstStyle/>
          <a:p>
            <a:pPr algn="just">
              <a:buFont typeface="Wingdings" pitchFamily="2" charset="2"/>
              <a:buChar char="q"/>
            </a:pPr>
            <a:r>
              <a:rPr lang="en-US" b="1" dirty="0" err="1" smtClean="0">
                <a:solidFill>
                  <a:srgbClr val="FF0000"/>
                </a:solidFill>
              </a:rPr>
              <a:t>Fayol’s</a:t>
            </a:r>
            <a:r>
              <a:rPr lang="en-US" b="1" dirty="0" smtClean="0">
                <a:solidFill>
                  <a:srgbClr val="FF0000"/>
                </a:solidFill>
              </a:rPr>
              <a:t> General Principles of Management:</a:t>
            </a:r>
            <a:endParaRPr lang="en-US" b="1" dirty="0" smtClean="0"/>
          </a:p>
          <a:p>
            <a:pPr marL="822960" lvl="1" indent="-457200" algn="just">
              <a:buFont typeface="+mj-lt"/>
              <a:buAutoNum type="arabicPeriod"/>
            </a:pPr>
            <a:r>
              <a:rPr lang="en-US" b="1" dirty="0" smtClean="0"/>
              <a:t>Division of work</a:t>
            </a:r>
          </a:p>
          <a:p>
            <a:pPr marL="822960" lvl="1" indent="-457200" algn="just">
              <a:buFont typeface="+mj-lt"/>
              <a:buAutoNum type="arabicPeriod"/>
            </a:pPr>
            <a:r>
              <a:rPr lang="en-US" b="1" dirty="0" smtClean="0"/>
              <a:t>Authority and responsibility</a:t>
            </a:r>
          </a:p>
          <a:p>
            <a:pPr marL="822960" lvl="1" indent="-457200" algn="just">
              <a:buFont typeface="+mj-lt"/>
              <a:buAutoNum type="arabicPeriod"/>
            </a:pPr>
            <a:r>
              <a:rPr lang="en-US" b="1" dirty="0" smtClean="0"/>
              <a:t>Discipline</a:t>
            </a:r>
          </a:p>
          <a:p>
            <a:pPr marL="822960" lvl="1" indent="-457200" algn="just">
              <a:buFont typeface="+mj-lt"/>
              <a:buAutoNum type="arabicPeriod"/>
            </a:pPr>
            <a:r>
              <a:rPr lang="en-US" b="1" dirty="0" smtClean="0"/>
              <a:t>Unity of command</a:t>
            </a:r>
          </a:p>
          <a:p>
            <a:pPr marL="822960" lvl="1" indent="-457200" algn="just">
              <a:buFont typeface="+mj-lt"/>
              <a:buAutoNum type="arabicPeriod"/>
            </a:pPr>
            <a:r>
              <a:rPr lang="en-US" b="1" dirty="0" smtClean="0"/>
              <a:t>Unity of direction </a:t>
            </a:r>
          </a:p>
          <a:p>
            <a:pPr marL="822960" lvl="1" indent="-457200" algn="just">
              <a:buFont typeface="+mj-lt"/>
              <a:buAutoNum type="arabicPeriod"/>
            </a:pPr>
            <a:r>
              <a:rPr lang="en-US" b="1" dirty="0" smtClean="0"/>
              <a:t>Subordination of individual interest to general interest</a:t>
            </a:r>
          </a:p>
          <a:p>
            <a:pPr marL="822960" lvl="1" indent="-457200" algn="just">
              <a:buFont typeface="+mj-lt"/>
              <a:buAutoNum type="arabicPeriod"/>
            </a:pPr>
            <a:r>
              <a:rPr lang="en-US" b="1" dirty="0" smtClean="0"/>
              <a:t>Remuneration</a:t>
            </a:r>
          </a:p>
          <a:p>
            <a:pPr marL="822960" lvl="1" indent="-457200" algn="just">
              <a:buFont typeface="+mj-lt"/>
              <a:buAutoNum type="arabicPeriod"/>
            </a:pPr>
            <a:r>
              <a:rPr lang="en-US" b="1" dirty="0" smtClean="0"/>
              <a:t>Centralization</a:t>
            </a:r>
          </a:p>
          <a:p>
            <a:pPr marL="822960" lvl="1" indent="-457200" algn="just">
              <a:buFont typeface="+mj-lt"/>
              <a:buAutoNum type="arabicPeriod"/>
            </a:pPr>
            <a:r>
              <a:rPr lang="en-US" b="1" dirty="0" smtClean="0"/>
              <a:t>Scalar chain or line of authority</a:t>
            </a:r>
          </a:p>
          <a:p>
            <a:pPr marL="822960" lvl="1" indent="-457200" algn="just">
              <a:buFont typeface="+mj-lt"/>
              <a:buAutoNum type="arabicPeriod"/>
            </a:pPr>
            <a:r>
              <a:rPr lang="en-US" b="1" dirty="0" smtClean="0"/>
              <a:t>Order</a:t>
            </a:r>
          </a:p>
          <a:p>
            <a:pPr marL="822960" lvl="1" indent="-457200" algn="just">
              <a:buFont typeface="+mj-lt"/>
              <a:buAutoNum type="arabicPeriod"/>
            </a:pPr>
            <a:r>
              <a:rPr lang="en-US" b="1" dirty="0" smtClean="0"/>
              <a:t>Equity</a:t>
            </a:r>
          </a:p>
          <a:p>
            <a:pPr marL="822960" lvl="1" indent="-457200" algn="just">
              <a:buFont typeface="+mj-lt"/>
              <a:buAutoNum type="arabicPeriod"/>
            </a:pPr>
            <a:r>
              <a:rPr lang="en-US" b="1" dirty="0" smtClean="0"/>
              <a:t>Stability of tenure of personnel</a:t>
            </a:r>
          </a:p>
          <a:p>
            <a:pPr marL="822960" lvl="1" indent="-457200" algn="just">
              <a:buFont typeface="+mj-lt"/>
              <a:buAutoNum type="arabicPeriod"/>
            </a:pPr>
            <a:r>
              <a:rPr lang="en-US" b="1" dirty="0" smtClean="0"/>
              <a:t>Initiative</a:t>
            </a:r>
          </a:p>
          <a:p>
            <a:pPr marL="822960" lvl="1" indent="-457200" algn="just">
              <a:buFont typeface="+mj-lt"/>
              <a:buAutoNum type="arabicPeriod"/>
            </a:pPr>
            <a:r>
              <a:rPr lang="en-US" b="1" dirty="0" smtClean="0"/>
              <a:t>Esprit de corps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noAutofit/>
          </a:bodyPr>
          <a:lstStyle/>
          <a:p>
            <a:pPr algn="ctr"/>
            <a:r>
              <a:rPr lang="en-US" sz="3200" b="1" dirty="0" smtClean="0">
                <a:latin typeface="Arial Black" pitchFamily="34" charset="0"/>
              </a:rPr>
              <a:t>Management &amp; Industrial Establishment</a:t>
            </a:r>
            <a:endParaRPr lang="en-US" sz="3200" b="1" dirty="0">
              <a:latin typeface="Arial Black" pitchFamily="34" charset="0"/>
            </a:endParaRPr>
          </a:p>
        </p:txBody>
      </p:sp>
      <p:sp>
        <p:nvSpPr>
          <p:cNvPr id="3" name="Content Placeholder 2"/>
          <p:cNvSpPr>
            <a:spLocks noGrp="1"/>
          </p:cNvSpPr>
          <p:nvPr>
            <p:ph sz="quarter" idx="1"/>
          </p:nvPr>
        </p:nvSpPr>
        <p:spPr>
          <a:xfrm>
            <a:off x="457200" y="1143000"/>
            <a:ext cx="7467600" cy="5330952"/>
          </a:xfrm>
        </p:spPr>
        <p:txBody>
          <a:bodyPr>
            <a:normAutofit fontScale="92500"/>
          </a:bodyPr>
          <a:lstStyle/>
          <a:p>
            <a:pPr algn="just">
              <a:buSzPct val="100000"/>
              <a:buBlip>
                <a:blip r:embed="rId2"/>
              </a:buBlip>
            </a:pPr>
            <a:r>
              <a:rPr lang="en-US" sz="3200" b="1" dirty="0" smtClean="0"/>
              <a:t>The Management Process</a:t>
            </a:r>
            <a:endParaRPr lang="en-US" sz="3600" b="1" dirty="0" smtClean="0"/>
          </a:p>
          <a:p>
            <a:pPr lvl="1" algn="just">
              <a:buSzPct val="100000"/>
              <a:buBlip>
                <a:blip r:embed="rId2"/>
              </a:buBlip>
            </a:pPr>
            <a:r>
              <a:rPr lang="en-US" sz="2400" dirty="0" smtClean="0"/>
              <a:t>Management involves four basic functions of planning and decision making, organizing, leading, and controlling. Let consider the management process of Google. Sergey </a:t>
            </a:r>
            <a:r>
              <a:rPr lang="en-US" sz="2400" dirty="0" err="1" smtClean="0"/>
              <a:t>Brin</a:t>
            </a:r>
            <a:r>
              <a:rPr lang="en-US" sz="2400" dirty="0" smtClean="0"/>
              <a:t> and Larry Page, Google’s founders and top managers, must first create goals and plans that articulate what they want the company to become. Then they rely on effective organization to help make those goals and plans reality. </a:t>
            </a:r>
            <a:r>
              <a:rPr lang="en-US" sz="2400" dirty="0" err="1" smtClean="0"/>
              <a:t>Brin</a:t>
            </a:r>
            <a:r>
              <a:rPr lang="en-US" sz="2400" dirty="0" smtClean="0"/>
              <a:t> and Page also pay close attention to the people who work for the company. And they keep a close eye on how well the company is performing. However, the basic management processes are in details as follows: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noAutofit/>
          </a:bodyPr>
          <a:lstStyle/>
          <a:p>
            <a:pPr algn="ctr"/>
            <a:r>
              <a:rPr lang="en-US" sz="3200" b="1" dirty="0" smtClean="0">
                <a:latin typeface="Arial Black" pitchFamily="34" charset="0"/>
              </a:rPr>
              <a:t>Management &amp; Industrial Establishment</a:t>
            </a:r>
            <a:endParaRPr lang="en-US" sz="3200" b="1" dirty="0">
              <a:latin typeface="Arial Black" pitchFamily="34" charset="0"/>
            </a:endParaRPr>
          </a:p>
        </p:txBody>
      </p:sp>
      <p:sp>
        <p:nvSpPr>
          <p:cNvPr id="3" name="Content Placeholder 2"/>
          <p:cNvSpPr>
            <a:spLocks noGrp="1"/>
          </p:cNvSpPr>
          <p:nvPr>
            <p:ph sz="quarter" idx="1"/>
          </p:nvPr>
        </p:nvSpPr>
        <p:spPr>
          <a:xfrm>
            <a:off x="457200" y="1371600"/>
            <a:ext cx="7467600" cy="5102352"/>
          </a:xfrm>
        </p:spPr>
        <p:txBody>
          <a:bodyPr>
            <a:normAutofit/>
          </a:bodyPr>
          <a:lstStyle/>
          <a:p>
            <a:pPr algn="just">
              <a:buSzPct val="100000"/>
              <a:buBlip>
                <a:blip r:embed="rId2"/>
              </a:buBlip>
            </a:pPr>
            <a:r>
              <a:rPr lang="en-US" sz="3200" b="1" dirty="0" smtClean="0"/>
              <a:t>The Management Process</a:t>
            </a:r>
          </a:p>
          <a:p>
            <a:pPr lvl="1" algn="just">
              <a:buSzPct val="100000"/>
              <a:buBlip>
                <a:blip r:embed="rId2"/>
              </a:buBlip>
            </a:pPr>
            <a:r>
              <a:rPr lang="en-US" sz="2800" b="1" dirty="0" smtClean="0"/>
              <a:t>Planning and decision making: determining courses of action</a:t>
            </a:r>
          </a:p>
          <a:p>
            <a:pPr lvl="1" algn="just">
              <a:buSzPct val="100000"/>
              <a:buBlip>
                <a:blip r:embed="rId2"/>
              </a:buBlip>
            </a:pPr>
            <a:r>
              <a:rPr lang="en-US" sz="2800" b="1" dirty="0" smtClean="0"/>
              <a:t>Organizing: coordinating activities and resources</a:t>
            </a:r>
          </a:p>
          <a:p>
            <a:pPr lvl="1" algn="just">
              <a:buSzPct val="100000"/>
              <a:buBlip>
                <a:blip r:embed="rId2"/>
              </a:buBlip>
            </a:pPr>
            <a:r>
              <a:rPr lang="en-US" sz="2800" b="1" dirty="0" smtClean="0"/>
              <a:t>Leading: motivating and managing people</a:t>
            </a:r>
          </a:p>
          <a:p>
            <a:pPr lvl="1" algn="just">
              <a:buSzPct val="100000"/>
              <a:buBlip>
                <a:blip r:embed="rId2"/>
              </a:buBlip>
            </a:pPr>
            <a:r>
              <a:rPr lang="en-US" sz="2800" b="1" dirty="0" smtClean="0"/>
              <a:t>Controlling: monitoring and evaluating activities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noAutofit/>
          </a:bodyPr>
          <a:lstStyle/>
          <a:p>
            <a:pPr algn="ctr"/>
            <a:r>
              <a:rPr lang="en-US" sz="3200" b="1" dirty="0" smtClean="0">
                <a:latin typeface="Arial Black" pitchFamily="34" charset="0"/>
              </a:rPr>
              <a:t>Management &amp; Industrial Establishment</a:t>
            </a:r>
            <a:endParaRPr lang="en-US" sz="3200" b="1" dirty="0">
              <a:latin typeface="Arial Black" pitchFamily="34" charset="0"/>
            </a:endParaRPr>
          </a:p>
        </p:txBody>
      </p:sp>
      <p:sp>
        <p:nvSpPr>
          <p:cNvPr id="3" name="Content Placeholder 2"/>
          <p:cNvSpPr>
            <a:spLocks noGrp="1"/>
          </p:cNvSpPr>
          <p:nvPr>
            <p:ph sz="quarter" idx="1"/>
          </p:nvPr>
        </p:nvSpPr>
        <p:spPr>
          <a:xfrm>
            <a:off x="457200" y="1143000"/>
            <a:ext cx="7467600" cy="5330952"/>
          </a:xfrm>
        </p:spPr>
        <p:txBody>
          <a:bodyPr>
            <a:normAutofit/>
          </a:bodyPr>
          <a:lstStyle/>
          <a:p>
            <a:pPr algn="just">
              <a:buSzPct val="100000"/>
              <a:buBlip>
                <a:blip r:embed="rId2"/>
              </a:buBlip>
            </a:pPr>
            <a:r>
              <a:rPr lang="en-US" sz="2800" b="1" dirty="0" smtClean="0"/>
              <a:t>Kinds of Managers: Levels</a:t>
            </a:r>
          </a:p>
          <a:p>
            <a:pPr algn="just">
              <a:buSzPct val="100000"/>
              <a:buNone/>
            </a:pPr>
            <a:endParaRPr lang="en-US" sz="3200" dirty="0" smtClean="0"/>
          </a:p>
        </p:txBody>
      </p:sp>
      <p:graphicFrame>
        <p:nvGraphicFramePr>
          <p:cNvPr id="4" name="Diagram 3"/>
          <p:cNvGraphicFramePr/>
          <p:nvPr/>
        </p:nvGraphicFramePr>
        <p:xfrm>
          <a:off x="1828800" y="1828800"/>
          <a:ext cx="54864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noAutofit/>
          </a:bodyPr>
          <a:lstStyle/>
          <a:p>
            <a:pPr algn="ctr"/>
            <a:r>
              <a:rPr lang="en-US" sz="3200" b="1" dirty="0" smtClean="0">
                <a:latin typeface="Arial Black" pitchFamily="34" charset="0"/>
              </a:rPr>
              <a:t>Management &amp; Industrial Establishment</a:t>
            </a:r>
            <a:endParaRPr lang="en-US" sz="3200" b="1" dirty="0">
              <a:latin typeface="Arial Black" pitchFamily="34" charset="0"/>
            </a:endParaRPr>
          </a:p>
        </p:txBody>
      </p:sp>
      <p:sp>
        <p:nvSpPr>
          <p:cNvPr id="3" name="Content Placeholder 2"/>
          <p:cNvSpPr>
            <a:spLocks noGrp="1"/>
          </p:cNvSpPr>
          <p:nvPr>
            <p:ph sz="quarter" idx="1"/>
          </p:nvPr>
        </p:nvSpPr>
        <p:spPr>
          <a:xfrm>
            <a:off x="457200" y="1600200"/>
            <a:ext cx="7467600" cy="4873752"/>
          </a:xfrm>
        </p:spPr>
        <p:txBody>
          <a:bodyPr>
            <a:normAutofit/>
          </a:bodyPr>
          <a:lstStyle/>
          <a:p>
            <a:pPr algn="just">
              <a:buSzPct val="100000"/>
              <a:buBlip>
                <a:blip r:embed="rId2"/>
              </a:buBlip>
            </a:pPr>
            <a:r>
              <a:rPr lang="en-US" sz="3200" b="1" dirty="0" smtClean="0"/>
              <a:t>Managing in Different Areas of Organization</a:t>
            </a:r>
          </a:p>
          <a:p>
            <a:pPr lvl="1" algn="just">
              <a:buSzPct val="100000"/>
              <a:buBlip>
                <a:blip r:embed="rId2"/>
              </a:buBlip>
            </a:pPr>
            <a:r>
              <a:rPr lang="en-US" sz="2800" b="1" dirty="0" smtClean="0"/>
              <a:t>Marketing Managers</a:t>
            </a:r>
          </a:p>
          <a:p>
            <a:pPr lvl="1" algn="just">
              <a:buSzPct val="100000"/>
              <a:buBlip>
                <a:blip r:embed="rId2"/>
              </a:buBlip>
            </a:pPr>
            <a:r>
              <a:rPr lang="en-US" sz="2800" b="1" dirty="0" smtClean="0"/>
              <a:t>Financial Managers</a:t>
            </a:r>
          </a:p>
          <a:p>
            <a:pPr lvl="1" algn="just">
              <a:buSzPct val="100000"/>
              <a:buBlip>
                <a:blip r:embed="rId2"/>
              </a:buBlip>
            </a:pPr>
            <a:r>
              <a:rPr lang="en-US" sz="2800" b="1" dirty="0" smtClean="0"/>
              <a:t>Operation Managers</a:t>
            </a:r>
          </a:p>
          <a:p>
            <a:pPr lvl="1" algn="just">
              <a:buSzPct val="100000"/>
              <a:buBlip>
                <a:blip r:embed="rId2"/>
              </a:buBlip>
            </a:pPr>
            <a:r>
              <a:rPr lang="en-US" sz="2800" b="1" dirty="0" smtClean="0"/>
              <a:t>Human Resource Management</a:t>
            </a:r>
          </a:p>
          <a:p>
            <a:pPr lvl="1" algn="just">
              <a:buSzPct val="100000"/>
              <a:buBlip>
                <a:blip r:embed="rId2"/>
              </a:buBlip>
            </a:pPr>
            <a:r>
              <a:rPr lang="en-US" sz="2800" b="1" dirty="0" smtClean="0"/>
              <a:t>Administrative Managers</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noAutofit/>
          </a:bodyPr>
          <a:lstStyle/>
          <a:p>
            <a:r>
              <a:rPr lang="en-US" sz="3200" b="1" dirty="0" smtClean="0"/>
              <a:t>Management Theories; The Human Relations Movement</a:t>
            </a:r>
          </a:p>
        </p:txBody>
      </p:sp>
      <p:sp>
        <p:nvSpPr>
          <p:cNvPr id="3" name="Content Placeholder 2"/>
          <p:cNvSpPr>
            <a:spLocks noGrp="1"/>
          </p:cNvSpPr>
          <p:nvPr>
            <p:ph sz="quarter" idx="1"/>
          </p:nvPr>
        </p:nvSpPr>
        <p:spPr>
          <a:xfrm>
            <a:off x="457200" y="1447800"/>
            <a:ext cx="7467600" cy="5026152"/>
          </a:xfrm>
        </p:spPr>
        <p:txBody>
          <a:bodyPr>
            <a:normAutofit fontScale="85000" lnSpcReduction="10000"/>
          </a:bodyPr>
          <a:lstStyle/>
          <a:p>
            <a:pPr algn="just">
              <a:buSzPct val="100000"/>
              <a:buBlip>
                <a:blip r:embed="rId2"/>
              </a:buBlip>
            </a:pPr>
            <a:r>
              <a:rPr lang="en-US" sz="2800" dirty="0" smtClean="0"/>
              <a:t>Human relations movement argued that workers respond primarily to the social context of the workplace, including social conditioning group norms, and interpersonal dynamics. A basic assumption of the human relations movement was that the manager’s concern for workers would lead to increased satisfaction, which would in turn result in improved performance.</a:t>
            </a:r>
          </a:p>
          <a:p>
            <a:pPr algn="just">
              <a:buSzPct val="100000"/>
              <a:buBlip>
                <a:blip r:embed="rId2"/>
              </a:buBlip>
            </a:pPr>
            <a:r>
              <a:rPr lang="en-US" sz="2800" dirty="0" smtClean="0"/>
              <a:t>However, it is </a:t>
            </a:r>
            <a:r>
              <a:rPr lang="en-US" sz="2800" b="1" dirty="0" smtClean="0"/>
              <a:t>Maslow</a:t>
            </a:r>
            <a:r>
              <a:rPr lang="en-US" sz="2800" dirty="0" smtClean="0"/>
              <a:t> who advanced a theory in </a:t>
            </a:r>
            <a:r>
              <a:rPr lang="en-US" sz="2800" b="1" dirty="0" smtClean="0"/>
              <a:t>1943</a:t>
            </a:r>
            <a:r>
              <a:rPr lang="en-US" sz="2800" dirty="0" smtClean="0"/>
              <a:t> suggesting that people are motivated by a hierarchy of needs, including monetary incentive and social acceptance. Maslow’s hierarchy is, perhaps the best-known human relations theory over the years.</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b="1" dirty="0" smtClean="0"/>
              <a:t>MASLOW’S HIERARCHY OF NEEDS</a:t>
            </a:r>
            <a:endParaRPr lang="en-US" b="1"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4800" y="1295400"/>
            <a:ext cx="7772400" cy="5562600"/>
          </a:xfrm>
        </p:spPr>
      </p:pic>
    </p:spTree>
    <p:extLst>
      <p:ext uri="{BB962C8B-B14F-4D97-AF65-F5344CB8AC3E}">
        <p14:creationId xmlns:p14="http://schemas.microsoft.com/office/powerpoint/2010/main" val="8034346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noAutofit/>
          </a:bodyPr>
          <a:lstStyle/>
          <a:p>
            <a:r>
              <a:rPr lang="en-US" sz="3200" b="1" dirty="0" smtClean="0"/>
              <a:t>Management Theories; The Human Relations Movement</a:t>
            </a:r>
          </a:p>
        </p:txBody>
      </p:sp>
      <p:sp>
        <p:nvSpPr>
          <p:cNvPr id="3" name="Content Placeholder 2"/>
          <p:cNvSpPr>
            <a:spLocks noGrp="1"/>
          </p:cNvSpPr>
          <p:nvPr>
            <p:ph sz="quarter" idx="1"/>
          </p:nvPr>
        </p:nvSpPr>
        <p:spPr>
          <a:xfrm>
            <a:off x="457200" y="1600200"/>
            <a:ext cx="7467600" cy="4873752"/>
          </a:xfrm>
        </p:spPr>
        <p:txBody>
          <a:bodyPr>
            <a:normAutofit fontScale="92500" lnSpcReduction="20000"/>
          </a:bodyPr>
          <a:lstStyle/>
          <a:p>
            <a:pPr algn="just">
              <a:buSzPct val="100000"/>
              <a:buBlip>
                <a:blip r:embed="rId2"/>
              </a:buBlip>
            </a:pPr>
            <a:r>
              <a:rPr lang="en-US" sz="2800" dirty="0" smtClean="0"/>
              <a:t>Meanwhile, </a:t>
            </a:r>
            <a:r>
              <a:rPr lang="en-US" sz="2800" b="1" dirty="0" smtClean="0"/>
              <a:t>Douglas McGregor’s Theory X</a:t>
            </a:r>
            <a:r>
              <a:rPr lang="en-US" sz="2800" dirty="0" smtClean="0"/>
              <a:t> and </a:t>
            </a:r>
            <a:r>
              <a:rPr lang="en-US" sz="2800" b="1" dirty="0" smtClean="0"/>
              <a:t>Theory Y</a:t>
            </a:r>
            <a:r>
              <a:rPr lang="en-US" sz="2800" dirty="0" smtClean="0"/>
              <a:t> model best represents the essence of the human relations movement. According to McGregor, Theory X and Theory Y reflect two extreme belief sets that different managers have about their workers. Theory X is a relatively pessimistic and negative view of workers and is consistent with the views of scientific management. Theory Y is more positive and represents the assumptions that human relations advocates make. In McGregor’s view, Theory Y was a more appropriate philosophy for managers to adhere to.</a:t>
            </a:r>
            <a:endParaRPr lang="en-US" sz="2800" b="1" dirty="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noAutofit/>
          </a:bodyPr>
          <a:lstStyle/>
          <a:p>
            <a:r>
              <a:rPr lang="en-US" sz="3200" b="1" dirty="0" smtClean="0"/>
              <a:t>Management Theories; The Human Relations Movement</a:t>
            </a:r>
          </a:p>
        </p:txBody>
      </p:sp>
      <p:sp>
        <p:nvSpPr>
          <p:cNvPr id="3" name="Content Placeholder 2"/>
          <p:cNvSpPr>
            <a:spLocks noGrp="1"/>
          </p:cNvSpPr>
          <p:nvPr>
            <p:ph sz="quarter" idx="1"/>
          </p:nvPr>
        </p:nvSpPr>
        <p:spPr>
          <a:xfrm>
            <a:off x="457200" y="1600200"/>
            <a:ext cx="7467600" cy="4873752"/>
          </a:xfrm>
        </p:spPr>
        <p:txBody>
          <a:bodyPr>
            <a:normAutofit/>
          </a:bodyPr>
          <a:lstStyle/>
          <a:p>
            <a:pPr algn="just">
              <a:buSzPct val="100000"/>
              <a:buBlip>
                <a:blip r:embed="rId2"/>
              </a:buBlip>
            </a:pPr>
            <a:r>
              <a:rPr lang="en-US" sz="2800" b="1" dirty="0" smtClean="0"/>
              <a:t>Theory X Assumptions:</a:t>
            </a:r>
          </a:p>
          <a:p>
            <a:pPr lvl="1" algn="just">
              <a:buSzPct val="100000"/>
              <a:buBlip>
                <a:blip r:embed="rId2"/>
              </a:buBlip>
            </a:pPr>
            <a:r>
              <a:rPr lang="en-US" sz="2500" dirty="0" smtClean="0"/>
              <a:t>People do not like to work and try to avoid it</a:t>
            </a:r>
          </a:p>
          <a:p>
            <a:pPr lvl="1" algn="just">
              <a:buSzPct val="100000"/>
              <a:buBlip>
                <a:blip r:embed="rId2"/>
              </a:buBlip>
            </a:pPr>
            <a:r>
              <a:rPr lang="en-US" sz="2500" dirty="0" smtClean="0"/>
              <a:t>People do not like work, so managers have to control, direct, coerce, and threaten employees to get them to work toward organizational goals.</a:t>
            </a:r>
          </a:p>
          <a:p>
            <a:pPr lvl="1" algn="just">
              <a:buSzPct val="100000"/>
              <a:buBlip>
                <a:blip r:embed="rId2"/>
              </a:buBlip>
            </a:pPr>
            <a:r>
              <a:rPr lang="en-US" sz="2500" dirty="0" smtClean="0"/>
              <a:t>People prefer to be directed, to avoid responsibility, and to want security; they have little ambition.</a:t>
            </a: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2874</TotalTime>
  <Words>710</Words>
  <Application>Microsoft Office PowerPoint</Application>
  <PresentationFormat>On-screen Show (4:3)</PresentationFormat>
  <Paragraphs>61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 Black</vt:lpstr>
      <vt:lpstr>Century Schoolbook</vt:lpstr>
      <vt:lpstr>Wingdings</vt:lpstr>
      <vt:lpstr>Wingdings 2</vt:lpstr>
      <vt:lpstr>Oriel</vt:lpstr>
      <vt:lpstr>Management &amp; Industrial Establishment</vt:lpstr>
      <vt:lpstr>Management &amp; Industrial Establishment</vt:lpstr>
      <vt:lpstr>Management &amp; Industrial Establishment</vt:lpstr>
      <vt:lpstr>Management &amp; Industrial Establishment</vt:lpstr>
      <vt:lpstr>Management &amp; Industrial Establishment</vt:lpstr>
      <vt:lpstr>Management Theories; The Human Relations Movement</vt:lpstr>
      <vt:lpstr>MASLOW’S HIERARCHY OF NEEDS</vt:lpstr>
      <vt:lpstr>Management Theories; The Human Relations Movement</vt:lpstr>
      <vt:lpstr>Management Theories; The Human Relations Movement</vt:lpstr>
      <vt:lpstr>Management Theories; The Human Relations Movement</vt:lpstr>
      <vt:lpstr>Universal principle of management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in Business</dc:title>
  <dc:creator>lenovo</dc:creator>
  <cp:lastModifiedBy>Master Imran</cp:lastModifiedBy>
  <cp:revision>120</cp:revision>
  <dcterms:created xsi:type="dcterms:W3CDTF">2015-10-31T12:51:20Z</dcterms:created>
  <dcterms:modified xsi:type="dcterms:W3CDTF">2018-04-23T17:36:09Z</dcterms:modified>
</cp:coreProperties>
</file>