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20"/>
  </p:handoutMasterIdLst>
  <p:sldIdLst>
    <p:sldId id="259" r:id="rId2"/>
    <p:sldId id="260" r:id="rId3"/>
    <p:sldId id="278" r:id="rId4"/>
    <p:sldId id="279" r:id="rId5"/>
    <p:sldId id="262" r:id="rId6"/>
    <p:sldId id="263" r:id="rId7"/>
    <p:sldId id="274" r:id="rId8"/>
    <p:sldId id="265" r:id="rId9"/>
    <p:sldId id="266" r:id="rId10"/>
    <p:sldId id="267" r:id="rId11"/>
    <p:sldId id="268" r:id="rId12"/>
    <p:sldId id="273" r:id="rId13"/>
    <p:sldId id="269" r:id="rId14"/>
    <p:sldId id="270" r:id="rId15"/>
    <p:sldId id="275" r:id="rId16"/>
    <p:sldId id="271" r:id="rId17"/>
    <p:sldId id="276"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029B75-1A42-4282-BC27-FA55D514EA59}" type="datetimeFigureOut">
              <a:rPr lang="en-US" smtClean="0"/>
              <a:t>2/27/2017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A78FBE-F220-4328-8D86-CC6B7F9D249C}"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1B763E4-A1EE-41F0-B8EC-215598F34060}" type="datetimeFigureOut">
              <a:rPr lang="en-US" smtClean="0"/>
              <a:pPr/>
              <a:t>2/27/2017</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340EB1E-1BEB-444A-85B0-FE2B99741CE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B763E4-A1EE-41F0-B8EC-215598F34060}" type="datetimeFigureOut">
              <a:rPr lang="en-US" smtClean="0"/>
              <a:pPr/>
              <a:t>2/27/2017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340EB1E-1BEB-444A-85B0-FE2B99741CE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1B763E4-A1EE-41F0-B8EC-215598F34060}" type="datetimeFigureOut">
              <a:rPr lang="en-US" smtClean="0"/>
              <a:pPr/>
              <a:t>2/27/2017</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340EB1E-1BEB-444A-85B0-FE2B99741CE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B763E4-A1EE-41F0-B8EC-215598F34060}" type="datetimeFigureOut">
              <a:rPr lang="en-US" smtClean="0"/>
              <a:pPr/>
              <a:t>2/27/2017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340EB1E-1BEB-444A-85B0-FE2B99741CE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1B763E4-A1EE-41F0-B8EC-215598F34060}" type="datetimeFigureOut">
              <a:rPr lang="en-US" smtClean="0"/>
              <a:pPr/>
              <a:t>2/27/2017</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340EB1E-1BEB-444A-85B0-FE2B99741CE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1B763E4-A1EE-41F0-B8EC-215598F34060}" type="datetimeFigureOut">
              <a:rPr lang="en-US" smtClean="0"/>
              <a:pPr/>
              <a:t>2/27/2017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340EB1E-1BEB-444A-85B0-FE2B99741CE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1B763E4-A1EE-41F0-B8EC-215598F34060}" type="datetimeFigureOut">
              <a:rPr lang="en-US" smtClean="0"/>
              <a:pPr/>
              <a:t>2/27/2017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340EB1E-1BEB-444A-85B0-FE2B99741CE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1B763E4-A1EE-41F0-B8EC-215598F34060}" type="datetimeFigureOut">
              <a:rPr lang="en-US" smtClean="0"/>
              <a:pPr/>
              <a:t>2/27/2017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340EB1E-1BEB-444A-85B0-FE2B99741CE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1B763E4-A1EE-41F0-B8EC-215598F34060}" type="datetimeFigureOut">
              <a:rPr lang="en-US" smtClean="0"/>
              <a:pPr/>
              <a:t>2/27/2017</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2340EB1E-1BEB-444A-85B0-FE2B99741CE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1B763E4-A1EE-41F0-B8EC-215598F34060}" type="datetimeFigureOut">
              <a:rPr lang="en-US" smtClean="0"/>
              <a:pPr/>
              <a:t>2/27/2017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340EB1E-1BEB-444A-85B0-FE2B99741CE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1B763E4-A1EE-41F0-B8EC-215598F34060}" type="datetimeFigureOut">
              <a:rPr lang="en-US" smtClean="0"/>
              <a:pPr/>
              <a:t>2/27/2017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340EB1E-1BEB-444A-85B0-FE2B99741CE0}"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1B763E4-A1EE-41F0-B8EC-215598F34060}" type="datetimeFigureOut">
              <a:rPr lang="en-US" smtClean="0"/>
              <a:pPr/>
              <a:t>2/27/2017</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340EB1E-1BEB-444A-85B0-FE2B99741CE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609600"/>
          </a:xfrm>
        </p:spPr>
        <p:txBody>
          <a:bodyPr/>
          <a:lstStyle/>
          <a:p>
            <a:r>
              <a:rPr lang="en-US" dirty="0" smtClean="0"/>
              <a:t>  Business</a:t>
            </a:r>
            <a:endParaRPr lang="en-US" dirty="0"/>
          </a:p>
        </p:txBody>
      </p:sp>
      <p:sp>
        <p:nvSpPr>
          <p:cNvPr id="3" name="Content Placeholder 2"/>
          <p:cNvSpPr>
            <a:spLocks noGrp="1"/>
          </p:cNvSpPr>
          <p:nvPr>
            <p:ph idx="1"/>
          </p:nvPr>
        </p:nvSpPr>
        <p:spPr>
          <a:xfrm>
            <a:off x="381000" y="533400"/>
            <a:ext cx="7315200" cy="5922336"/>
          </a:xfrm>
        </p:spPr>
        <p:txBody>
          <a:bodyPr>
            <a:normAutofit fontScale="92500" lnSpcReduction="20000"/>
          </a:bodyPr>
          <a:lstStyle/>
          <a:p>
            <a:pPr>
              <a:buNone/>
            </a:pPr>
            <a:r>
              <a:rPr lang="en-US" dirty="0" smtClean="0"/>
              <a:t>    </a:t>
            </a:r>
          </a:p>
          <a:p>
            <a:pPr>
              <a:buNone/>
            </a:pPr>
            <a:r>
              <a:rPr lang="en-US" b="1" dirty="0" smtClean="0"/>
              <a:t>	</a:t>
            </a:r>
            <a:r>
              <a:rPr lang="en-US" sz="3100" b="1" dirty="0" smtClean="0"/>
              <a:t>What is business ?</a:t>
            </a:r>
            <a:endParaRPr lang="en-US" dirty="0" smtClean="0"/>
          </a:p>
          <a:p>
            <a:pPr>
              <a:buNone/>
            </a:pPr>
            <a:r>
              <a:rPr lang="en-US" dirty="0" smtClean="0"/>
              <a:t> 	Business is an economic activity. When a function is done by using asset it is called economic activity . When this economic function is done for earning profit it is called business.</a:t>
            </a:r>
          </a:p>
          <a:p>
            <a:pPr algn="just">
              <a:buNone/>
            </a:pPr>
            <a:r>
              <a:rPr lang="en-US" dirty="0" smtClean="0"/>
              <a:t>    All executed activity to earn profit like production, distribution and other production – distribution facilitating activity is called business.</a:t>
            </a:r>
          </a:p>
          <a:p>
            <a:pPr>
              <a:buNone/>
            </a:pPr>
            <a:endParaRPr lang="en-US" dirty="0" smtClean="0"/>
          </a:p>
          <a:p>
            <a:pPr algn="just">
              <a:buNone/>
            </a:pPr>
            <a:r>
              <a:rPr lang="en-US" dirty="0" smtClean="0"/>
              <a:t>    </a:t>
            </a:r>
            <a:r>
              <a:rPr lang="en-US" b="1" dirty="0" smtClean="0"/>
              <a:t>business should be defined as </a:t>
            </a:r>
            <a:r>
              <a:rPr lang="en-US" b="1" i="1" dirty="0" smtClean="0"/>
              <a:t>an activity, which provides society (or others) needed goods and services at a profit </a:t>
            </a:r>
            <a:endParaRPr lang="en-US" dirty="0" smtClean="0"/>
          </a:p>
          <a:p>
            <a:pPr algn="just">
              <a:buNone/>
            </a:pPr>
            <a:r>
              <a:rPr lang="en-US" dirty="0" smtClean="0"/>
              <a:t>	An organization or economic system where goods and services are exchanged for one another or for money.</a:t>
            </a:r>
            <a:br>
              <a:rPr lang="en-US" dirty="0" smtClean="0"/>
            </a:br>
            <a:r>
              <a:rPr lang="en-US" dirty="0" smtClean="0"/>
              <a:t/>
            </a:r>
            <a:br>
              <a:rPr lang="en-US" dirty="0" smtClean="0"/>
            </a:b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16" presetClass="exit" presetSubtype="26" fill="hold" grpId="1" nodeType="withEffect">
                                  <p:stCondLst>
                                    <p:cond delay="0"/>
                                  </p:stCondLst>
                                  <p:childTnLst>
                                    <p:animEffect transition="out" filter="barn(inHorizontal)">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par>
                                <p:cTn id="37" presetID="16" presetClass="exit" presetSubtype="26" fill="hold" grpId="1" nodeType="withEffect">
                                  <p:stCondLst>
                                    <p:cond delay="0"/>
                                  </p:stCondLst>
                                  <p:childTnLst>
                                    <p:animEffect transition="out" filter="barn(inHorizontal)">
                                      <p:cBhvr>
                                        <p:cTn id="38" dur="500"/>
                                        <p:tgtEl>
                                          <p:spTgt spid="3">
                                            <p:txEl>
                                              <p:pRg st="0" end="0"/>
                                            </p:txEl>
                                          </p:spTgt>
                                        </p:tgtEl>
                                      </p:cBhvr>
                                    </p:animEffect>
                                    <p:set>
                                      <p:cBhvr>
                                        <p:cTn id="39" dur="1" fill="hold">
                                          <p:stCondLst>
                                            <p:cond delay="499"/>
                                          </p:stCondLst>
                                        </p:cTn>
                                        <p:tgtEl>
                                          <p:spTgt spid="3">
                                            <p:txEl>
                                              <p:pRg st="0" end="0"/>
                                            </p:txEl>
                                          </p:spTgt>
                                        </p:tgtEl>
                                        <p:attrNameLst>
                                          <p:attrName>style.visibility</p:attrName>
                                        </p:attrNameLst>
                                      </p:cBhvr>
                                      <p:to>
                                        <p:strVal val="hidden"/>
                                      </p:to>
                                    </p:set>
                                  </p:childTnLst>
                                </p:cTn>
                              </p:par>
                              <p:par>
                                <p:cTn id="40" presetID="16" presetClass="exit" presetSubtype="26" fill="hold" grpId="1" nodeType="withEffect">
                                  <p:stCondLst>
                                    <p:cond delay="0"/>
                                  </p:stCondLst>
                                  <p:childTnLst>
                                    <p:animEffect transition="out" filter="barn(inHorizontal)">
                                      <p:cBhvr>
                                        <p:cTn id="41" dur="500"/>
                                        <p:tgtEl>
                                          <p:spTgt spid="3">
                                            <p:txEl>
                                              <p:pRg st="1" end="1"/>
                                            </p:txEl>
                                          </p:spTgt>
                                        </p:tgtEl>
                                      </p:cBhvr>
                                    </p:animEffect>
                                    <p:set>
                                      <p:cBhvr>
                                        <p:cTn id="4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6" presetClass="exit" presetSubtype="26" fill="hold" grpId="1" nodeType="clickEffect">
                                  <p:stCondLst>
                                    <p:cond delay="0"/>
                                  </p:stCondLst>
                                  <p:childTnLst>
                                    <p:animEffect transition="out" filter="barn(inHorizontal)">
                                      <p:cBhvr>
                                        <p:cTn id="46" dur="500"/>
                                        <p:tgtEl>
                                          <p:spTgt spid="3">
                                            <p:txEl>
                                              <p:pRg st="2" end="2"/>
                                            </p:txEl>
                                          </p:spTgt>
                                        </p:tgtEl>
                                      </p:cBhvr>
                                    </p:animEffect>
                                    <p:set>
                                      <p:cBhvr>
                                        <p:cTn id="4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xit" presetSubtype="26" fill="hold" grpId="1" nodeType="clickEffect">
                                  <p:stCondLst>
                                    <p:cond delay="0"/>
                                  </p:stCondLst>
                                  <p:childTnLst>
                                    <p:animEffect transition="out" filter="barn(inHorizontal)">
                                      <p:cBhvr>
                                        <p:cTn id="51" dur="500"/>
                                        <p:tgtEl>
                                          <p:spTgt spid="3">
                                            <p:txEl>
                                              <p:pRg st="3" end="3"/>
                                            </p:txEl>
                                          </p:spTgt>
                                        </p:tgtEl>
                                      </p:cBhvr>
                                    </p:animEffect>
                                    <p:set>
                                      <p:cBhvr>
                                        <p:cTn id="5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6" presetClass="exit" presetSubtype="26" fill="hold" grpId="1" nodeType="clickEffect">
                                  <p:stCondLst>
                                    <p:cond delay="0"/>
                                  </p:stCondLst>
                                  <p:childTnLst>
                                    <p:animEffect transition="out" filter="barn(inHorizontal)">
                                      <p:cBhvr>
                                        <p:cTn id="56" dur="500"/>
                                        <p:tgtEl>
                                          <p:spTgt spid="3">
                                            <p:txEl>
                                              <p:pRg st="5" end="5"/>
                                            </p:txEl>
                                          </p:spTgt>
                                        </p:tgtEl>
                                      </p:cBhvr>
                                    </p:animEffect>
                                    <p:set>
                                      <p:cBhvr>
                                        <p:cTn id="5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6" presetClass="exit" presetSubtype="26" fill="hold" grpId="1" nodeType="clickEffect">
                                  <p:stCondLst>
                                    <p:cond delay="0"/>
                                  </p:stCondLst>
                                  <p:childTnLst>
                                    <p:animEffect transition="out" filter="barn(inHorizontal)">
                                      <p:cBhvr>
                                        <p:cTn id="61" dur="500"/>
                                        <p:tgtEl>
                                          <p:spTgt spid="3">
                                            <p:txEl>
                                              <p:pRg st="6" end="6"/>
                                            </p:txEl>
                                          </p:spTgt>
                                        </p:tgtEl>
                                      </p:cBhvr>
                                    </p:animEffect>
                                    <p:set>
                                      <p:cBhvr>
                                        <p:cTn id="62"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and disadvantages </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None/>
            </a:pPr>
            <a:r>
              <a:rPr lang="en-US" dirty="0" smtClean="0"/>
              <a:t>Advantages:</a:t>
            </a:r>
          </a:p>
          <a:p>
            <a:pPr marL="514350" indent="-514350">
              <a:buAutoNum type="arabicPeriod"/>
            </a:pPr>
            <a:endParaRPr lang="en-US" dirty="0" smtClean="0"/>
          </a:p>
          <a:p>
            <a:pPr marL="514350" indent="-514350">
              <a:buAutoNum type="arabicPeriod"/>
            </a:pPr>
            <a:r>
              <a:rPr lang="en-US" dirty="0" smtClean="0"/>
              <a:t>Easy to formulate and dissolute. </a:t>
            </a:r>
          </a:p>
          <a:p>
            <a:pPr marL="514350" indent="-514350">
              <a:buAutoNum type="arabicPeriod"/>
            </a:pPr>
            <a:r>
              <a:rPr lang="en-US" dirty="0" smtClean="0"/>
              <a:t>Ownership of all profit </a:t>
            </a:r>
          </a:p>
          <a:p>
            <a:pPr marL="514350" indent="-514350">
              <a:buAutoNum type="arabicPeriod"/>
            </a:pPr>
            <a:r>
              <a:rPr lang="en-US" dirty="0" smtClean="0"/>
              <a:t>Typically subject to fewer regulation</a:t>
            </a:r>
          </a:p>
          <a:p>
            <a:pPr marL="514350" indent="-514350">
              <a:buAutoNum type="arabicPeriod"/>
            </a:pPr>
            <a:r>
              <a:rPr lang="en-US" dirty="0" smtClean="0"/>
              <a:t>Sole proprietors are in complete control</a:t>
            </a:r>
          </a:p>
          <a:p>
            <a:pPr marL="514350" indent="-514350">
              <a:buAutoNum type="arabicPeriod"/>
            </a:pPr>
            <a:r>
              <a:rPr lang="en-US" dirty="0" smtClean="0"/>
              <a:t>Free of corporate tax</a:t>
            </a:r>
          </a:p>
          <a:p>
            <a:pPr marL="514350" indent="-514350">
              <a:buNone/>
            </a:pPr>
            <a:endParaRPr lang="en-US" dirty="0" smtClean="0"/>
          </a:p>
          <a:p>
            <a:pPr marL="514350" indent="-514350">
              <a:buNone/>
            </a:pPr>
            <a:r>
              <a:rPr lang="en-US" dirty="0" smtClean="0"/>
              <a:t>Disadvantages:</a:t>
            </a:r>
          </a:p>
          <a:p>
            <a:pPr marL="514350" indent="-514350">
              <a:buNone/>
            </a:pPr>
            <a:endParaRPr lang="en-US" dirty="0" smtClean="0"/>
          </a:p>
          <a:p>
            <a:pPr marL="514350" indent="-514350">
              <a:buAutoNum type="arabicPeriod"/>
            </a:pPr>
            <a:r>
              <a:rPr lang="en-US" dirty="0" smtClean="0"/>
              <a:t>Unlimited liabilities </a:t>
            </a:r>
          </a:p>
          <a:p>
            <a:pPr marL="514350" indent="-514350">
              <a:buAutoNum type="arabicPeriod"/>
            </a:pPr>
            <a:r>
              <a:rPr lang="en-US" dirty="0" smtClean="0"/>
              <a:t>Limited life </a:t>
            </a:r>
          </a:p>
          <a:p>
            <a:pPr marL="514350" indent="-514350">
              <a:buAutoNum type="arabicPeriod"/>
            </a:pPr>
            <a:r>
              <a:rPr lang="en-US" dirty="0" smtClean="0"/>
              <a:t>Lack of capital </a:t>
            </a:r>
          </a:p>
          <a:p>
            <a:pPr marL="514350" indent="-514350">
              <a:buAutoNum type="arabicPeriod"/>
            </a:pPr>
            <a:r>
              <a:rPr lang="en-US" dirty="0" smtClean="0"/>
              <a:t>Lack of legal entity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2.5"/>
                                          </p:val>
                                        </p:tav>
                                        <p:tav tm="100000">
                                          <p:val>
                                            <p:strVal val="#ppt_w"/>
                                          </p:val>
                                        </p:tav>
                                      </p:tavLst>
                                    </p:anim>
                                    <p:anim calcmode="lin" valueType="num">
                                      <p:cBhvr>
                                        <p:cTn id="8" dur="500" fill="hold"/>
                                        <p:tgtEl>
                                          <p:spTgt spid="2"/>
                                        </p:tgtEl>
                                        <p:attrNameLst>
                                          <p:attrName>ppt_h</p:attrName>
                                        </p:attrNameLst>
                                      </p:cBhvr>
                                      <p:tavLst>
                                        <p:tav tm="0">
                                          <p:val>
                                            <p:strVal val="#ppt_h*0.01"/>
                                          </p:val>
                                        </p:tav>
                                        <p:tav tm="100000">
                                          <p:val>
                                            <p:strVal val="#ppt_h"/>
                                          </p:val>
                                        </p:tav>
                                      </p:tavLst>
                                    </p:anim>
                                    <p:anim calcmode="lin" valueType="num">
                                      <p:cBhvr>
                                        <p:cTn id="9" dur="500" fill="hold"/>
                                        <p:tgtEl>
                                          <p:spTgt spid="2"/>
                                        </p:tgtEl>
                                        <p:attrNameLst>
                                          <p:attrName>ppt_x</p:attrName>
                                        </p:attrNameLst>
                                      </p:cBhvr>
                                      <p:tavLst>
                                        <p:tav tm="0">
                                          <p:val>
                                            <p:strVal val="#ppt_x"/>
                                          </p:val>
                                        </p:tav>
                                        <p:tav tm="100000">
                                          <p:val>
                                            <p:strVal val="#ppt_x"/>
                                          </p:val>
                                        </p:tav>
                                      </p:tavLst>
                                    </p:anim>
                                    <p:anim calcmode="lin" valueType="num">
                                      <p:cBhvr>
                                        <p:cTn id="10" dur="500" fill="hold"/>
                                        <p:tgtEl>
                                          <p:spTgt spid="2"/>
                                        </p:tgtEl>
                                        <p:attrNameLst>
                                          <p:attrName>ppt_y</p:attrName>
                                        </p:attrNameLst>
                                      </p:cBhvr>
                                      <p:tavLst>
                                        <p:tav tm="0">
                                          <p:val>
                                            <p:strVal val="#ppt_h+1"/>
                                          </p:val>
                                        </p:tav>
                                        <p:tav tm="100000">
                                          <p:val>
                                            <p:strVal val="#ppt_y"/>
                                          </p:val>
                                        </p:tav>
                                      </p:tavLst>
                                    </p:anim>
                                    <p:animEffect transition="in" filter="fade">
                                      <p:cBhvr>
                                        <p:cTn id="11" dur="500"/>
                                        <p:tgtEl>
                                          <p:spTgt spid="2"/>
                                        </p:tgtEl>
                                      </p:cBhvr>
                                    </p:animEffect>
                                  </p:childTnLst>
                                </p:cTn>
                              </p:par>
                              <p:par>
                                <p:cTn id="12" presetID="58" presetClass="entr" presetSubtype="0" accel="10000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15"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8" presetClass="entr" presetSubtype="0" accel="10000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8" presetClass="entr" presetSubtype="0" accel="10000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p:cTn id="50"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p:cTn id="59"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60"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63" dur="500"/>
                                        <p:tgtEl>
                                          <p:spTgt spid="3">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8" presetClass="entr" presetSubtype="0" accel="100000"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 calcmode="lin" valueType="num">
                                      <p:cBhvr>
                                        <p:cTn id="68"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69"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7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1"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72" dur="500"/>
                                        <p:tgtEl>
                                          <p:spTgt spid="3">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8" presetClass="entr" presetSubtype="0" accel="10000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p:cTn id="77"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78"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7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0"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81" dur="500"/>
                                        <p:tgtEl>
                                          <p:spTgt spid="3">
                                            <p:txEl>
                                              <p:pRg st="10" end="1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8" presetClass="entr" presetSubtype="0" accel="100000" fill="hold" grpId="0" nodeType="clickEffect">
                                  <p:stCondLst>
                                    <p:cond delay="0"/>
                                  </p:stCondLst>
                                  <p:childTnLst>
                                    <p:set>
                                      <p:cBhvr>
                                        <p:cTn id="85" dur="1" fill="hold">
                                          <p:stCondLst>
                                            <p:cond delay="0"/>
                                          </p:stCondLst>
                                        </p:cTn>
                                        <p:tgtEl>
                                          <p:spTgt spid="3">
                                            <p:txEl>
                                              <p:pRg st="11" end="11"/>
                                            </p:txEl>
                                          </p:spTgt>
                                        </p:tgtEl>
                                        <p:attrNameLst>
                                          <p:attrName>style.visibility</p:attrName>
                                        </p:attrNameLst>
                                      </p:cBhvr>
                                      <p:to>
                                        <p:strVal val="visible"/>
                                      </p:to>
                                    </p:set>
                                    <p:anim calcmode="lin" valueType="num">
                                      <p:cBhvr>
                                        <p:cTn id="86" dur="500" fill="hold"/>
                                        <p:tgtEl>
                                          <p:spTgt spid="3">
                                            <p:txEl>
                                              <p:pRg st="11" end="11"/>
                                            </p:txEl>
                                          </p:spTgt>
                                        </p:tgtEl>
                                        <p:attrNameLst>
                                          <p:attrName>ppt_w</p:attrName>
                                        </p:attrNameLst>
                                      </p:cBhvr>
                                      <p:tavLst>
                                        <p:tav tm="0">
                                          <p:val>
                                            <p:strVal val="#ppt_w*2.5"/>
                                          </p:val>
                                        </p:tav>
                                        <p:tav tm="100000">
                                          <p:val>
                                            <p:strVal val="#ppt_w"/>
                                          </p:val>
                                        </p:tav>
                                      </p:tavLst>
                                    </p:anim>
                                    <p:anim calcmode="lin" valueType="num">
                                      <p:cBhvr>
                                        <p:cTn id="87" dur="500" fill="hold"/>
                                        <p:tgtEl>
                                          <p:spTgt spid="3">
                                            <p:txEl>
                                              <p:pRg st="11" end="11"/>
                                            </p:txEl>
                                          </p:spTgt>
                                        </p:tgtEl>
                                        <p:attrNameLst>
                                          <p:attrName>ppt_h</p:attrName>
                                        </p:attrNameLst>
                                      </p:cBhvr>
                                      <p:tavLst>
                                        <p:tav tm="0">
                                          <p:val>
                                            <p:strVal val="#ppt_h*0.01"/>
                                          </p:val>
                                        </p:tav>
                                        <p:tav tm="100000">
                                          <p:val>
                                            <p:strVal val="#ppt_h"/>
                                          </p:val>
                                        </p:tav>
                                      </p:tavLst>
                                    </p:anim>
                                    <p:anim calcmode="lin" valueType="num">
                                      <p:cBhvr>
                                        <p:cTn id="8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9" dur="500" fill="hold"/>
                                        <p:tgtEl>
                                          <p:spTgt spid="3">
                                            <p:txEl>
                                              <p:pRg st="11" end="11"/>
                                            </p:txEl>
                                          </p:spTgt>
                                        </p:tgtEl>
                                        <p:attrNameLst>
                                          <p:attrName>ppt_y</p:attrName>
                                        </p:attrNameLst>
                                      </p:cBhvr>
                                      <p:tavLst>
                                        <p:tav tm="0">
                                          <p:val>
                                            <p:strVal val="#ppt_h+1"/>
                                          </p:val>
                                        </p:tav>
                                        <p:tav tm="100000">
                                          <p:val>
                                            <p:strVal val="#ppt_y"/>
                                          </p:val>
                                        </p:tav>
                                      </p:tavLst>
                                    </p:anim>
                                    <p:animEffect transition="in" filter="fade">
                                      <p:cBhvr>
                                        <p:cTn id="90" dur="500"/>
                                        <p:tgtEl>
                                          <p:spTgt spid="3">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58" presetClass="entr" presetSubtype="0" accel="100000" fill="hold" grpId="0" nodeType="clickEffect">
                                  <p:stCondLst>
                                    <p:cond delay="0"/>
                                  </p:stCondLst>
                                  <p:childTnLst>
                                    <p:set>
                                      <p:cBhvr>
                                        <p:cTn id="94" dur="1" fill="hold">
                                          <p:stCondLst>
                                            <p:cond delay="0"/>
                                          </p:stCondLst>
                                        </p:cTn>
                                        <p:tgtEl>
                                          <p:spTgt spid="3">
                                            <p:txEl>
                                              <p:pRg st="12" end="12"/>
                                            </p:txEl>
                                          </p:spTgt>
                                        </p:tgtEl>
                                        <p:attrNameLst>
                                          <p:attrName>style.visibility</p:attrName>
                                        </p:attrNameLst>
                                      </p:cBhvr>
                                      <p:to>
                                        <p:strVal val="visible"/>
                                      </p:to>
                                    </p:set>
                                    <p:anim calcmode="lin" valueType="num">
                                      <p:cBhvr>
                                        <p:cTn id="95" dur="500" fill="hold"/>
                                        <p:tgtEl>
                                          <p:spTgt spid="3">
                                            <p:txEl>
                                              <p:pRg st="12" end="12"/>
                                            </p:txEl>
                                          </p:spTgt>
                                        </p:tgtEl>
                                        <p:attrNameLst>
                                          <p:attrName>ppt_w</p:attrName>
                                        </p:attrNameLst>
                                      </p:cBhvr>
                                      <p:tavLst>
                                        <p:tav tm="0">
                                          <p:val>
                                            <p:strVal val="#ppt_w*2.5"/>
                                          </p:val>
                                        </p:tav>
                                        <p:tav tm="100000">
                                          <p:val>
                                            <p:strVal val="#ppt_w"/>
                                          </p:val>
                                        </p:tav>
                                      </p:tavLst>
                                    </p:anim>
                                    <p:anim calcmode="lin" valueType="num">
                                      <p:cBhvr>
                                        <p:cTn id="96" dur="500" fill="hold"/>
                                        <p:tgtEl>
                                          <p:spTgt spid="3">
                                            <p:txEl>
                                              <p:pRg st="12" end="12"/>
                                            </p:txEl>
                                          </p:spTgt>
                                        </p:tgtEl>
                                        <p:attrNameLst>
                                          <p:attrName>ppt_h</p:attrName>
                                        </p:attrNameLst>
                                      </p:cBhvr>
                                      <p:tavLst>
                                        <p:tav tm="0">
                                          <p:val>
                                            <p:strVal val="#ppt_h*0.01"/>
                                          </p:val>
                                        </p:tav>
                                        <p:tav tm="100000">
                                          <p:val>
                                            <p:strVal val="#ppt_h"/>
                                          </p:val>
                                        </p:tav>
                                      </p:tavLst>
                                    </p:anim>
                                    <p:anim calcmode="lin" valueType="num">
                                      <p:cBhvr>
                                        <p:cTn id="9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8" dur="500" fill="hold"/>
                                        <p:tgtEl>
                                          <p:spTgt spid="3">
                                            <p:txEl>
                                              <p:pRg st="12" end="12"/>
                                            </p:txEl>
                                          </p:spTgt>
                                        </p:tgtEl>
                                        <p:attrNameLst>
                                          <p:attrName>ppt_y</p:attrName>
                                        </p:attrNameLst>
                                      </p:cBhvr>
                                      <p:tavLst>
                                        <p:tav tm="0">
                                          <p:val>
                                            <p:strVal val="#ppt_h+1"/>
                                          </p:val>
                                        </p:tav>
                                        <p:tav tm="100000">
                                          <p:val>
                                            <p:strVal val="#ppt_y"/>
                                          </p:val>
                                        </p:tav>
                                      </p:tavLst>
                                    </p:anim>
                                    <p:animEffect transition="in" filter="fade">
                                      <p:cBhvr>
                                        <p:cTn id="99" dur="500"/>
                                        <p:tgtEl>
                                          <p:spTgt spid="3">
                                            <p:txEl>
                                              <p:pRg st="12" end="12"/>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58" presetClass="entr" presetSubtype="0" accel="100000" fill="hold" grpId="0" nodeType="clickEffect">
                                  <p:stCondLst>
                                    <p:cond delay="0"/>
                                  </p:stCondLst>
                                  <p:childTnLst>
                                    <p:set>
                                      <p:cBhvr>
                                        <p:cTn id="103" dur="1" fill="hold">
                                          <p:stCondLst>
                                            <p:cond delay="0"/>
                                          </p:stCondLst>
                                        </p:cTn>
                                        <p:tgtEl>
                                          <p:spTgt spid="3">
                                            <p:txEl>
                                              <p:pRg st="13" end="13"/>
                                            </p:txEl>
                                          </p:spTgt>
                                        </p:tgtEl>
                                        <p:attrNameLst>
                                          <p:attrName>style.visibility</p:attrName>
                                        </p:attrNameLst>
                                      </p:cBhvr>
                                      <p:to>
                                        <p:strVal val="visible"/>
                                      </p:to>
                                    </p:set>
                                    <p:anim calcmode="lin" valueType="num">
                                      <p:cBhvr>
                                        <p:cTn id="104" dur="500" fill="hold"/>
                                        <p:tgtEl>
                                          <p:spTgt spid="3">
                                            <p:txEl>
                                              <p:pRg st="13" end="13"/>
                                            </p:txEl>
                                          </p:spTgt>
                                        </p:tgtEl>
                                        <p:attrNameLst>
                                          <p:attrName>ppt_w</p:attrName>
                                        </p:attrNameLst>
                                      </p:cBhvr>
                                      <p:tavLst>
                                        <p:tav tm="0">
                                          <p:val>
                                            <p:strVal val="#ppt_w*2.5"/>
                                          </p:val>
                                        </p:tav>
                                        <p:tav tm="100000">
                                          <p:val>
                                            <p:strVal val="#ppt_w"/>
                                          </p:val>
                                        </p:tav>
                                      </p:tavLst>
                                    </p:anim>
                                    <p:anim calcmode="lin" valueType="num">
                                      <p:cBhvr>
                                        <p:cTn id="105" dur="500" fill="hold"/>
                                        <p:tgtEl>
                                          <p:spTgt spid="3">
                                            <p:txEl>
                                              <p:pRg st="13" end="13"/>
                                            </p:txEl>
                                          </p:spTgt>
                                        </p:tgtEl>
                                        <p:attrNameLst>
                                          <p:attrName>ppt_h</p:attrName>
                                        </p:attrNameLst>
                                      </p:cBhvr>
                                      <p:tavLst>
                                        <p:tav tm="0">
                                          <p:val>
                                            <p:strVal val="#ppt_h*0.01"/>
                                          </p:val>
                                        </p:tav>
                                        <p:tav tm="100000">
                                          <p:val>
                                            <p:strVal val="#ppt_h"/>
                                          </p:val>
                                        </p:tav>
                                      </p:tavLst>
                                    </p:anim>
                                    <p:anim calcmode="lin" valueType="num">
                                      <p:cBhvr>
                                        <p:cTn id="106"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7" dur="500" fill="hold"/>
                                        <p:tgtEl>
                                          <p:spTgt spid="3">
                                            <p:txEl>
                                              <p:pRg st="13" end="13"/>
                                            </p:txEl>
                                          </p:spTgt>
                                        </p:tgtEl>
                                        <p:attrNameLst>
                                          <p:attrName>ppt_y</p:attrName>
                                        </p:attrNameLst>
                                      </p:cBhvr>
                                      <p:tavLst>
                                        <p:tav tm="0">
                                          <p:val>
                                            <p:strVal val="#ppt_h+1"/>
                                          </p:val>
                                        </p:tav>
                                        <p:tav tm="100000">
                                          <p:val>
                                            <p:strVal val="#ppt_y"/>
                                          </p:val>
                                        </p:tav>
                                      </p:tavLst>
                                    </p:anim>
                                    <p:animEffect transition="in" filter="fade">
                                      <p:cBhvr>
                                        <p:cTn id="10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smtClean="0"/>
              <a:t>          </a:t>
            </a:r>
            <a:r>
              <a:rPr lang="en-US" sz="8000" dirty="0" smtClean="0"/>
              <a:t>A partnership consists of two or more individuals in a business together. Contract is the most important criteria in a partnership. This contract is the only legal formality in organizing a partnership. Each partner may be held liable for all the debts of the partnership and the actions of the partners with the scope of the business.</a:t>
            </a:r>
          </a:p>
          <a:p>
            <a:pPr>
              <a:buNone/>
            </a:pPr>
            <a:endParaRPr lang="en-US" dirty="0" smtClean="0"/>
          </a:p>
          <a:p>
            <a:pPr>
              <a:buNone/>
            </a:pPr>
            <a:endParaRPr lang="en-US" sz="9600" dirty="0" smtClean="0"/>
          </a:p>
          <a:p>
            <a:pPr>
              <a:buNone/>
            </a:pPr>
            <a:r>
              <a:rPr lang="en-US" sz="11200" dirty="0" smtClean="0"/>
              <a:t>Advantages:</a:t>
            </a:r>
          </a:p>
          <a:p>
            <a:pPr marL="514350" indent="-514350">
              <a:buAutoNum type="arabicPeriod"/>
            </a:pPr>
            <a:r>
              <a:rPr lang="en-US" sz="6400" dirty="0" smtClean="0"/>
              <a:t>Comparatively efficient management</a:t>
            </a:r>
          </a:p>
          <a:p>
            <a:pPr marL="514350" indent="-514350">
              <a:buAutoNum type="arabicPeriod"/>
            </a:pPr>
            <a:r>
              <a:rPr lang="en-US" sz="6400" dirty="0" smtClean="0"/>
              <a:t>No corporate income tax</a:t>
            </a:r>
          </a:p>
          <a:p>
            <a:pPr marL="514350" indent="-514350">
              <a:buAutoNum type="arabicPeriod"/>
            </a:pPr>
            <a:r>
              <a:rPr lang="en-US" sz="6400" dirty="0" smtClean="0"/>
              <a:t>Stronger  potential to gather capital</a:t>
            </a:r>
          </a:p>
          <a:p>
            <a:pPr marL="514350" indent="-514350">
              <a:buAutoNum type="arabicPeriod"/>
            </a:pPr>
            <a:r>
              <a:rPr lang="en-US" sz="6400" dirty="0" smtClean="0"/>
              <a:t>Relatively easy to form</a:t>
            </a:r>
          </a:p>
          <a:p>
            <a:pPr marL="514350" indent="-514350">
              <a:buFont typeface="Wingdings 2"/>
              <a:buAutoNum type="arabicPeriod"/>
            </a:pPr>
            <a:r>
              <a:rPr lang="en-US" sz="6400" dirty="0" smtClean="0"/>
              <a:t>Free from legal formalities</a:t>
            </a:r>
          </a:p>
          <a:p>
            <a:pPr marL="514350" indent="-514350">
              <a:buAutoNum type="arabicPeriod"/>
            </a:pPr>
            <a:endParaRPr lang="en-US" sz="6400" dirty="0" smtClean="0"/>
          </a:p>
          <a:p>
            <a:pPr marL="514350" indent="-514350">
              <a:buAutoNum type="arabicPeriod" startAt="4"/>
            </a:pPr>
            <a:endParaRPr lang="en-US" dirty="0" smtClean="0">
              <a:solidFill>
                <a:schemeClr val="accent1">
                  <a:lumMod val="60000"/>
                  <a:lumOff val="40000"/>
                </a:schemeClr>
              </a:solidFill>
            </a:endParaRPr>
          </a:p>
          <a:p>
            <a:pPr marL="998982" lvl="2" indent="-514350">
              <a:buAutoNum type="arabicPeriod" startAt="4"/>
            </a:pPr>
            <a:endParaRPr lang="en-US" dirty="0" smtClean="0">
              <a:solidFill>
                <a:schemeClr val="accent1">
                  <a:lumMod val="60000"/>
                  <a:lumOff val="40000"/>
                </a:schemeClr>
              </a:solidFill>
            </a:endParaRPr>
          </a:p>
          <a:p>
            <a:pPr marL="514350" indent="-514350">
              <a:buAutoNum type="arabicPeriod"/>
            </a:pPr>
            <a:endParaRPr lang="en-US" dirty="0" smtClean="0"/>
          </a:p>
          <a:p>
            <a:pPr marL="514350" indent="-514350">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7"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7"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7" presetClass="entr" presetSubtype="0" fill="hold" grpId="0"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fade">
                                      <p:cBhvr>
                                        <p:cTn id="69" dur="1000"/>
                                        <p:tgtEl>
                                          <p:spTgt spid="3">
                                            <p:txEl>
                                              <p:pRg st="13" end="13"/>
                                            </p:txEl>
                                          </p:spTgt>
                                        </p:tgtEl>
                                      </p:cBhvr>
                                    </p:animEffect>
                                    <p:anim calcmode="lin" valueType="num">
                                      <p:cBhvr>
                                        <p:cTn id="7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1" dur="900" decel="100000" fill="hold"/>
                                        <p:tgtEl>
                                          <p:spTgt spid="3">
                                            <p:txEl>
                                              <p:pRg st="13" end="13"/>
                                            </p:txEl>
                                          </p:spTgt>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3">
                                            <p:txEl>
                                              <p:pRg st="13" end="1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Disadvantages:</a:t>
            </a:r>
            <a:br>
              <a:rPr lang="en-US" sz="3600" dirty="0" smtClean="0"/>
            </a:br>
            <a:endParaRPr lang="en-US" dirty="0"/>
          </a:p>
        </p:txBody>
      </p:sp>
      <p:sp>
        <p:nvSpPr>
          <p:cNvPr id="3" name="Content Placeholder 2"/>
          <p:cNvSpPr>
            <a:spLocks noGrp="1"/>
          </p:cNvSpPr>
          <p:nvPr>
            <p:ph idx="1"/>
          </p:nvPr>
        </p:nvSpPr>
        <p:spPr/>
        <p:txBody>
          <a:bodyPr/>
          <a:lstStyle/>
          <a:p>
            <a:pPr marL="514350" indent="-514350">
              <a:buAutoNum type="arabicPeriod"/>
            </a:pPr>
            <a:r>
              <a:rPr lang="en-US" sz="2800" dirty="0" smtClean="0"/>
              <a:t>Unlimited liabilities </a:t>
            </a:r>
          </a:p>
          <a:p>
            <a:pPr marL="514350" indent="-514350">
              <a:buAutoNum type="arabicPeriod"/>
            </a:pPr>
            <a:r>
              <a:rPr lang="en-US" sz="2800" dirty="0" smtClean="0"/>
              <a:t>Limited life </a:t>
            </a:r>
          </a:p>
          <a:p>
            <a:pPr marL="514350" indent="-514350">
              <a:buAutoNum type="arabicPeriod"/>
            </a:pPr>
            <a:r>
              <a:rPr lang="en-US" sz="2800" dirty="0" smtClean="0"/>
              <a:t>Profit must be shared with others </a:t>
            </a:r>
          </a:p>
          <a:p>
            <a:pPr marL="514350" indent="-514350">
              <a:buAutoNum type="arabicPeriod"/>
            </a:pPr>
            <a:r>
              <a:rPr lang="en-US" sz="2800" dirty="0" smtClean="0"/>
              <a:t>Conflict among partners </a:t>
            </a:r>
          </a:p>
          <a:p>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Co-operative society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 co–operative society is defined as an autonomous association of person united voluntarily to meet their common economic, social and cultural needs. It is a business organization owned by a group of individuals and is operated for their mutual benefit. The persons making up the group are called members. Co-operatives may be corporate or unincorporated.</a:t>
            </a:r>
          </a:p>
          <a:p>
            <a:pPr>
              <a:buNone/>
            </a:pPr>
            <a:endParaRPr lang="en-US" dirty="0" smtClean="0"/>
          </a:p>
          <a:p>
            <a:pPr>
              <a:buNone/>
            </a:pPr>
            <a:r>
              <a:rPr lang="en-US" dirty="0" smtClean="0"/>
              <a:t>Advantages:</a:t>
            </a:r>
          </a:p>
          <a:p>
            <a:pPr marL="514350" indent="-514350">
              <a:buAutoNum type="arabicPeriod"/>
            </a:pPr>
            <a:r>
              <a:rPr lang="en-US" dirty="0" smtClean="0"/>
              <a:t>Separate legal entity</a:t>
            </a:r>
          </a:p>
          <a:p>
            <a:pPr marL="514350" indent="-514350">
              <a:buAutoNum type="arabicPeriod"/>
            </a:pPr>
            <a:r>
              <a:rPr lang="en-US" dirty="0" smtClean="0"/>
              <a:t>All members are same in kind </a:t>
            </a:r>
          </a:p>
          <a:p>
            <a:pPr marL="514350" indent="-514350">
              <a:buAutoNum type="arabicPeriod"/>
            </a:pPr>
            <a:r>
              <a:rPr lang="en-US" dirty="0" smtClean="0"/>
              <a:t>Controlled in a democratic manners</a:t>
            </a:r>
          </a:p>
          <a:p>
            <a:pPr marL="514350" indent="-514350">
              <a:buAutoNum type="arabicPeriod"/>
            </a:pPr>
            <a:r>
              <a:rPr lang="en-US" dirty="0" smtClean="0"/>
              <a:t>Limited liability </a:t>
            </a:r>
          </a:p>
          <a:p>
            <a:pPr marL="514350" indent="-514350">
              <a:buNone/>
            </a:pPr>
            <a:endParaRPr lang="en-US" dirty="0" smtClean="0"/>
          </a:p>
          <a:p>
            <a:pPr marL="514350" indent="-514350">
              <a:buNone/>
            </a:pPr>
            <a:r>
              <a:rPr lang="en-US" dirty="0" smtClean="0"/>
              <a:t>Disadvantages:</a:t>
            </a:r>
          </a:p>
          <a:p>
            <a:pPr marL="514350" indent="-514350">
              <a:buAutoNum type="arabicPeriod"/>
            </a:pPr>
            <a:r>
              <a:rPr lang="en-US" dirty="0" smtClean="0"/>
              <a:t>Limited capital </a:t>
            </a:r>
          </a:p>
          <a:p>
            <a:pPr marL="514350" indent="-514350">
              <a:buAutoNum type="arabicPeriod"/>
            </a:pPr>
            <a:r>
              <a:rPr lang="en-US" dirty="0" smtClean="0"/>
              <a:t>Lack of efficiency </a:t>
            </a:r>
          </a:p>
          <a:p>
            <a:pPr marL="514350" indent="-514350">
              <a:buAutoNum type="arabicPeriod"/>
            </a:pPr>
            <a:r>
              <a:rPr lang="en-US" dirty="0" smtClean="0"/>
              <a:t>Lack of mutual interest and trust </a:t>
            </a:r>
          </a:p>
          <a:p>
            <a:pPr marL="514350" indent="-51435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7"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4"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41"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2" dur="10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4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9" dur="10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0" presetClass="entr" presetSubtype="0" decel="10000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p:cTn id="54" dur="1000" fill="hold"/>
                                        <p:tgtEl>
                                          <p:spTgt spid="3">
                                            <p:txEl>
                                              <p:pRg st="8" end="8"/>
                                            </p:txEl>
                                          </p:spTgt>
                                        </p:tgtEl>
                                        <p:attrNameLst>
                                          <p:attrName>ppt_w</p:attrName>
                                        </p:attrNameLst>
                                      </p:cBhvr>
                                      <p:tavLst>
                                        <p:tav tm="0">
                                          <p:val>
                                            <p:strVal val="#ppt_w+.3"/>
                                          </p:val>
                                        </p:tav>
                                        <p:tav tm="100000">
                                          <p:val>
                                            <p:strVal val="#ppt_w"/>
                                          </p:val>
                                        </p:tav>
                                      </p:tavLst>
                                    </p:anim>
                                    <p:anim calcmode="lin" valueType="num">
                                      <p:cBhvr>
                                        <p:cTn id="55"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56" dur="10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0" presetClass="entr" presetSubtype="0" decel="100000"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1000" fill="hold"/>
                                        <p:tgtEl>
                                          <p:spTgt spid="3">
                                            <p:txEl>
                                              <p:pRg st="9" end="9"/>
                                            </p:txEl>
                                          </p:spTgt>
                                        </p:tgtEl>
                                        <p:attrNameLst>
                                          <p:attrName>ppt_w</p:attrName>
                                        </p:attrNameLst>
                                      </p:cBhvr>
                                      <p:tavLst>
                                        <p:tav tm="0">
                                          <p:val>
                                            <p:strVal val="#ppt_w+.3"/>
                                          </p:val>
                                        </p:tav>
                                        <p:tav tm="100000">
                                          <p:val>
                                            <p:strVal val="#ppt_w"/>
                                          </p:val>
                                        </p:tav>
                                      </p:tavLst>
                                    </p:anim>
                                    <p:anim calcmode="lin" valueType="num">
                                      <p:cBhvr>
                                        <p:cTn id="62"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63" dur="1000"/>
                                        <p:tgtEl>
                                          <p:spTgt spid="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0" presetClass="entr" presetSubtype="0" decel="100000" fill="hold" grpId="0"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 calcmode="lin" valueType="num">
                                      <p:cBhvr>
                                        <p:cTn id="68" dur="1000" fill="hold"/>
                                        <p:tgtEl>
                                          <p:spTgt spid="3">
                                            <p:txEl>
                                              <p:pRg st="10" end="10"/>
                                            </p:txEl>
                                          </p:spTgt>
                                        </p:tgtEl>
                                        <p:attrNameLst>
                                          <p:attrName>ppt_w</p:attrName>
                                        </p:attrNameLst>
                                      </p:cBhvr>
                                      <p:tavLst>
                                        <p:tav tm="0">
                                          <p:val>
                                            <p:strVal val="#ppt_w+.3"/>
                                          </p:val>
                                        </p:tav>
                                        <p:tav tm="100000">
                                          <p:val>
                                            <p:strVal val="#ppt_w"/>
                                          </p:val>
                                        </p:tav>
                                      </p:tavLst>
                                    </p:anim>
                                    <p:anim calcmode="lin" valueType="num">
                                      <p:cBhvr>
                                        <p:cTn id="69"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70" dur="1000"/>
                                        <p:tgtEl>
                                          <p:spTgt spid="3">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0" presetClass="entr" presetSubtype="0" decel="100000"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p:cTn id="75" dur="1000" fill="hold"/>
                                        <p:tgtEl>
                                          <p:spTgt spid="3">
                                            <p:txEl>
                                              <p:pRg st="11" end="11"/>
                                            </p:txEl>
                                          </p:spTgt>
                                        </p:tgtEl>
                                        <p:attrNameLst>
                                          <p:attrName>ppt_w</p:attrName>
                                        </p:attrNameLst>
                                      </p:cBhvr>
                                      <p:tavLst>
                                        <p:tav tm="0">
                                          <p:val>
                                            <p:strVal val="#ppt_w+.3"/>
                                          </p:val>
                                        </p:tav>
                                        <p:tav tm="100000">
                                          <p:val>
                                            <p:strVal val="#ppt_w"/>
                                          </p:val>
                                        </p:tav>
                                      </p:tavLst>
                                    </p:anim>
                                    <p:anim calcmode="lin" valueType="num">
                                      <p:cBhvr>
                                        <p:cTn id="76"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7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Corporation</a:t>
            </a:r>
            <a:endParaRPr lang="en-US" dirty="0"/>
          </a:p>
        </p:txBody>
      </p:sp>
      <p:sp>
        <p:nvSpPr>
          <p:cNvPr id="3" name="Content Placeholder 2"/>
          <p:cNvSpPr>
            <a:spLocks noGrp="1"/>
          </p:cNvSpPr>
          <p:nvPr>
            <p:ph idx="1"/>
          </p:nvPr>
        </p:nvSpPr>
        <p:spPr/>
        <p:txBody>
          <a:bodyPr>
            <a:normAutofit/>
          </a:bodyPr>
          <a:lstStyle/>
          <a:p>
            <a:pPr>
              <a:buNone/>
            </a:pPr>
            <a:r>
              <a:rPr lang="en-US" dirty="0" smtClean="0"/>
              <a:t>    A corporation is a business organization that has a separate legal personality from it’s owners. The owners enjoy limited liability but have limited involvement in the company’s operation. The owners of a corporation are it’s </a:t>
            </a:r>
            <a:r>
              <a:rPr lang="en-US" i="1" dirty="0" smtClean="0"/>
              <a:t>shareholders</a:t>
            </a:r>
            <a:r>
              <a:rPr lang="en-US" dirty="0" smtClean="0"/>
              <a:t>.</a:t>
            </a:r>
          </a:p>
          <a:p>
            <a:pPr>
              <a:buNone/>
            </a:pPr>
            <a:endParaRPr lang="en-US" dirty="0" smtClean="0"/>
          </a:p>
          <a:p>
            <a:pPr marL="514350" indent="-51435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&amp; Disadvantages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3300" dirty="0" smtClean="0"/>
              <a:t>Advantages:</a:t>
            </a:r>
          </a:p>
          <a:p>
            <a:pPr>
              <a:buNone/>
            </a:pPr>
            <a:endParaRPr lang="en-US" dirty="0" smtClean="0"/>
          </a:p>
          <a:p>
            <a:pPr marL="514350" indent="-514350">
              <a:buAutoNum type="arabicPeriod"/>
            </a:pPr>
            <a:r>
              <a:rPr lang="en-US" dirty="0" smtClean="0"/>
              <a:t>Limited liability</a:t>
            </a:r>
          </a:p>
          <a:p>
            <a:pPr marL="514350" indent="-514350">
              <a:buAutoNum type="arabicPeriod"/>
            </a:pPr>
            <a:r>
              <a:rPr lang="en-US" dirty="0" smtClean="0"/>
              <a:t>Unlimited commercial life</a:t>
            </a:r>
          </a:p>
          <a:p>
            <a:pPr marL="514350" indent="-514350">
              <a:buAutoNum type="arabicPeriod"/>
            </a:pPr>
            <a:r>
              <a:rPr lang="en-US" dirty="0" smtClean="0"/>
              <a:t>Does not dissolve when ownership changes </a:t>
            </a:r>
          </a:p>
          <a:p>
            <a:pPr marL="514350" indent="-514350">
              <a:buAutoNum type="arabicPeriod"/>
            </a:pPr>
            <a:r>
              <a:rPr lang="en-US" dirty="0" smtClean="0"/>
              <a:t>Easy transfer of ownership </a:t>
            </a:r>
          </a:p>
          <a:p>
            <a:pPr marL="514350" indent="-514350">
              <a:buNone/>
            </a:pPr>
            <a:endParaRPr lang="en-US" dirty="0" smtClean="0"/>
          </a:p>
          <a:p>
            <a:pPr marL="514350" indent="-514350">
              <a:buNone/>
            </a:pPr>
            <a:r>
              <a:rPr lang="en-US" sz="3300" dirty="0" smtClean="0"/>
              <a:t>Disadvantages:</a:t>
            </a:r>
          </a:p>
          <a:p>
            <a:pPr marL="514350" indent="-514350">
              <a:buNone/>
            </a:pPr>
            <a:endParaRPr lang="en-US" dirty="0" smtClean="0"/>
          </a:p>
          <a:p>
            <a:pPr marL="514350" indent="-514350">
              <a:buAutoNum type="arabicPeriod"/>
            </a:pPr>
            <a:r>
              <a:rPr lang="en-US" dirty="0" smtClean="0"/>
              <a:t>Higher operational and organizational costs</a:t>
            </a:r>
          </a:p>
          <a:p>
            <a:pPr marL="514350" indent="-514350">
              <a:buAutoNum type="arabicPeriod"/>
            </a:pPr>
            <a:r>
              <a:rPr lang="en-US" dirty="0" smtClean="0"/>
              <a:t>Regulatory restrictions</a:t>
            </a:r>
          </a:p>
          <a:p>
            <a:pPr marL="514350" indent="-514350">
              <a:buAutoNum type="arabicPeriod"/>
            </a:pPr>
            <a:r>
              <a:rPr lang="en-US" dirty="0" smtClean="0"/>
              <a:t>Double taxation </a:t>
            </a:r>
          </a:p>
          <a:p>
            <a:pPr marL="514350" indent="-514350">
              <a:buAutoNum type="arabicPeriod"/>
            </a:pPr>
            <a:r>
              <a:rPr lang="en-US" dirty="0" smtClean="0"/>
              <a:t>Requires more time than any other forms </a:t>
            </a:r>
          </a:p>
          <a:p>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2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20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enterprise </a:t>
            </a:r>
            <a:endParaRPr lang="en-US" dirty="0"/>
          </a:p>
        </p:txBody>
      </p:sp>
      <p:sp>
        <p:nvSpPr>
          <p:cNvPr id="3" name="Content Placeholder 2"/>
          <p:cNvSpPr>
            <a:spLocks noGrp="1"/>
          </p:cNvSpPr>
          <p:nvPr>
            <p:ph idx="1"/>
          </p:nvPr>
        </p:nvSpPr>
        <p:spPr/>
        <p:txBody>
          <a:bodyPr>
            <a:normAutofit/>
          </a:bodyPr>
          <a:lstStyle/>
          <a:p>
            <a:pPr>
              <a:buNone/>
            </a:pPr>
            <a:r>
              <a:rPr lang="en-US" dirty="0" smtClean="0"/>
              <a:t>   A state–owned enterprise is a legal entity that is created by the Government in order to partake in commercial activity on behalf of government. </a:t>
            </a:r>
          </a:p>
          <a:p>
            <a:pPr>
              <a:buNone/>
            </a:pPr>
            <a:endParaRPr lang="en-US" dirty="0" smtClean="0"/>
          </a:p>
          <a:p>
            <a:pPr>
              <a:buNone/>
            </a:pPr>
            <a:r>
              <a:rPr lang="en-US" dirty="0" smtClean="0"/>
              <a:t>Advantages:</a:t>
            </a:r>
          </a:p>
          <a:p>
            <a:pPr>
              <a:buNone/>
            </a:pPr>
            <a:endParaRPr lang="en-US" dirty="0" smtClean="0"/>
          </a:p>
          <a:p>
            <a:pPr marL="514350" indent="-514350">
              <a:buAutoNum type="arabicPeriod"/>
            </a:pPr>
            <a:r>
              <a:rPr lang="en-US" sz="2000" dirty="0" smtClean="0"/>
              <a:t>Provides essential services at a cheaper rate</a:t>
            </a:r>
          </a:p>
          <a:p>
            <a:pPr marL="514350" indent="-514350">
              <a:buAutoNum type="arabicPeriod"/>
            </a:pPr>
            <a:r>
              <a:rPr lang="en-US" sz="2000" dirty="0" smtClean="0"/>
              <a:t>Creation of jobs for public</a:t>
            </a:r>
          </a:p>
          <a:p>
            <a:pPr marL="514350" indent="-514350">
              <a:buAutoNum type="arabicPeriod"/>
            </a:pPr>
            <a:r>
              <a:rPr lang="en-US" sz="2000" dirty="0" smtClean="0"/>
              <a:t>Monitoring crucial economic sectors</a:t>
            </a:r>
          </a:p>
          <a:p>
            <a:pPr marL="514350" indent="-514350">
              <a:buAutoNum type="arabicPeriod"/>
            </a:pPr>
            <a:r>
              <a:rPr lang="en-US" sz="2000" dirty="0" smtClean="0"/>
              <a:t>Creation &amp; development of new economic sectors</a:t>
            </a:r>
          </a:p>
          <a:p>
            <a:pPr marL="514350" indent="-514350">
              <a:buAutoNum type="arabicPeriod"/>
            </a:pPr>
            <a:endParaRPr lang="en-US" dirty="0" smtClean="0"/>
          </a:p>
          <a:p>
            <a:pPr marL="514350" indent="-514350">
              <a:buAutoNum type="arabicPeriod"/>
            </a:pPr>
            <a:endParaRPr lang="en-US" dirty="0" smtClean="0"/>
          </a:p>
          <a:p>
            <a:pPr marL="514350" indent="-51435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1"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7"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9" presetClass="entr" presetSubtype="0" decel="10000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p:cTn id="5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5"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5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4800600" cy="1066800"/>
          </a:xfrm>
        </p:spPr>
        <p:txBody>
          <a:bodyPr>
            <a:normAutofit fontScale="90000"/>
          </a:bodyPr>
          <a:lstStyle/>
          <a:p>
            <a:r>
              <a:rPr lang="en-US" dirty="0" smtClean="0"/>
              <a:t>Disadvantages:</a:t>
            </a:r>
            <a:br>
              <a:rPr lang="en-US" dirty="0" smtClean="0"/>
            </a:br>
            <a:endParaRPr lang="en-US" dirty="0"/>
          </a:p>
        </p:txBody>
      </p:sp>
      <p:sp>
        <p:nvSpPr>
          <p:cNvPr id="3" name="Content Placeholder 2"/>
          <p:cNvSpPr>
            <a:spLocks noGrp="1"/>
          </p:cNvSpPr>
          <p:nvPr>
            <p:ph idx="1"/>
          </p:nvPr>
        </p:nvSpPr>
        <p:spPr/>
        <p:txBody>
          <a:bodyPr/>
          <a:lstStyle/>
          <a:p>
            <a:pPr>
              <a:buNone/>
            </a:pPr>
            <a:endParaRPr lang="en-US" dirty="0" smtClean="0"/>
          </a:p>
          <a:p>
            <a:pPr marL="514350" indent="-514350">
              <a:buAutoNum type="arabicPeriod"/>
            </a:pPr>
            <a:r>
              <a:rPr lang="en-US" sz="2000" dirty="0" smtClean="0"/>
              <a:t>High level of corruption</a:t>
            </a:r>
          </a:p>
          <a:p>
            <a:pPr marL="514350" indent="-514350">
              <a:buAutoNum type="arabicPeriod"/>
            </a:pPr>
            <a:r>
              <a:rPr lang="en-US" sz="2000" dirty="0" smtClean="0"/>
              <a:t>Plagued by political interference and control</a:t>
            </a:r>
          </a:p>
          <a:p>
            <a:pPr marL="514350" indent="-514350">
              <a:buAutoNum type="arabicPeriod"/>
            </a:pPr>
            <a:r>
              <a:rPr lang="en-US" sz="2000" dirty="0" smtClean="0"/>
              <a:t>Negative work attitude by workers</a:t>
            </a:r>
          </a:p>
          <a:p>
            <a:pPr>
              <a:buNone/>
            </a:pPr>
            <a:endParaRPr lang="en-US" dirty="0" smtClean="0"/>
          </a:p>
          <a:p>
            <a:pPr>
              <a:buNone/>
            </a:pPr>
            <a:r>
              <a:rPr lang="en-US" dirty="0" smtClean="0"/>
              <a:t>Some instance of state enterprise:</a:t>
            </a:r>
          </a:p>
          <a:p>
            <a:pPr marL="514350" indent="-514350">
              <a:buAutoNum type="arabicPeriod"/>
            </a:pPr>
            <a:r>
              <a:rPr lang="en-US" dirty="0" smtClean="0"/>
              <a:t>WASA </a:t>
            </a:r>
          </a:p>
          <a:p>
            <a:pPr marL="514350" indent="-514350">
              <a:buAutoNum type="arabicPeriod"/>
            </a:pPr>
            <a:r>
              <a:rPr lang="en-US" dirty="0" smtClean="0"/>
              <a:t>Bangladesh bank </a:t>
            </a:r>
          </a:p>
          <a:p>
            <a:pPr marL="514350" indent="-514350">
              <a:buAutoNum type="arabicPeriod"/>
            </a:pPr>
            <a:r>
              <a:rPr lang="en-US" dirty="0" smtClean="0"/>
              <a:t>Bangladesh railway</a:t>
            </a:r>
          </a:p>
          <a:p>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31_1024-1024x768.jpg"/>
          <p:cNvPicPr>
            <a:picLocks noGrp="1" noChangeAspect="1"/>
          </p:cNvPicPr>
          <p:nvPr>
            <p:ph idx="1"/>
          </p:nvPr>
        </p:nvPicPr>
        <p:blipFill>
          <a:blip r:embed="rId2"/>
          <a:stretch>
            <a:fillRect/>
          </a:stretch>
        </p:blipFill>
        <p:spPr>
          <a:xfrm>
            <a:off x="914400" y="1676400"/>
            <a:ext cx="6462184" cy="4846638"/>
          </a:xfrm>
        </p:spPr>
      </p:pic>
      <p:sp>
        <p:nvSpPr>
          <p:cNvPr id="6" name="Rectangle 5"/>
          <p:cNvSpPr/>
          <p:nvPr/>
        </p:nvSpPr>
        <p:spPr>
          <a:xfrm>
            <a:off x="1752600" y="228600"/>
            <a:ext cx="4800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Thank You </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nodeType="clickEffect">
                                  <p:stCondLst>
                                    <p:cond delay="0"/>
                                  </p:stCondLst>
                                  <p:childTnLst>
                                    <p:anim calcmode="lin" valueType="num">
                                      <p:cBhvr additive="base">
                                        <p:cTn id="40" dur="500"/>
                                        <p:tgtEl>
                                          <p:spTgt spid="5"/>
                                        </p:tgtEl>
                                        <p:attrNameLst>
                                          <p:attrName>ppt_x</p:attrName>
                                        </p:attrNameLst>
                                      </p:cBhvr>
                                      <p:tavLst>
                                        <p:tav tm="0">
                                          <p:val>
                                            <p:strVal val="ppt_x"/>
                                          </p:val>
                                        </p:tav>
                                        <p:tav tm="100000">
                                          <p:val>
                                            <p:strVal val="ppt_x"/>
                                          </p:val>
                                        </p:tav>
                                      </p:tavLst>
                                    </p:anim>
                                    <p:anim calcmode="lin" valueType="num">
                                      <p:cBhvr additive="base">
                                        <p:cTn id="41" dur="500"/>
                                        <p:tgtEl>
                                          <p:spTgt spid="5"/>
                                        </p:tgtEl>
                                        <p:attrNameLst>
                                          <p:attrName>ppt_y</p:attrName>
                                        </p:attrNameLst>
                                      </p:cBhvr>
                                      <p:tavLst>
                                        <p:tav tm="0">
                                          <p:val>
                                            <p:strVal val="ppt_y"/>
                                          </p:val>
                                        </p:tav>
                                        <p:tav tm="100000">
                                          <p:val>
                                            <p:strVal val="1+ppt_h/2"/>
                                          </p:val>
                                        </p:tav>
                                      </p:tavLst>
                                    </p:anim>
                                    <p:set>
                                      <p:cBhvr>
                                        <p:cTn id="42" dur="1" fill="hold">
                                          <p:stCondLst>
                                            <p:cond delay="499"/>
                                          </p:stCondLst>
                                        </p:cTn>
                                        <p:tgtEl>
                                          <p:spTgt spid="5"/>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500"/>
                                        <p:tgtEl>
                                          <p:spTgt spid="6"/>
                                        </p:tgtEl>
                                        <p:attrNameLst>
                                          <p:attrName>ppt_x</p:attrName>
                                        </p:attrNameLst>
                                      </p:cBhvr>
                                      <p:tavLst>
                                        <p:tav tm="0">
                                          <p:val>
                                            <p:strVal val="ppt_x"/>
                                          </p:val>
                                        </p:tav>
                                        <p:tav tm="100000">
                                          <p:val>
                                            <p:strVal val="ppt_x"/>
                                          </p:val>
                                        </p:tav>
                                      </p:tavLst>
                                    </p:anim>
                                    <p:anim calcmode="lin" valueType="num">
                                      <p:cBhvr additive="base">
                                        <p:cTn id="45" dur="500"/>
                                        <p:tgtEl>
                                          <p:spTgt spid="6"/>
                                        </p:tgtEl>
                                        <p:attrNameLst>
                                          <p:attrName>ppt_y</p:attrName>
                                        </p:attrNameLst>
                                      </p:cBhvr>
                                      <p:tavLst>
                                        <p:tav tm="0">
                                          <p:val>
                                            <p:strVal val="ppt_y"/>
                                          </p:val>
                                        </p:tav>
                                        <p:tav tm="100000">
                                          <p:val>
                                            <p:strVal val="1+ppt_h/2"/>
                                          </p:val>
                                        </p:tav>
                                      </p:tavLst>
                                    </p:anim>
                                    <p:set>
                                      <p:cBhvr>
                                        <p:cTn id="4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828800"/>
            <a:ext cx="7239000" cy="4846320"/>
          </a:xfrm>
        </p:spPr>
        <p:txBody>
          <a:bodyPr>
            <a:normAutofit fontScale="92500" lnSpcReduction="10000"/>
          </a:bodyPr>
          <a:lstStyle/>
          <a:p>
            <a:pPr marL="514350" indent="-514350">
              <a:buNone/>
            </a:pPr>
            <a:r>
              <a:rPr lang="en-US" sz="3200" dirty="0" smtClean="0">
                <a:solidFill>
                  <a:srgbClr val="0070C0"/>
                </a:solidFill>
              </a:rPr>
              <a:t>Features:</a:t>
            </a:r>
          </a:p>
          <a:p>
            <a:pPr marL="514350" indent="-514350">
              <a:buAutoNum type="arabicPeriod"/>
            </a:pPr>
            <a:r>
              <a:rPr lang="en-US" dirty="0" smtClean="0"/>
              <a:t>Exchange of goods and services</a:t>
            </a:r>
          </a:p>
          <a:p>
            <a:pPr marL="514350" indent="-514350">
              <a:buAutoNum type="arabicPeriod"/>
            </a:pPr>
            <a:r>
              <a:rPr lang="en-US" dirty="0" smtClean="0"/>
              <a:t>Deals in numerous transaction</a:t>
            </a:r>
          </a:p>
          <a:p>
            <a:pPr marL="514350" indent="-514350">
              <a:buAutoNum type="arabicPeriod"/>
            </a:pPr>
            <a:r>
              <a:rPr lang="en-US" dirty="0" smtClean="0"/>
              <a:t>Business skills for economic success </a:t>
            </a:r>
          </a:p>
          <a:p>
            <a:pPr marL="514350" indent="-514350">
              <a:buAutoNum type="arabicPeriod"/>
            </a:pPr>
            <a:r>
              <a:rPr lang="en-US" dirty="0" smtClean="0"/>
              <a:t>Risk and uncertainties </a:t>
            </a:r>
          </a:p>
          <a:p>
            <a:pPr marL="514350" indent="-514350">
              <a:buAutoNum type="arabicPeriod"/>
            </a:pPr>
            <a:r>
              <a:rPr lang="en-US" dirty="0" smtClean="0"/>
              <a:t>Buyers and sellers</a:t>
            </a:r>
          </a:p>
          <a:p>
            <a:pPr marL="514350" indent="-514350">
              <a:buAutoNum type="arabicPeriod"/>
            </a:pPr>
            <a:r>
              <a:rPr lang="en-US" dirty="0" smtClean="0"/>
              <a:t>Profit is the main objectivities</a:t>
            </a:r>
          </a:p>
          <a:p>
            <a:pPr marL="514350" indent="-514350">
              <a:buAutoNum type="arabicPeriod"/>
            </a:pPr>
            <a:r>
              <a:rPr lang="en-US" dirty="0" smtClean="0"/>
              <a:t>Connected with production </a:t>
            </a:r>
          </a:p>
          <a:p>
            <a:pPr marL="514350" indent="-514350">
              <a:buAutoNum type="arabicPeriod"/>
            </a:pPr>
            <a:r>
              <a:rPr lang="en-US" dirty="0" smtClean="0"/>
              <a:t>Marketing and distribution of goods</a:t>
            </a:r>
          </a:p>
          <a:p>
            <a:pPr marL="514350" indent="-514350">
              <a:buAutoNum type="arabicPeriod"/>
            </a:pPr>
            <a:r>
              <a:rPr lang="en-US" dirty="0" smtClean="0"/>
              <a:t>Deals in goods and services </a:t>
            </a:r>
          </a:p>
          <a:p>
            <a:pPr marL="514350" indent="-514350">
              <a:buAutoNum type="arabicPeriod"/>
            </a:pPr>
            <a:r>
              <a:rPr lang="en-US" dirty="0" smtClean="0"/>
              <a:t>To satisfy human needs &amp; wants</a:t>
            </a:r>
          </a:p>
          <a:p>
            <a:pPr marL="514350" indent="-514350">
              <a:buNone/>
            </a:pPr>
            <a:endParaRPr lang="en-US" dirty="0" smtClean="0"/>
          </a:p>
          <a:p>
            <a:pPr marL="514350" indent="-514350">
              <a:buAutoNum type="arabicPeriod"/>
            </a:pPr>
            <a:endParaRPr lang="en-US" dirty="0"/>
          </a:p>
        </p:txBody>
      </p:sp>
      <p:pic>
        <p:nvPicPr>
          <p:cNvPr id="4098" name="Picture 2" descr="C:\Users\saddam\Desktop\New folder\web-based-business.jpg"/>
          <p:cNvPicPr>
            <a:picLocks noChangeAspect="1" noChangeArrowheads="1"/>
          </p:cNvPicPr>
          <p:nvPr/>
        </p:nvPicPr>
        <p:blipFill>
          <a:blip r:embed="rId2"/>
          <a:srcRect/>
          <a:stretch>
            <a:fillRect/>
          </a:stretch>
        </p:blipFill>
        <p:spPr bwMode="auto">
          <a:xfrm>
            <a:off x="5943600" y="0"/>
            <a:ext cx="2170113" cy="195875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ox(i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ox(in)">
                                      <p:cBhvr>
                                        <p:cTn id="57" dur="500"/>
                                        <p:tgtEl>
                                          <p:spTgt spid="3">
                                            <p:txEl>
                                              <p:pRg st="10" end="10"/>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4098"/>
                                        </p:tgtEl>
                                        <p:attrNameLst>
                                          <p:attrName>style.visibility</p:attrName>
                                        </p:attrNameLst>
                                      </p:cBhvr>
                                      <p:to>
                                        <p:strVal val="visible"/>
                                      </p:to>
                                    </p:set>
                                    <p:animEffect transition="in" filter="box(in)">
                                      <p:cBhvr>
                                        <p:cTn id="6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1040"/>
            <a:ext cx="7239000" cy="6156960"/>
          </a:xfrm>
        </p:spPr>
        <p:txBody>
          <a:bodyPr/>
          <a:lstStyle/>
          <a:p>
            <a:pPr algn="ctr"/>
            <a:r>
              <a:rPr lang="en-US" dirty="0" smtClean="0"/>
              <a:t>Business</a:t>
            </a:r>
            <a:br>
              <a:rPr lang="en-US" dirty="0" smtClean="0"/>
            </a:br>
            <a:r>
              <a:rPr lang="en-US" dirty="0" smtClean="0"/>
              <a:t/>
            </a:r>
            <a:br>
              <a:rPr lang="en-US" dirty="0" smtClean="0"/>
            </a:br>
            <a:r>
              <a:rPr lang="en-US" dirty="0" smtClean="0"/>
              <a:t/>
            </a:r>
            <a:br>
              <a:rPr lang="en-US" dirty="0" smtClean="0"/>
            </a:br>
            <a:r>
              <a:rPr lang="en-US" sz="2800" dirty="0" smtClean="0"/>
              <a:t>industry   commerce   direct service</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primary industry  secondary </a:t>
            </a:r>
            <a:r>
              <a:rPr lang="en-US" sz="2800" dirty="0" err="1" smtClean="0"/>
              <a:t>indsutry</a:t>
            </a:r>
            <a:r>
              <a:rPr lang="en-US" sz="2800" dirty="0" smtClean="0"/>
              <a:t/>
            </a:r>
            <a:br>
              <a:rPr lang="en-US" sz="2800" dirty="0" smtClean="0"/>
            </a:br>
            <a:r>
              <a:rPr lang="en-US" sz="2800" dirty="0" smtClean="0"/>
              <a:t/>
            </a:r>
            <a:br>
              <a:rPr lang="en-US" sz="2800" dirty="0" smtClean="0"/>
            </a:br>
            <a:endParaRPr lang="en-US" dirty="0"/>
          </a:p>
        </p:txBody>
      </p:sp>
      <p:sp>
        <p:nvSpPr>
          <p:cNvPr id="3" name="Content Placeholder 2"/>
          <p:cNvSpPr>
            <a:spLocks noGrp="1"/>
          </p:cNvSpPr>
          <p:nvPr>
            <p:ph idx="1"/>
          </p:nvPr>
        </p:nvSpPr>
        <p:spPr>
          <a:xfrm flipH="1">
            <a:off x="7696199" y="6400800"/>
            <a:ext cx="45719" cy="54936"/>
          </a:xfrm>
        </p:spPr>
        <p:txBody>
          <a:bodyPr>
            <a:normAutofit fontScale="25000" lnSpcReduction="20000"/>
          </a:bodyPr>
          <a:lstStyle/>
          <a:p>
            <a:endParaRPr lang="en-US" dirty="0"/>
          </a:p>
        </p:txBody>
      </p:sp>
      <p:cxnSp>
        <p:nvCxnSpPr>
          <p:cNvPr id="5" name="Straight Connector 4"/>
          <p:cNvCxnSpPr/>
          <p:nvPr/>
        </p:nvCxnSpPr>
        <p:spPr>
          <a:xfrm>
            <a:off x="914400" y="2743200"/>
            <a:ext cx="571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6096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5052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62484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3581400" y="2362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43000" y="5103812"/>
            <a:ext cx="480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295400" y="4114800"/>
            <a:ext cx="1676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213360"/>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685800"/>
            <a:ext cx="7239000" cy="5769936"/>
          </a:xfrm>
        </p:spPr>
        <p:txBody>
          <a:bodyPr>
            <a:normAutofit fontScale="92500" lnSpcReduction="10000"/>
          </a:bodyPr>
          <a:lstStyle/>
          <a:p>
            <a:pPr algn="ctr"/>
            <a:r>
              <a:rPr lang="en-US" dirty="0" smtClean="0"/>
              <a:t>Commerce</a:t>
            </a:r>
          </a:p>
          <a:p>
            <a:pPr algn="ctr">
              <a:buNone/>
            </a:pPr>
            <a:endParaRPr lang="en-US" dirty="0" smtClean="0"/>
          </a:p>
          <a:p>
            <a:pPr marL="514350" indent="-514350">
              <a:buNone/>
            </a:pPr>
            <a:r>
              <a:rPr lang="en-US" dirty="0" smtClean="0"/>
              <a:t>          Trade                  auxiliaries to trade</a:t>
            </a:r>
          </a:p>
          <a:p>
            <a:pPr marL="514350" indent="-514350">
              <a:buNone/>
            </a:pPr>
            <a:endParaRPr lang="en-US" dirty="0" smtClean="0"/>
          </a:p>
          <a:p>
            <a:pPr marL="514350" indent="-514350">
              <a:buNone/>
            </a:pPr>
            <a:r>
              <a:rPr lang="en-US" dirty="0" smtClean="0"/>
              <a:t> Home trade            foreign trade</a:t>
            </a:r>
          </a:p>
          <a:p>
            <a:pPr marL="571500" indent="-571500">
              <a:buNone/>
            </a:pPr>
            <a:r>
              <a:rPr lang="en-US" dirty="0" smtClean="0"/>
              <a:t>     wholesale trade     Export </a:t>
            </a:r>
          </a:p>
          <a:p>
            <a:pPr marL="571500" indent="-571500">
              <a:buNone/>
            </a:pPr>
            <a:r>
              <a:rPr lang="en-US" dirty="0" smtClean="0"/>
              <a:t>     Retail trade           import</a:t>
            </a:r>
          </a:p>
          <a:p>
            <a:pPr marL="514350" indent="-514350">
              <a:buNone/>
            </a:pPr>
            <a:r>
              <a:rPr lang="en-US" dirty="0" smtClean="0"/>
              <a:t>                                 Re- export</a:t>
            </a:r>
          </a:p>
          <a:p>
            <a:pPr marL="514350" indent="-514350">
              <a:buNone/>
            </a:pPr>
            <a:r>
              <a:rPr lang="en-US" dirty="0" smtClean="0"/>
              <a:t>  </a:t>
            </a:r>
          </a:p>
          <a:p>
            <a:pPr marL="514350" indent="-514350">
              <a:buNone/>
            </a:pPr>
            <a:r>
              <a:rPr lang="en-US" dirty="0" smtClean="0"/>
              <a:t>   </a:t>
            </a:r>
          </a:p>
          <a:p>
            <a:pPr marL="514350" indent="-514350">
              <a:buAutoNum type="arabicPeriod" startAt="2"/>
            </a:pPr>
            <a:endParaRPr lang="en-US" dirty="0" smtClean="0"/>
          </a:p>
          <a:p>
            <a:pPr marL="571500" indent="-571500">
              <a:buAutoNum type="romanLcPeriod"/>
            </a:pPr>
            <a:r>
              <a:rPr lang="en-US" dirty="0" smtClean="0"/>
              <a:t>Bank</a:t>
            </a:r>
          </a:p>
          <a:p>
            <a:pPr marL="571500" indent="-571500">
              <a:buAutoNum type="romanLcPeriod"/>
            </a:pPr>
            <a:r>
              <a:rPr lang="en-US" dirty="0" smtClean="0"/>
              <a:t>Insurance</a:t>
            </a:r>
          </a:p>
          <a:p>
            <a:pPr marL="571500" indent="-571500">
              <a:buAutoNum type="romanLcPeriod"/>
            </a:pPr>
            <a:r>
              <a:rPr lang="en-US" dirty="0" smtClean="0"/>
              <a:t>warehousing</a:t>
            </a:r>
            <a:endParaRPr lang="en-US" dirty="0"/>
          </a:p>
        </p:txBody>
      </p:sp>
      <p:cxnSp>
        <p:nvCxnSpPr>
          <p:cNvPr id="5" name="Straight Connector 4"/>
          <p:cNvCxnSpPr/>
          <p:nvPr/>
        </p:nvCxnSpPr>
        <p:spPr>
          <a:xfrm>
            <a:off x="1752600" y="13716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3924300" y="1181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752600" y="1447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953000" y="1447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43000" y="22860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1409700" y="20185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114800" y="3733800"/>
            <a:ext cx="3810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95600" y="5562600"/>
            <a:ext cx="3124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95300" y="30861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971800" y="3200400"/>
            <a:ext cx="106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Industry and types of industries</a:t>
            </a:r>
            <a:endParaRPr lang="en-US" dirty="0"/>
          </a:p>
        </p:txBody>
      </p:sp>
      <p:sp>
        <p:nvSpPr>
          <p:cNvPr id="3" name="Content Placeholder 2"/>
          <p:cNvSpPr>
            <a:spLocks noGrp="1"/>
          </p:cNvSpPr>
          <p:nvPr>
            <p:ph idx="1"/>
          </p:nvPr>
        </p:nvSpPr>
        <p:spPr/>
        <p:txBody>
          <a:bodyPr/>
          <a:lstStyle/>
          <a:p>
            <a:pPr>
              <a:buNone/>
            </a:pPr>
            <a:r>
              <a:rPr lang="en-US" dirty="0" smtClean="0"/>
              <a:t>   The production side of business activity is referred as industry. It is a business activity, which is related to the raising, producing, processing, or manufacturing of products.</a:t>
            </a:r>
          </a:p>
          <a:p>
            <a:pPr>
              <a:buNone/>
            </a:pPr>
            <a:endParaRPr lang="en-US" dirty="0" smtClean="0"/>
          </a:p>
          <a:p>
            <a:pPr>
              <a:buNone/>
            </a:pPr>
            <a:r>
              <a:rPr lang="en-US" dirty="0" smtClean="0"/>
              <a:t>   P.H. Collin says, “Industry means all factories or companies or processers involved in the manufacturing of products.”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7239000" cy="4846320"/>
          </a:xfrm>
        </p:spPr>
        <p:txBody>
          <a:bodyPr>
            <a:normAutofit/>
          </a:bodyPr>
          <a:lstStyle/>
          <a:p>
            <a:pPr marL="514350" indent="-514350">
              <a:buAutoNum type="arabicPeriod"/>
            </a:pPr>
            <a:r>
              <a:rPr lang="en-US" sz="4000" dirty="0" smtClean="0">
                <a:solidFill>
                  <a:srgbClr val="FF0000"/>
                </a:solidFill>
              </a:rPr>
              <a:t>Primary Industry :</a:t>
            </a:r>
          </a:p>
          <a:p>
            <a:pPr marL="514350" indent="-514350">
              <a:buAutoNum type="alphaLcParenR"/>
            </a:pPr>
            <a:r>
              <a:rPr lang="en-US" dirty="0" smtClean="0">
                <a:solidFill>
                  <a:srgbClr val="0070C0"/>
                </a:solidFill>
              </a:rPr>
              <a:t>Genetic Industry </a:t>
            </a:r>
            <a:r>
              <a:rPr lang="en-US" i="1" dirty="0" smtClean="0"/>
              <a:t>(i.e. breeding of animals, plant nurseries, farming, poultry etc.)</a:t>
            </a:r>
          </a:p>
          <a:p>
            <a:pPr marL="514350" indent="-514350">
              <a:buAutoNum type="alphaLcParenR"/>
            </a:pPr>
            <a:r>
              <a:rPr lang="en-US" dirty="0" smtClean="0">
                <a:solidFill>
                  <a:srgbClr val="0070C0"/>
                </a:solidFill>
              </a:rPr>
              <a:t>Extractive Industry </a:t>
            </a:r>
            <a:r>
              <a:rPr lang="en-US" i="1" dirty="0" smtClean="0"/>
              <a:t>(i.e. hunting, fishing, mining etc.)</a:t>
            </a:r>
          </a:p>
          <a:p>
            <a:pPr marL="514350" indent="-51435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tx2">
                    <a:lumMod val="50000"/>
                  </a:schemeClr>
                </a:solidFill>
              </a:rPr>
              <a:t/>
            </a:r>
            <a:br>
              <a:rPr lang="en-US" sz="3600" dirty="0" smtClean="0">
                <a:solidFill>
                  <a:schemeClr val="tx2">
                    <a:lumMod val="50000"/>
                  </a:schemeClr>
                </a:solidFill>
              </a:rPr>
            </a:br>
            <a:endParaRPr lang="en-US" dirty="0"/>
          </a:p>
        </p:txBody>
      </p:sp>
      <p:sp>
        <p:nvSpPr>
          <p:cNvPr id="3" name="Content Placeholder 2"/>
          <p:cNvSpPr>
            <a:spLocks noGrp="1"/>
          </p:cNvSpPr>
          <p:nvPr>
            <p:ph idx="1"/>
          </p:nvPr>
        </p:nvSpPr>
        <p:spPr/>
        <p:txBody>
          <a:bodyPr/>
          <a:lstStyle/>
          <a:p>
            <a:pPr marL="514350" indent="-514350">
              <a:buNone/>
            </a:pPr>
            <a:r>
              <a:rPr lang="en-US" sz="3200" dirty="0" smtClean="0">
                <a:solidFill>
                  <a:schemeClr val="accent5">
                    <a:lumMod val="75000"/>
                  </a:schemeClr>
                </a:solidFill>
              </a:rPr>
              <a:t>2. 	</a:t>
            </a:r>
            <a:r>
              <a:rPr lang="en-US" sz="3200" dirty="0" smtClean="0">
                <a:solidFill>
                  <a:schemeClr val="tx2">
                    <a:lumMod val="50000"/>
                  </a:schemeClr>
                </a:solidFill>
              </a:rPr>
              <a:t>Secondary Industry :</a:t>
            </a:r>
            <a:endParaRPr lang="en-US" sz="3200" dirty="0" smtClean="0">
              <a:solidFill>
                <a:schemeClr val="accent3">
                  <a:lumMod val="75000"/>
                </a:schemeClr>
              </a:solidFill>
            </a:endParaRPr>
          </a:p>
          <a:p>
            <a:pPr marL="514350" indent="-514350">
              <a:buAutoNum type="alphaLcParenR"/>
            </a:pPr>
            <a:r>
              <a:rPr lang="en-US" dirty="0" smtClean="0">
                <a:solidFill>
                  <a:schemeClr val="accent3">
                    <a:lumMod val="75000"/>
                  </a:schemeClr>
                </a:solidFill>
              </a:rPr>
              <a:t>Analytical industry </a:t>
            </a:r>
            <a:r>
              <a:rPr lang="en-US" i="1" dirty="0" smtClean="0"/>
              <a:t>(from crude oil petroleum, kerosene, diesel etc.)</a:t>
            </a:r>
          </a:p>
          <a:p>
            <a:pPr marL="514350" indent="-514350">
              <a:buAutoNum type="alphaLcParenR"/>
            </a:pPr>
            <a:r>
              <a:rPr lang="en-US" dirty="0" smtClean="0">
                <a:solidFill>
                  <a:schemeClr val="accent3">
                    <a:lumMod val="75000"/>
                  </a:schemeClr>
                </a:solidFill>
              </a:rPr>
              <a:t>Constructive Industry </a:t>
            </a:r>
            <a:r>
              <a:rPr lang="en-US" i="1" dirty="0" smtClean="0"/>
              <a:t>(i.e. construction of bridges, canals, buildings etc.)</a:t>
            </a:r>
          </a:p>
          <a:p>
            <a:pPr marL="514350" indent="-514350">
              <a:buAutoNum type="alphaLcParenR"/>
            </a:pPr>
            <a:r>
              <a:rPr lang="en-US" dirty="0" smtClean="0">
                <a:solidFill>
                  <a:schemeClr val="accent3">
                    <a:lumMod val="75000"/>
                  </a:schemeClr>
                </a:solidFill>
              </a:rPr>
              <a:t>Assembling </a:t>
            </a:r>
            <a:r>
              <a:rPr lang="en-US" dirty="0" err="1" smtClean="0">
                <a:solidFill>
                  <a:schemeClr val="accent3">
                    <a:lumMod val="75000"/>
                  </a:schemeClr>
                </a:solidFill>
              </a:rPr>
              <a:t>ind</a:t>
            </a:r>
            <a:r>
              <a:rPr lang="en-US" dirty="0" smtClean="0">
                <a:solidFill>
                  <a:schemeClr val="accent3">
                    <a:lumMod val="75000"/>
                  </a:schemeClr>
                </a:solidFill>
              </a:rPr>
              <a:t> </a:t>
            </a:r>
            <a:r>
              <a:rPr lang="en-US" i="1" dirty="0" smtClean="0"/>
              <a:t>(i.e. Aircraft, ship, rail engine etc.) </a:t>
            </a:r>
          </a:p>
          <a:p>
            <a:pPr marL="514350" indent="-514350">
              <a:buAutoNum type="alphaLcParenR"/>
            </a:pPr>
            <a:r>
              <a:rPr lang="en-US" i="1" dirty="0" smtClean="0">
                <a:solidFill>
                  <a:schemeClr val="accent1"/>
                </a:solidFill>
              </a:rPr>
              <a:t>Processing industry </a:t>
            </a:r>
            <a:r>
              <a:rPr lang="en-US" i="1" dirty="0" smtClean="0"/>
              <a:t>(  </a:t>
            </a:r>
            <a:r>
              <a:rPr lang="en-US" dirty="0" err="1" smtClean="0"/>
              <a:t>fibre</a:t>
            </a:r>
            <a:r>
              <a:rPr lang="en-US" dirty="0" smtClean="0"/>
              <a:t> into yarn, yarn into </a:t>
            </a:r>
            <a:r>
              <a:rPr lang="en-US" b="1" dirty="0" smtClean="0"/>
              <a:t>fabric</a:t>
            </a:r>
            <a:r>
              <a:rPr lang="en-US" i="1" dirty="0" smtClean="0"/>
              <a:t> , sugar from sugarcane)</a:t>
            </a:r>
          </a:p>
          <a:p>
            <a:pPr marL="514350" indent="-514350">
              <a:buAutoNum type="alphaLcParenR"/>
            </a:pPr>
            <a:r>
              <a:rPr lang="en-US" i="1" dirty="0" err="1" smtClean="0">
                <a:solidFill>
                  <a:schemeClr val="accent1"/>
                </a:solidFill>
              </a:rPr>
              <a:t>Synthetical</a:t>
            </a:r>
            <a:r>
              <a:rPr lang="en-US" i="1" dirty="0" smtClean="0">
                <a:solidFill>
                  <a:schemeClr val="accent1"/>
                </a:solidFill>
              </a:rPr>
              <a:t> industry</a:t>
            </a:r>
            <a:r>
              <a:rPr lang="en-US" i="1" dirty="0" smtClean="0"/>
              <a:t> (soap, cement, </a:t>
            </a:r>
            <a:r>
              <a:rPr lang="en-US" i="1" dirty="0" err="1" smtClean="0"/>
              <a:t>ispat</a:t>
            </a:r>
            <a:r>
              <a:rPr lang="en-US" i="1" dirty="0" smtClean="0"/>
              <a:t>)</a:t>
            </a:r>
          </a:p>
          <a:p>
            <a:endParaRPr lang="en-US" i="1"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Forms of business organization</a:t>
            </a:r>
            <a:endParaRPr lang="en-US" dirty="0"/>
          </a:p>
        </p:txBody>
      </p:sp>
      <p:sp>
        <p:nvSpPr>
          <p:cNvPr id="3" name="Content Placeholder 2"/>
          <p:cNvSpPr>
            <a:spLocks noGrp="1"/>
          </p:cNvSpPr>
          <p:nvPr>
            <p:ph idx="1"/>
          </p:nvPr>
        </p:nvSpPr>
        <p:spPr/>
        <p:txBody>
          <a:bodyPr/>
          <a:lstStyle/>
          <a:p>
            <a:pPr>
              <a:buNone/>
            </a:pPr>
            <a:r>
              <a:rPr lang="en-US" dirty="0" smtClean="0"/>
              <a:t>There are 5 kind of business organization </a:t>
            </a:r>
          </a:p>
          <a:p>
            <a:pPr>
              <a:buNone/>
            </a:pPr>
            <a:r>
              <a:rPr lang="en-US" dirty="0" smtClean="0"/>
              <a:t>Types are following :</a:t>
            </a:r>
          </a:p>
          <a:p>
            <a:pPr>
              <a:buNone/>
            </a:pPr>
            <a:endParaRPr lang="en-US" dirty="0" smtClean="0"/>
          </a:p>
          <a:p>
            <a:pPr marL="514350" indent="-514350">
              <a:buAutoNum type="arabicPeriod"/>
            </a:pPr>
            <a:r>
              <a:rPr lang="en-US" dirty="0" smtClean="0"/>
              <a:t>Sole proprietorship</a:t>
            </a:r>
          </a:p>
          <a:p>
            <a:pPr marL="514350" indent="-514350">
              <a:buAutoNum type="arabicPeriod"/>
            </a:pPr>
            <a:r>
              <a:rPr lang="en-US" dirty="0" smtClean="0"/>
              <a:t>Partnership</a:t>
            </a:r>
          </a:p>
          <a:p>
            <a:pPr marL="514350" indent="-514350">
              <a:buAutoNum type="arabicPeriod"/>
            </a:pPr>
            <a:r>
              <a:rPr lang="en-US" dirty="0" smtClean="0"/>
              <a:t>Co-operative society</a:t>
            </a:r>
          </a:p>
          <a:p>
            <a:pPr marL="514350" indent="-514350">
              <a:buAutoNum type="arabicPeriod"/>
            </a:pPr>
            <a:r>
              <a:rPr lang="en-US" dirty="0" smtClean="0"/>
              <a:t>Corporation</a:t>
            </a:r>
          </a:p>
          <a:p>
            <a:pPr marL="514350" indent="-514350">
              <a:buAutoNum type="arabicPeriod"/>
            </a:pPr>
            <a:r>
              <a:rPr lang="en-US" dirty="0" smtClean="0"/>
              <a:t>State enterprise </a:t>
            </a:r>
          </a:p>
          <a:p>
            <a:pPr marL="514350" indent="-51435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animEffect transition="in" filter="wipe(down)">
                                      <p:cBhvr>
                                        <p:cTn id="59" dur="580">
                                          <p:stCondLst>
                                            <p:cond delay="0"/>
                                          </p:stCondLst>
                                        </p:cTn>
                                        <p:tgtEl>
                                          <p:spTgt spid="3">
                                            <p:txEl>
                                              <p:pRg st="3" end="3"/>
                                            </p:txEl>
                                          </p:spTgt>
                                        </p:tgtEl>
                                      </p:cBhvr>
                                    </p:animEffect>
                                    <p:anim calcmode="lin" valueType="num">
                                      <p:cBhvr>
                                        <p:cTn id="6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3" end="3"/>
                                            </p:txEl>
                                          </p:spTgt>
                                        </p:tgtEl>
                                      </p:cBhvr>
                                      <p:to x="100000" y="60000"/>
                                    </p:animScale>
                                    <p:animScale>
                                      <p:cBhvr>
                                        <p:cTn id="66" dur="166" decel="50000">
                                          <p:stCondLst>
                                            <p:cond delay="676"/>
                                          </p:stCondLst>
                                        </p:cTn>
                                        <p:tgtEl>
                                          <p:spTgt spid="3">
                                            <p:txEl>
                                              <p:pRg st="3" end="3"/>
                                            </p:txEl>
                                          </p:spTgt>
                                        </p:tgtEl>
                                      </p:cBhvr>
                                      <p:to x="100000" y="100000"/>
                                    </p:animScale>
                                    <p:animScale>
                                      <p:cBhvr>
                                        <p:cTn id="67" dur="26">
                                          <p:stCondLst>
                                            <p:cond delay="1312"/>
                                          </p:stCondLst>
                                        </p:cTn>
                                        <p:tgtEl>
                                          <p:spTgt spid="3">
                                            <p:txEl>
                                              <p:pRg st="3" end="3"/>
                                            </p:txEl>
                                          </p:spTgt>
                                        </p:tgtEl>
                                      </p:cBhvr>
                                      <p:to x="100000" y="80000"/>
                                    </p:animScale>
                                    <p:animScale>
                                      <p:cBhvr>
                                        <p:cTn id="68" dur="166" decel="50000">
                                          <p:stCondLst>
                                            <p:cond delay="1338"/>
                                          </p:stCondLst>
                                        </p:cTn>
                                        <p:tgtEl>
                                          <p:spTgt spid="3">
                                            <p:txEl>
                                              <p:pRg st="3" end="3"/>
                                            </p:txEl>
                                          </p:spTgt>
                                        </p:tgtEl>
                                      </p:cBhvr>
                                      <p:to x="100000" y="100000"/>
                                    </p:animScale>
                                    <p:animScale>
                                      <p:cBhvr>
                                        <p:cTn id="69" dur="26">
                                          <p:stCondLst>
                                            <p:cond delay="1642"/>
                                          </p:stCondLst>
                                        </p:cTn>
                                        <p:tgtEl>
                                          <p:spTgt spid="3">
                                            <p:txEl>
                                              <p:pRg st="3" end="3"/>
                                            </p:txEl>
                                          </p:spTgt>
                                        </p:tgtEl>
                                      </p:cBhvr>
                                      <p:to x="100000" y="90000"/>
                                    </p:animScale>
                                    <p:animScale>
                                      <p:cBhvr>
                                        <p:cTn id="70" dur="166" decel="50000">
                                          <p:stCondLst>
                                            <p:cond delay="1668"/>
                                          </p:stCondLst>
                                        </p:cTn>
                                        <p:tgtEl>
                                          <p:spTgt spid="3">
                                            <p:txEl>
                                              <p:pRg st="3" end="3"/>
                                            </p:txEl>
                                          </p:spTgt>
                                        </p:tgtEl>
                                      </p:cBhvr>
                                      <p:to x="100000" y="100000"/>
                                    </p:animScale>
                                    <p:animScale>
                                      <p:cBhvr>
                                        <p:cTn id="71" dur="26">
                                          <p:stCondLst>
                                            <p:cond delay="1808"/>
                                          </p:stCondLst>
                                        </p:cTn>
                                        <p:tgtEl>
                                          <p:spTgt spid="3">
                                            <p:txEl>
                                              <p:pRg st="3" end="3"/>
                                            </p:txEl>
                                          </p:spTgt>
                                        </p:tgtEl>
                                      </p:cBhvr>
                                      <p:to x="100000" y="95000"/>
                                    </p:animScale>
                                    <p:animScale>
                                      <p:cBhvr>
                                        <p:cTn id="72" dur="166" decel="50000">
                                          <p:stCondLst>
                                            <p:cond delay="1834"/>
                                          </p:stCondLst>
                                        </p:cTn>
                                        <p:tgtEl>
                                          <p:spTgt spid="3">
                                            <p:txEl>
                                              <p:pRg st="3" end="3"/>
                                            </p:txEl>
                                          </p:spTgt>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wipe(down)">
                                      <p:cBhvr>
                                        <p:cTn id="77" dur="580">
                                          <p:stCondLst>
                                            <p:cond delay="0"/>
                                          </p:stCondLst>
                                        </p:cTn>
                                        <p:tgtEl>
                                          <p:spTgt spid="3">
                                            <p:txEl>
                                              <p:pRg st="4" end="4"/>
                                            </p:txEl>
                                          </p:spTgt>
                                        </p:tgtEl>
                                      </p:cBhvr>
                                    </p:animEffect>
                                    <p:anim calcmode="lin" valueType="num">
                                      <p:cBhvr>
                                        <p:cTn id="7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4" end="4"/>
                                            </p:txEl>
                                          </p:spTgt>
                                        </p:tgtEl>
                                      </p:cBhvr>
                                      <p:to x="100000" y="60000"/>
                                    </p:animScale>
                                    <p:animScale>
                                      <p:cBhvr>
                                        <p:cTn id="84" dur="166" decel="50000">
                                          <p:stCondLst>
                                            <p:cond delay="676"/>
                                          </p:stCondLst>
                                        </p:cTn>
                                        <p:tgtEl>
                                          <p:spTgt spid="3">
                                            <p:txEl>
                                              <p:pRg st="4" end="4"/>
                                            </p:txEl>
                                          </p:spTgt>
                                        </p:tgtEl>
                                      </p:cBhvr>
                                      <p:to x="100000" y="100000"/>
                                    </p:animScale>
                                    <p:animScale>
                                      <p:cBhvr>
                                        <p:cTn id="85" dur="26">
                                          <p:stCondLst>
                                            <p:cond delay="1312"/>
                                          </p:stCondLst>
                                        </p:cTn>
                                        <p:tgtEl>
                                          <p:spTgt spid="3">
                                            <p:txEl>
                                              <p:pRg st="4" end="4"/>
                                            </p:txEl>
                                          </p:spTgt>
                                        </p:tgtEl>
                                      </p:cBhvr>
                                      <p:to x="100000" y="80000"/>
                                    </p:animScale>
                                    <p:animScale>
                                      <p:cBhvr>
                                        <p:cTn id="86" dur="166" decel="50000">
                                          <p:stCondLst>
                                            <p:cond delay="1338"/>
                                          </p:stCondLst>
                                        </p:cTn>
                                        <p:tgtEl>
                                          <p:spTgt spid="3">
                                            <p:txEl>
                                              <p:pRg st="4" end="4"/>
                                            </p:txEl>
                                          </p:spTgt>
                                        </p:tgtEl>
                                      </p:cBhvr>
                                      <p:to x="100000" y="100000"/>
                                    </p:animScale>
                                    <p:animScale>
                                      <p:cBhvr>
                                        <p:cTn id="87" dur="26">
                                          <p:stCondLst>
                                            <p:cond delay="1642"/>
                                          </p:stCondLst>
                                        </p:cTn>
                                        <p:tgtEl>
                                          <p:spTgt spid="3">
                                            <p:txEl>
                                              <p:pRg st="4" end="4"/>
                                            </p:txEl>
                                          </p:spTgt>
                                        </p:tgtEl>
                                      </p:cBhvr>
                                      <p:to x="100000" y="90000"/>
                                    </p:animScale>
                                    <p:animScale>
                                      <p:cBhvr>
                                        <p:cTn id="88" dur="166" decel="50000">
                                          <p:stCondLst>
                                            <p:cond delay="1668"/>
                                          </p:stCondLst>
                                        </p:cTn>
                                        <p:tgtEl>
                                          <p:spTgt spid="3">
                                            <p:txEl>
                                              <p:pRg st="4" end="4"/>
                                            </p:txEl>
                                          </p:spTgt>
                                        </p:tgtEl>
                                      </p:cBhvr>
                                      <p:to x="100000" y="100000"/>
                                    </p:animScale>
                                    <p:animScale>
                                      <p:cBhvr>
                                        <p:cTn id="89" dur="26">
                                          <p:stCondLst>
                                            <p:cond delay="1808"/>
                                          </p:stCondLst>
                                        </p:cTn>
                                        <p:tgtEl>
                                          <p:spTgt spid="3">
                                            <p:txEl>
                                              <p:pRg st="4" end="4"/>
                                            </p:txEl>
                                          </p:spTgt>
                                        </p:tgtEl>
                                      </p:cBhvr>
                                      <p:to x="100000" y="95000"/>
                                    </p:animScale>
                                    <p:animScale>
                                      <p:cBhvr>
                                        <p:cTn id="90" dur="166" decel="50000">
                                          <p:stCondLst>
                                            <p:cond delay="1834"/>
                                          </p:stCondLst>
                                        </p:cTn>
                                        <p:tgtEl>
                                          <p:spTgt spid="3">
                                            <p:txEl>
                                              <p:pRg st="4" end="4"/>
                                            </p:txEl>
                                          </p:spTgt>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animEffect transition="in" filter="wipe(down)">
                                      <p:cBhvr>
                                        <p:cTn id="95" dur="580">
                                          <p:stCondLst>
                                            <p:cond delay="0"/>
                                          </p:stCondLst>
                                        </p:cTn>
                                        <p:tgtEl>
                                          <p:spTgt spid="3">
                                            <p:txEl>
                                              <p:pRg st="5" end="5"/>
                                            </p:txEl>
                                          </p:spTgt>
                                        </p:tgtEl>
                                      </p:cBhvr>
                                    </p:animEffect>
                                    <p:anim calcmode="lin" valueType="num">
                                      <p:cBhvr>
                                        <p:cTn id="9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3">
                                            <p:txEl>
                                              <p:pRg st="5" end="5"/>
                                            </p:txEl>
                                          </p:spTgt>
                                        </p:tgtEl>
                                      </p:cBhvr>
                                      <p:to x="100000" y="60000"/>
                                    </p:animScale>
                                    <p:animScale>
                                      <p:cBhvr>
                                        <p:cTn id="102" dur="166" decel="50000">
                                          <p:stCondLst>
                                            <p:cond delay="676"/>
                                          </p:stCondLst>
                                        </p:cTn>
                                        <p:tgtEl>
                                          <p:spTgt spid="3">
                                            <p:txEl>
                                              <p:pRg st="5" end="5"/>
                                            </p:txEl>
                                          </p:spTgt>
                                        </p:tgtEl>
                                      </p:cBhvr>
                                      <p:to x="100000" y="100000"/>
                                    </p:animScale>
                                    <p:animScale>
                                      <p:cBhvr>
                                        <p:cTn id="103" dur="26">
                                          <p:stCondLst>
                                            <p:cond delay="1312"/>
                                          </p:stCondLst>
                                        </p:cTn>
                                        <p:tgtEl>
                                          <p:spTgt spid="3">
                                            <p:txEl>
                                              <p:pRg st="5" end="5"/>
                                            </p:txEl>
                                          </p:spTgt>
                                        </p:tgtEl>
                                      </p:cBhvr>
                                      <p:to x="100000" y="80000"/>
                                    </p:animScale>
                                    <p:animScale>
                                      <p:cBhvr>
                                        <p:cTn id="104" dur="166" decel="50000">
                                          <p:stCondLst>
                                            <p:cond delay="1338"/>
                                          </p:stCondLst>
                                        </p:cTn>
                                        <p:tgtEl>
                                          <p:spTgt spid="3">
                                            <p:txEl>
                                              <p:pRg st="5" end="5"/>
                                            </p:txEl>
                                          </p:spTgt>
                                        </p:tgtEl>
                                      </p:cBhvr>
                                      <p:to x="100000" y="100000"/>
                                    </p:animScale>
                                    <p:animScale>
                                      <p:cBhvr>
                                        <p:cTn id="105" dur="26">
                                          <p:stCondLst>
                                            <p:cond delay="1642"/>
                                          </p:stCondLst>
                                        </p:cTn>
                                        <p:tgtEl>
                                          <p:spTgt spid="3">
                                            <p:txEl>
                                              <p:pRg st="5" end="5"/>
                                            </p:txEl>
                                          </p:spTgt>
                                        </p:tgtEl>
                                      </p:cBhvr>
                                      <p:to x="100000" y="90000"/>
                                    </p:animScale>
                                    <p:animScale>
                                      <p:cBhvr>
                                        <p:cTn id="106" dur="166" decel="50000">
                                          <p:stCondLst>
                                            <p:cond delay="1668"/>
                                          </p:stCondLst>
                                        </p:cTn>
                                        <p:tgtEl>
                                          <p:spTgt spid="3">
                                            <p:txEl>
                                              <p:pRg st="5" end="5"/>
                                            </p:txEl>
                                          </p:spTgt>
                                        </p:tgtEl>
                                      </p:cBhvr>
                                      <p:to x="100000" y="100000"/>
                                    </p:animScale>
                                    <p:animScale>
                                      <p:cBhvr>
                                        <p:cTn id="107" dur="26">
                                          <p:stCondLst>
                                            <p:cond delay="1808"/>
                                          </p:stCondLst>
                                        </p:cTn>
                                        <p:tgtEl>
                                          <p:spTgt spid="3">
                                            <p:txEl>
                                              <p:pRg st="5" end="5"/>
                                            </p:txEl>
                                          </p:spTgt>
                                        </p:tgtEl>
                                      </p:cBhvr>
                                      <p:to x="100000" y="95000"/>
                                    </p:animScale>
                                    <p:animScale>
                                      <p:cBhvr>
                                        <p:cTn id="108" dur="166" decel="50000">
                                          <p:stCondLst>
                                            <p:cond delay="1834"/>
                                          </p:stCondLst>
                                        </p:cTn>
                                        <p:tgtEl>
                                          <p:spTgt spid="3">
                                            <p:txEl>
                                              <p:pRg st="5" end="5"/>
                                            </p:txEl>
                                          </p:spTgt>
                                        </p:tgtEl>
                                      </p:cBhvr>
                                      <p:to x="100000" y="100000"/>
                                    </p:animScale>
                                  </p:childTnLst>
                                </p:cTn>
                              </p:par>
                            </p:childTnLst>
                          </p:cTn>
                        </p:par>
                      </p:childTnLst>
                    </p:cTn>
                  </p:par>
                  <p:par>
                    <p:cTn id="109" fill="hold">
                      <p:stCondLst>
                        <p:cond delay="indefinite"/>
                      </p:stCondLst>
                      <p:childTnLst>
                        <p:par>
                          <p:cTn id="110" fill="hold">
                            <p:stCondLst>
                              <p:cond delay="0"/>
                            </p:stCondLst>
                            <p:childTnLst>
                              <p:par>
                                <p:cTn id="111" presetID="26" presetClass="entr" presetSubtype="0" fill="hold" grpId="0" nodeType="clickEffect">
                                  <p:stCondLst>
                                    <p:cond delay="0"/>
                                  </p:stCondLst>
                                  <p:childTnLst>
                                    <p:set>
                                      <p:cBhvr>
                                        <p:cTn id="112" dur="1" fill="hold">
                                          <p:stCondLst>
                                            <p:cond delay="0"/>
                                          </p:stCondLst>
                                        </p:cTn>
                                        <p:tgtEl>
                                          <p:spTgt spid="3">
                                            <p:txEl>
                                              <p:pRg st="6" end="6"/>
                                            </p:txEl>
                                          </p:spTgt>
                                        </p:tgtEl>
                                        <p:attrNameLst>
                                          <p:attrName>style.visibility</p:attrName>
                                        </p:attrNameLst>
                                      </p:cBhvr>
                                      <p:to>
                                        <p:strVal val="visible"/>
                                      </p:to>
                                    </p:set>
                                    <p:animEffect transition="in" filter="wipe(down)">
                                      <p:cBhvr>
                                        <p:cTn id="113" dur="580">
                                          <p:stCondLst>
                                            <p:cond delay="0"/>
                                          </p:stCondLst>
                                        </p:cTn>
                                        <p:tgtEl>
                                          <p:spTgt spid="3">
                                            <p:txEl>
                                              <p:pRg st="6" end="6"/>
                                            </p:txEl>
                                          </p:spTgt>
                                        </p:tgtEl>
                                      </p:cBhvr>
                                    </p:animEffect>
                                    <p:anim calcmode="lin" valueType="num">
                                      <p:cBhvr>
                                        <p:cTn id="11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9" dur="26">
                                          <p:stCondLst>
                                            <p:cond delay="650"/>
                                          </p:stCondLst>
                                        </p:cTn>
                                        <p:tgtEl>
                                          <p:spTgt spid="3">
                                            <p:txEl>
                                              <p:pRg st="6" end="6"/>
                                            </p:txEl>
                                          </p:spTgt>
                                        </p:tgtEl>
                                      </p:cBhvr>
                                      <p:to x="100000" y="60000"/>
                                    </p:animScale>
                                    <p:animScale>
                                      <p:cBhvr>
                                        <p:cTn id="120" dur="166" decel="50000">
                                          <p:stCondLst>
                                            <p:cond delay="676"/>
                                          </p:stCondLst>
                                        </p:cTn>
                                        <p:tgtEl>
                                          <p:spTgt spid="3">
                                            <p:txEl>
                                              <p:pRg st="6" end="6"/>
                                            </p:txEl>
                                          </p:spTgt>
                                        </p:tgtEl>
                                      </p:cBhvr>
                                      <p:to x="100000" y="100000"/>
                                    </p:animScale>
                                    <p:animScale>
                                      <p:cBhvr>
                                        <p:cTn id="121" dur="26">
                                          <p:stCondLst>
                                            <p:cond delay="1312"/>
                                          </p:stCondLst>
                                        </p:cTn>
                                        <p:tgtEl>
                                          <p:spTgt spid="3">
                                            <p:txEl>
                                              <p:pRg st="6" end="6"/>
                                            </p:txEl>
                                          </p:spTgt>
                                        </p:tgtEl>
                                      </p:cBhvr>
                                      <p:to x="100000" y="80000"/>
                                    </p:animScale>
                                    <p:animScale>
                                      <p:cBhvr>
                                        <p:cTn id="122" dur="166" decel="50000">
                                          <p:stCondLst>
                                            <p:cond delay="1338"/>
                                          </p:stCondLst>
                                        </p:cTn>
                                        <p:tgtEl>
                                          <p:spTgt spid="3">
                                            <p:txEl>
                                              <p:pRg st="6" end="6"/>
                                            </p:txEl>
                                          </p:spTgt>
                                        </p:tgtEl>
                                      </p:cBhvr>
                                      <p:to x="100000" y="100000"/>
                                    </p:animScale>
                                    <p:animScale>
                                      <p:cBhvr>
                                        <p:cTn id="123" dur="26">
                                          <p:stCondLst>
                                            <p:cond delay="1642"/>
                                          </p:stCondLst>
                                        </p:cTn>
                                        <p:tgtEl>
                                          <p:spTgt spid="3">
                                            <p:txEl>
                                              <p:pRg st="6" end="6"/>
                                            </p:txEl>
                                          </p:spTgt>
                                        </p:tgtEl>
                                      </p:cBhvr>
                                      <p:to x="100000" y="90000"/>
                                    </p:animScale>
                                    <p:animScale>
                                      <p:cBhvr>
                                        <p:cTn id="124" dur="166" decel="50000">
                                          <p:stCondLst>
                                            <p:cond delay="1668"/>
                                          </p:stCondLst>
                                        </p:cTn>
                                        <p:tgtEl>
                                          <p:spTgt spid="3">
                                            <p:txEl>
                                              <p:pRg st="6" end="6"/>
                                            </p:txEl>
                                          </p:spTgt>
                                        </p:tgtEl>
                                      </p:cBhvr>
                                      <p:to x="100000" y="100000"/>
                                    </p:animScale>
                                    <p:animScale>
                                      <p:cBhvr>
                                        <p:cTn id="125" dur="26">
                                          <p:stCondLst>
                                            <p:cond delay="1808"/>
                                          </p:stCondLst>
                                        </p:cTn>
                                        <p:tgtEl>
                                          <p:spTgt spid="3">
                                            <p:txEl>
                                              <p:pRg st="6" end="6"/>
                                            </p:txEl>
                                          </p:spTgt>
                                        </p:tgtEl>
                                      </p:cBhvr>
                                      <p:to x="100000" y="95000"/>
                                    </p:animScale>
                                    <p:animScale>
                                      <p:cBhvr>
                                        <p:cTn id="126" dur="166" decel="50000">
                                          <p:stCondLst>
                                            <p:cond delay="1834"/>
                                          </p:stCondLst>
                                        </p:cTn>
                                        <p:tgtEl>
                                          <p:spTgt spid="3">
                                            <p:txEl>
                                              <p:pRg st="6" end="6"/>
                                            </p:txEl>
                                          </p:spTgt>
                                        </p:tgtEl>
                                      </p:cBhvr>
                                      <p:to x="100000" y="100000"/>
                                    </p:animScale>
                                  </p:childTnLst>
                                </p:cTn>
                              </p:par>
                            </p:childTnLst>
                          </p:cTn>
                        </p:par>
                      </p:childTnLst>
                    </p:cTn>
                  </p:par>
                  <p:par>
                    <p:cTn id="127" fill="hold">
                      <p:stCondLst>
                        <p:cond delay="indefinite"/>
                      </p:stCondLst>
                      <p:childTnLst>
                        <p:par>
                          <p:cTn id="128" fill="hold">
                            <p:stCondLst>
                              <p:cond delay="0"/>
                            </p:stCondLst>
                            <p:childTnLst>
                              <p:par>
                                <p:cTn id="129" presetID="26" presetClass="entr" presetSubtype="0" fill="hold" grpId="0" nodeType="clickEffect">
                                  <p:stCondLst>
                                    <p:cond delay="0"/>
                                  </p:stCondLst>
                                  <p:childTnLst>
                                    <p:set>
                                      <p:cBhvr>
                                        <p:cTn id="130" dur="1" fill="hold">
                                          <p:stCondLst>
                                            <p:cond delay="0"/>
                                          </p:stCondLst>
                                        </p:cTn>
                                        <p:tgtEl>
                                          <p:spTgt spid="3">
                                            <p:txEl>
                                              <p:pRg st="7" end="7"/>
                                            </p:txEl>
                                          </p:spTgt>
                                        </p:tgtEl>
                                        <p:attrNameLst>
                                          <p:attrName>style.visibility</p:attrName>
                                        </p:attrNameLst>
                                      </p:cBhvr>
                                      <p:to>
                                        <p:strVal val="visible"/>
                                      </p:to>
                                    </p:set>
                                    <p:animEffect transition="in" filter="wipe(down)">
                                      <p:cBhvr>
                                        <p:cTn id="131" dur="580">
                                          <p:stCondLst>
                                            <p:cond delay="0"/>
                                          </p:stCondLst>
                                        </p:cTn>
                                        <p:tgtEl>
                                          <p:spTgt spid="3">
                                            <p:txEl>
                                              <p:pRg st="7" end="7"/>
                                            </p:txEl>
                                          </p:spTgt>
                                        </p:tgtEl>
                                      </p:cBhvr>
                                    </p:animEffect>
                                    <p:anim calcmode="lin" valueType="num">
                                      <p:cBhvr>
                                        <p:cTn id="13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3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3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7" dur="26">
                                          <p:stCondLst>
                                            <p:cond delay="650"/>
                                          </p:stCondLst>
                                        </p:cTn>
                                        <p:tgtEl>
                                          <p:spTgt spid="3">
                                            <p:txEl>
                                              <p:pRg st="7" end="7"/>
                                            </p:txEl>
                                          </p:spTgt>
                                        </p:tgtEl>
                                      </p:cBhvr>
                                      <p:to x="100000" y="60000"/>
                                    </p:animScale>
                                    <p:animScale>
                                      <p:cBhvr>
                                        <p:cTn id="138" dur="166" decel="50000">
                                          <p:stCondLst>
                                            <p:cond delay="676"/>
                                          </p:stCondLst>
                                        </p:cTn>
                                        <p:tgtEl>
                                          <p:spTgt spid="3">
                                            <p:txEl>
                                              <p:pRg st="7" end="7"/>
                                            </p:txEl>
                                          </p:spTgt>
                                        </p:tgtEl>
                                      </p:cBhvr>
                                      <p:to x="100000" y="100000"/>
                                    </p:animScale>
                                    <p:animScale>
                                      <p:cBhvr>
                                        <p:cTn id="139" dur="26">
                                          <p:stCondLst>
                                            <p:cond delay="1312"/>
                                          </p:stCondLst>
                                        </p:cTn>
                                        <p:tgtEl>
                                          <p:spTgt spid="3">
                                            <p:txEl>
                                              <p:pRg st="7" end="7"/>
                                            </p:txEl>
                                          </p:spTgt>
                                        </p:tgtEl>
                                      </p:cBhvr>
                                      <p:to x="100000" y="80000"/>
                                    </p:animScale>
                                    <p:animScale>
                                      <p:cBhvr>
                                        <p:cTn id="140" dur="166" decel="50000">
                                          <p:stCondLst>
                                            <p:cond delay="1338"/>
                                          </p:stCondLst>
                                        </p:cTn>
                                        <p:tgtEl>
                                          <p:spTgt spid="3">
                                            <p:txEl>
                                              <p:pRg st="7" end="7"/>
                                            </p:txEl>
                                          </p:spTgt>
                                        </p:tgtEl>
                                      </p:cBhvr>
                                      <p:to x="100000" y="100000"/>
                                    </p:animScale>
                                    <p:animScale>
                                      <p:cBhvr>
                                        <p:cTn id="141" dur="26">
                                          <p:stCondLst>
                                            <p:cond delay="1642"/>
                                          </p:stCondLst>
                                        </p:cTn>
                                        <p:tgtEl>
                                          <p:spTgt spid="3">
                                            <p:txEl>
                                              <p:pRg st="7" end="7"/>
                                            </p:txEl>
                                          </p:spTgt>
                                        </p:tgtEl>
                                      </p:cBhvr>
                                      <p:to x="100000" y="90000"/>
                                    </p:animScale>
                                    <p:animScale>
                                      <p:cBhvr>
                                        <p:cTn id="142" dur="166" decel="50000">
                                          <p:stCondLst>
                                            <p:cond delay="1668"/>
                                          </p:stCondLst>
                                        </p:cTn>
                                        <p:tgtEl>
                                          <p:spTgt spid="3">
                                            <p:txEl>
                                              <p:pRg st="7" end="7"/>
                                            </p:txEl>
                                          </p:spTgt>
                                        </p:tgtEl>
                                      </p:cBhvr>
                                      <p:to x="100000" y="100000"/>
                                    </p:animScale>
                                    <p:animScale>
                                      <p:cBhvr>
                                        <p:cTn id="143" dur="26">
                                          <p:stCondLst>
                                            <p:cond delay="1808"/>
                                          </p:stCondLst>
                                        </p:cTn>
                                        <p:tgtEl>
                                          <p:spTgt spid="3">
                                            <p:txEl>
                                              <p:pRg st="7" end="7"/>
                                            </p:txEl>
                                          </p:spTgt>
                                        </p:tgtEl>
                                      </p:cBhvr>
                                      <p:to x="100000" y="95000"/>
                                    </p:animScale>
                                    <p:animScale>
                                      <p:cBhvr>
                                        <p:cTn id="144"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Sole proprietorship</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 sole proprietorship is the form of business ownership which is owned &amp; controlled by an individual. This is the simplest type of business to start and is the least regulated type of business organization. Sole proprietor receives all profits and make all the decisions. </a:t>
            </a:r>
          </a:p>
          <a:p>
            <a:pPr marL="514350" indent="-514350">
              <a:buAutoNum type="arabicPeriod"/>
            </a:pPr>
            <a:endParaRPr lang="en-US" dirty="0" smtClean="0"/>
          </a:p>
          <a:p>
            <a:pPr>
              <a:buNone/>
            </a:pPr>
            <a:r>
              <a:rPr lang="en-US" dirty="0" smtClean="0"/>
              <a:t>  	A sole proprietorship is the most available type of organization that can be found all over the world.</a:t>
            </a:r>
          </a:p>
          <a:p>
            <a:pPr>
              <a:buNone/>
            </a:pPr>
            <a:r>
              <a:rPr lang="en-US" dirty="0" smtClean="0"/>
              <a:t>	</a:t>
            </a:r>
          </a:p>
          <a:p>
            <a:pPr>
              <a:buNone/>
            </a:pPr>
            <a:r>
              <a:rPr lang="en-US" dirty="0" smtClean="0"/>
              <a:t>	This organization needs the least formalities than any other types of organizations.</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70" decel="100000"/>
                                        <p:tgtEl>
                                          <p:spTgt spid="2"/>
                                        </p:tgtEl>
                                      </p:cBhvr>
                                    </p:animEffect>
                                    <p:animScale>
                                      <p:cBhvr>
                                        <p:cTn id="8" dur="770" decel="100000"/>
                                        <p:tgtEl>
                                          <p:spTgt spid="2"/>
                                        </p:tgtEl>
                                      </p:cBhvr>
                                      <p:from x="10000" y="10000"/>
                                      <p:to x="200000" y="450000"/>
                                    </p:animScale>
                                    <p:animScale>
                                      <p:cBhvr>
                                        <p:cTn id="9" dur="1230" accel="100000" fill="hold">
                                          <p:stCondLst>
                                            <p:cond delay="770"/>
                                          </p:stCondLst>
                                        </p:cTn>
                                        <p:tgtEl>
                                          <p:spTgt spid="2"/>
                                        </p:tgtEl>
                                      </p:cBhvr>
                                      <p:from x="200000" y="450000"/>
                                      <p:to x="100000" y="100000"/>
                                    </p:animScale>
                                    <p:set>
                                      <p:cBhvr>
                                        <p:cTn id="10" dur="770" fill="hold"/>
                                        <p:tgtEl>
                                          <p:spTgt spid="2"/>
                                        </p:tgtEl>
                                        <p:attrNameLst>
                                          <p:attrName>ppt_x</p:attrName>
                                        </p:attrNameLst>
                                      </p:cBhvr>
                                      <p:to>
                                        <p:strVal val="(0.5)"/>
                                      </p:to>
                                    </p:set>
                                    <p:anim from="(0.5)" to="(#ppt_x)" calcmode="lin" valueType="num">
                                      <p:cBhvr>
                                        <p:cTn id="11" dur="1230" accel="100000" fill="hold">
                                          <p:stCondLst>
                                            <p:cond delay="770"/>
                                          </p:stCondLst>
                                        </p:cTn>
                                        <p:tgtEl>
                                          <p:spTgt spid="2"/>
                                        </p:tgtEl>
                                        <p:attrNameLst>
                                          <p:attrName>ppt_x</p:attrName>
                                        </p:attrNameLst>
                                      </p:cBhvr>
                                    </p:anim>
                                    <p:set>
                                      <p:cBhvr>
                                        <p:cTn id="12" dur="770" fill="hold"/>
                                        <p:tgtEl>
                                          <p:spTgt spid="2"/>
                                        </p:tgtEl>
                                        <p:attrNameLst>
                                          <p:attrName>ppt_y</p:attrName>
                                        </p:attrNameLst>
                                      </p:cBhvr>
                                      <p:to>
                                        <p:strVal val="(#ppt_y+0.4)"/>
                                      </p:to>
                                    </p:set>
                                    <p:anim from="(#ppt_y+0.4)" to="(#ppt_y)" calcmode="lin" valueType="num">
                                      <p:cBhvr>
                                        <p:cTn id="13" dur="1230" accel="100000" fill="hold">
                                          <p:stCondLst>
                                            <p:cond delay="770"/>
                                          </p:stCondLst>
                                        </p:cTn>
                                        <p:tgtEl>
                                          <p:spTgt spid="2"/>
                                        </p:tgtEl>
                                        <p:attrNameLst>
                                          <p:attrName>ppt_y</p:attrName>
                                        </p:attrNameLst>
                                      </p:cBhvr>
                                    </p:anim>
                                  </p:childTnLst>
                                </p:cTn>
                              </p:par>
                              <p:par>
                                <p:cTn id="14" presetID="51"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70" decel="100000"/>
                                        <p:tgtEl>
                                          <p:spTgt spid="3">
                                            <p:txEl>
                                              <p:pRg st="0" end="0"/>
                                            </p:txEl>
                                          </p:spTgt>
                                        </p:tgtEl>
                                      </p:cBhvr>
                                    </p:animEffect>
                                    <p:animScale>
                                      <p:cBhvr>
                                        <p:cTn id="17" dur="770" decel="100000"/>
                                        <p:tgtEl>
                                          <p:spTgt spid="3">
                                            <p:txEl>
                                              <p:pRg st="0" end="0"/>
                                            </p:txEl>
                                          </p:spTgt>
                                        </p:tgtEl>
                                      </p:cBhvr>
                                      <p:from x="10000" y="10000"/>
                                      <p:to x="200000" y="450000"/>
                                    </p:animScale>
                                    <p:animScale>
                                      <p:cBhvr>
                                        <p:cTn id="18" dur="1230" accel="100000" fill="hold">
                                          <p:stCondLst>
                                            <p:cond delay="770"/>
                                          </p:stCondLst>
                                        </p:cTn>
                                        <p:tgtEl>
                                          <p:spTgt spid="3">
                                            <p:txEl>
                                              <p:pRg st="0" end="0"/>
                                            </p:txEl>
                                          </p:spTgt>
                                        </p:tgtEl>
                                      </p:cBhvr>
                                      <p:from x="200000" y="450000"/>
                                      <p:to x="100000" y="100000"/>
                                    </p:animScale>
                                    <p:set>
                                      <p:cBhvr>
                                        <p:cTn id="19" dur="770" fill="hold"/>
                                        <p:tgtEl>
                                          <p:spTgt spid="3">
                                            <p:txEl>
                                              <p:pRg st="0" end="0"/>
                                            </p:txEl>
                                          </p:spTgt>
                                        </p:tgtEl>
                                        <p:attrNameLst>
                                          <p:attrName>ppt_x</p:attrName>
                                        </p:attrNameLst>
                                      </p:cBhvr>
                                      <p:to>
                                        <p:strVal val="(0.5)"/>
                                      </p:to>
                                    </p:set>
                                    <p:anim from="(0.5)" to="(#ppt_x)" calcmode="lin" valueType="num">
                                      <p:cBhvr>
                                        <p:cTn id="20" dur="1230" accel="100000" fill="hold">
                                          <p:stCondLst>
                                            <p:cond delay="770"/>
                                          </p:stCondLst>
                                        </p:cTn>
                                        <p:tgtEl>
                                          <p:spTgt spid="3">
                                            <p:txEl>
                                              <p:pRg st="0" end="0"/>
                                            </p:txEl>
                                          </p:spTgt>
                                        </p:tgtEl>
                                        <p:attrNameLst>
                                          <p:attrName>ppt_x</p:attrName>
                                        </p:attrNameLst>
                                      </p:cBhvr>
                                    </p:anim>
                                    <p:set>
                                      <p:cBhvr>
                                        <p:cTn id="21" dur="770" fill="hold"/>
                                        <p:tgtEl>
                                          <p:spTgt spid="3">
                                            <p:txEl>
                                              <p:pRg st="0" end="0"/>
                                            </p:txEl>
                                          </p:spTgt>
                                        </p:tgtEl>
                                        <p:attrNameLst>
                                          <p:attrName>ppt_y</p:attrName>
                                        </p:attrNameLst>
                                      </p:cBhvr>
                                      <p:to>
                                        <p:strVal val="(#ppt_y+0.4)"/>
                                      </p:to>
                                    </p:set>
                                    <p:anim from="(#ppt_y+0.4)" to="(#ppt_y)" calcmode="lin" valueType="num">
                                      <p:cBhvr>
                                        <p:cTn id="22" dur="1230" accel="100000" fill="hold">
                                          <p:stCondLst>
                                            <p:cond delay="770"/>
                                          </p:stCondLst>
                                        </p:cTn>
                                        <p:tgtEl>
                                          <p:spTgt spid="3">
                                            <p:txEl>
                                              <p:pRg st="0" end="0"/>
                                            </p:txEl>
                                          </p:spTgt>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770" decel="100000"/>
                                        <p:tgtEl>
                                          <p:spTgt spid="3">
                                            <p:txEl>
                                              <p:pRg st="2" end="2"/>
                                            </p:txEl>
                                          </p:spTgt>
                                        </p:tgtEl>
                                      </p:cBhvr>
                                    </p:animEffect>
                                    <p:animScale>
                                      <p:cBhvr>
                                        <p:cTn id="28" dur="770" decel="100000"/>
                                        <p:tgtEl>
                                          <p:spTgt spid="3">
                                            <p:txEl>
                                              <p:pRg st="2" end="2"/>
                                            </p:txEl>
                                          </p:spTgt>
                                        </p:tgtEl>
                                      </p:cBhvr>
                                      <p:from x="10000" y="10000"/>
                                      <p:to x="200000" y="450000"/>
                                    </p:animScale>
                                    <p:animScale>
                                      <p:cBhvr>
                                        <p:cTn id="29" dur="1230" accel="100000" fill="hold">
                                          <p:stCondLst>
                                            <p:cond delay="770"/>
                                          </p:stCondLst>
                                        </p:cTn>
                                        <p:tgtEl>
                                          <p:spTgt spid="3">
                                            <p:txEl>
                                              <p:pRg st="2" end="2"/>
                                            </p:txEl>
                                          </p:spTgt>
                                        </p:tgtEl>
                                      </p:cBhvr>
                                      <p:from x="200000" y="450000"/>
                                      <p:to x="100000" y="100000"/>
                                    </p:animScale>
                                    <p:set>
                                      <p:cBhvr>
                                        <p:cTn id="30" dur="770" fill="hold"/>
                                        <p:tgtEl>
                                          <p:spTgt spid="3">
                                            <p:txEl>
                                              <p:pRg st="2" end="2"/>
                                            </p:txEl>
                                          </p:spTgt>
                                        </p:tgtEl>
                                        <p:attrNameLst>
                                          <p:attrName>ppt_x</p:attrName>
                                        </p:attrNameLst>
                                      </p:cBhvr>
                                      <p:to>
                                        <p:strVal val="(0.5)"/>
                                      </p:to>
                                    </p:set>
                                    <p:anim from="(0.5)" to="(#ppt_x)" calcmode="lin" valueType="num">
                                      <p:cBhvr>
                                        <p:cTn id="31" dur="1230" accel="100000" fill="hold">
                                          <p:stCondLst>
                                            <p:cond delay="770"/>
                                          </p:stCondLst>
                                        </p:cTn>
                                        <p:tgtEl>
                                          <p:spTgt spid="3">
                                            <p:txEl>
                                              <p:pRg st="2" end="2"/>
                                            </p:txEl>
                                          </p:spTgt>
                                        </p:tgtEl>
                                        <p:attrNameLst>
                                          <p:attrName>ppt_x</p:attrName>
                                        </p:attrNameLst>
                                      </p:cBhvr>
                                    </p:anim>
                                    <p:set>
                                      <p:cBhvr>
                                        <p:cTn id="32" dur="770" fill="hold"/>
                                        <p:tgtEl>
                                          <p:spTgt spid="3">
                                            <p:txEl>
                                              <p:pRg st="2" end="2"/>
                                            </p:txEl>
                                          </p:spTgt>
                                        </p:tgtEl>
                                        <p:attrNameLst>
                                          <p:attrName>ppt_y</p:attrName>
                                        </p:attrNameLst>
                                      </p:cBhvr>
                                      <p:to>
                                        <p:strVal val="(#ppt_y+0.4)"/>
                                      </p:to>
                                    </p:set>
                                    <p:anim from="(#ppt_y+0.4)" to="(#ppt_y)" calcmode="lin" valueType="num">
                                      <p:cBhvr>
                                        <p:cTn id="33" dur="1230" accel="100000" fill="hold">
                                          <p:stCondLst>
                                            <p:cond delay="770"/>
                                          </p:stCondLst>
                                        </p:cTn>
                                        <p:tgtEl>
                                          <p:spTgt spid="3">
                                            <p:txEl>
                                              <p:pRg st="2" end="2"/>
                                            </p:txEl>
                                          </p:spTgt>
                                        </p:tgtEl>
                                        <p:attrNameLst>
                                          <p:attrName>ppt_y</p:attrName>
                                        </p:attrNameLst>
                                      </p:cBhvr>
                                    </p:anim>
                                  </p:childTnLst>
                                </p:cTn>
                              </p:par>
                            </p:childTnLst>
                          </p:cTn>
                        </p:par>
                      </p:childTnLst>
                    </p:cTn>
                  </p:par>
                  <p:par>
                    <p:cTn id="34" fill="hold">
                      <p:stCondLst>
                        <p:cond delay="indefinite"/>
                      </p:stCondLst>
                      <p:childTnLst>
                        <p:par>
                          <p:cTn id="35" fill="hold">
                            <p:stCondLst>
                              <p:cond delay="0"/>
                            </p:stCondLst>
                            <p:childTnLst>
                              <p:par>
                                <p:cTn id="36" presetID="51"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770" decel="100000"/>
                                        <p:tgtEl>
                                          <p:spTgt spid="3">
                                            <p:txEl>
                                              <p:pRg st="3" end="3"/>
                                            </p:txEl>
                                          </p:spTgt>
                                        </p:tgtEl>
                                      </p:cBhvr>
                                    </p:animEffect>
                                    <p:animScale>
                                      <p:cBhvr>
                                        <p:cTn id="39" dur="770" decel="100000"/>
                                        <p:tgtEl>
                                          <p:spTgt spid="3">
                                            <p:txEl>
                                              <p:pRg st="3" end="3"/>
                                            </p:txEl>
                                          </p:spTgt>
                                        </p:tgtEl>
                                      </p:cBhvr>
                                      <p:from x="10000" y="10000"/>
                                      <p:to x="200000" y="450000"/>
                                    </p:animScale>
                                    <p:animScale>
                                      <p:cBhvr>
                                        <p:cTn id="40" dur="1230" accel="100000" fill="hold">
                                          <p:stCondLst>
                                            <p:cond delay="770"/>
                                          </p:stCondLst>
                                        </p:cTn>
                                        <p:tgtEl>
                                          <p:spTgt spid="3">
                                            <p:txEl>
                                              <p:pRg st="3" end="3"/>
                                            </p:txEl>
                                          </p:spTgt>
                                        </p:tgtEl>
                                      </p:cBhvr>
                                      <p:from x="200000" y="450000"/>
                                      <p:to x="100000" y="100000"/>
                                    </p:animScale>
                                    <p:set>
                                      <p:cBhvr>
                                        <p:cTn id="41" dur="770" fill="hold"/>
                                        <p:tgtEl>
                                          <p:spTgt spid="3">
                                            <p:txEl>
                                              <p:pRg st="3" end="3"/>
                                            </p:txEl>
                                          </p:spTgt>
                                        </p:tgtEl>
                                        <p:attrNameLst>
                                          <p:attrName>ppt_x</p:attrName>
                                        </p:attrNameLst>
                                      </p:cBhvr>
                                      <p:to>
                                        <p:strVal val="(0.5)"/>
                                      </p:to>
                                    </p:set>
                                    <p:anim from="(0.5)" to="(#ppt_x)" calcmode="lin" valueType="num">
                                      <p:cBhvr>
                                        <p:cTn id="42" dur="1230" accel="100000" fill="hold">
                                          <p:stCondLst>
                                            <p:cond delay="770"/>
                                          </p:stCondLst>
                                        </p:cTn>
                                        <p:tgtEl>
                                          <p:spTgt spid="3">
                                            <p:txEl>
                                              <p:pRg st="3" end="3"/>
                                            </p:txEl>
                                          </p:spTgt>
                                        </p:tgtEl>
                                        <p:attrNameLst>
                                          <p:attrName>ppt_x</p:attrName>
                                        </p:attrNameLst>
                                      </p:cBhvr>
                                    </p:anim>
                                    <p:set>
                                      <p:cBhvr>
                                        <p:cTn id="43" dur="770" fill="hold"/>
                                        <p:tgtEl>
                                          <p:spTgt spid="3">
                                            <p:txEl>
                                              <p:pRg st="3" end="3"/>
                                            </p:txEl>
                                          </p:spTgt>
                                        </p:tgtEl>
                                        <p:attrNameLst>
                                          <p:attrName>ppt_y</p:attrName>
                                        </p:attrNameLst>
                                      </p:cBhvr>
                                      <p:to>
                                        <p:strVal val="(#ppt_y+0.4)"/>
                                      </p:to>
                                    </p:set>
                                    <p:anim from="(#ppt_y+0.4)" to="(#ppt_y)" calcmode="lin" valueType="num">
                                      <p:cBhvr>
                                        <p:cTn id="44" dur="1230" accel="100000" fill="hold">
                                          <p:stCondLst>
                                            <p:cond delay="770"/>
                                          </p:stCondLst>
                                        </p:cTn>
                                        <p:tgtEl>
                                          <p:spTgt spid="3">
                                            <p:txEl>
                                              <p:pRg st="3" end="3"/>
                                            </p:txEl>
                                          </p:spTgt>
                                        </p:tgtEl>
                                        <p:attrNameLst>
                                          <p:attrName>ppt_y</p:attrName>
                                        </p:attrNameLst>
                                      </p:cBhvr>
                                    </p:anim>
                                  </p:childTnLst>
                                </p:cTn>
                              </p:par>
                            </p:childTnLst>
                          </p:cTn>
                        </p:par>
                      </p:childTnLst>
                    </p:cTn>
                  </p:par>
                  <p:par>
                    <p:cTn id="45" fill="hold">
                      <p:stCondLst>
                        <p:cond delay="indefinite"/>
                      </p:stCondLst>
                      <p:childTnLst>
                        <p:par>
                          <p:cTn id="46" fill="hold">
                            <p:stCondLst>
                              <p:cond delay="0"/>
                            </p:stCondLst>
                            <p:childTnLst>
                              <p:par>
                                <p:cTn id="47" presetID="51" presetClass="entr" presetSubtype="0"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770" decel="100000"/>
                                        <p:tgtEl>
                                          <p:spTgt spid="3">
                                            <p:txEl>
                                              <p:pRg st="4" end="4"/>
                                            </p:txEl>
                                          </p:spTgt>
                                        </p:tgtEl>
                                      </p:cBhvr>
                                    </p:animEffect>
                                    <p:animScale>
                                      <p:cBhvr>
                                        <p:cTn id="50" dur="770" decel="100000"/>
                                        <p:tgtEl>
                                          <p:spTgt spid="3">
                                            <p:txEl>
                                              <p:pRg st="4" end="4"/>
                                            </p:txEl>
                                          </p:spTgt>
                                        </p:tgtEl>
                                      </p:cBhvr>
                                      <p:from x="10000" y="10000"/>
                                      <p:to x="200000" y="450000"/>
                                    </p:animScale>
                                    <p:animScale>
                                      <p:cBhvr>
                                        <p:cTn id="51" dur="1230" accel="100000" fill="hold">
                                          <p:stCondLst>
                                            <p:cond delay="770"/>
                                          </p:stCondLst>
                                        </p:cTn>
                                        <p:tgtEl>
                                          <p:spTgt spid="3">
                                            <p:txEl>
                                              <p:pRg st="4" end="4"/>
                                            </p:txEl>
                                          </p:spTgt>
                                        </p:tgtEl>
                                      </p:cBhvr>
                                      <p:from x="200000" y="450000"/>
                                      <p:to x="100000" y="100000"/>
                                    </p:animScale>
                                    <p:set>
                                      <p:cBhvr>
                                        <p:cTn id="52" dur="770" fill="hold"/>
                                        <p:tgtEl>
                                          <p:spTgt spid="3">
                                            <p:txEl>
                                              <p:pRg st="4" end="4"/>
                                            </p:txEl>
                                          </p:spTgt>
                                        </p:tgtEl>
                                        <p:attrNameLst>
                                          <p:attrName>ppt_x</p:attrName>
                                        </p:attrNameLst>
                                      </p:cBhvr>
                                      <p:to>
                                        <p:strVal val="(0.5)"/>
                                      </p:to>
                                    </p:set>
                                    <p:anim from="(0.5)" to="(#ppt_x)" calcmode="lin" valueType="num">
                                      <p:cBhvr>
                                        <p:cTn id="53" dur="1230" accel="100000" fill="hold">
                                          <p:stCondLst>
                                            <p:cond delay="770"/>
                                          </p:stCondLst>
                                        </p:cTn>
                                        <p:tgtEl>
                                          <p:spTgt spid="3">
                                            <p:txEl>
                                              <p:pRg st="4" end="4"/>
                                            </p:txEl>
                                          </p:spTgt>
                                        </p:tgtEl>
                                        <p:attrNameLst>
                                          <p:attrName>ppt_x</p:attrName>
                                        </p:attrNameLst>
                                      </p:cBhvr>
                                    </p:anim>
                                    <p:set>
                                      <p:cBhvr>
                                        <p:cTn id="54" dur="770" fill="hold"/>
                                        <p:tgtEl>
                                          <p:spTgt spid="3">
                                            <p:txEl>
                                              <p:pRg st="4" end="4"/>
                                            </p:txEl>
                                          </p:spTgt>
                                        </p:tgtEl>
                                        <p:attrNameLst>
                                          <p:attrName>ppt_y</p:attrName>
                                        </p:attrNameLst>
                                      </p:cBhvr>
                                      <p:to>
                                        <p:strVal val="(#ppt_y+0.4)"/>
                                      </p:to>
                                    </p:set>
                                    <p:anim from="(#ppt_y+0.4)" to="(#ppt_y)" calcmode="lin" valueType="num">
                                      <p:cBhvr>
                                        <p:cTn id="55" dur="1230" accel="100000" fill="hold">
                                          <p:stCondLst>
                                            <p:cond delay="770"/>
                                          </p:stCondLst>
                                        </p:cTn>
                                        <p:tgtEl>
                                          <p:spTgt spid="3">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387</TotalTime>
  <Words>600</Words>
  <Application>Microsoft Office PowerPoint</Application>
  <PresentationFormat>On-screen Show (4:3)</PresentationFormat>
  <Paragraphs>149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  Business</vt:lpstr>
      <vt:lpstr>Slide 2</vt:lpstr>
      <vt:lpstr>Business   industry   commerce   direct service    primary industry  secondary indsutry  </vt:lpstr>
      <vt:lpstr>.</vt:lpstr>
      <vt:lpstr>Industry and types of industries</vt:lpstr>
      <vt:lpstr>Slide 6</vt:lpstr>
      <vt:lpstr> </vt:lpstr>
      <vt:lpstr>Forms of business organization</vt:lpstr>
      <vt:lpstr>  Sole proprietorship</vt:lpstr>
      <vt:lpstr>Advantages and disadvantages </vt:lpstr>
      <vt:lpstr>Partnership </vt:lpstr>
      <vt:lpstr>Disadvantages: </vt:lpstr>
      <vt:lpstr>Co-operative society </vt:lpstr>
      <vt:lpstr>Corporation</vt:lpstr>
      <vt:lpstr>Advantages &amp; Disadvantages</vt:lpstr>
      <vt:lpstr>State enterprise </vt:lpstr>
      <vt:lpstr>Disadvantages: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saddam</dc:creator>
  <cp:lastModifiedBy>User</cp:lastModifiedBy>
  <cp:revision>98</cp:revision>
  <dcterms:created xsi:type="dcterms:W3CDTF">2007-12-31T18:16:45Z</dcterms:created>
  <dcterms:modified xsi:type="dcterms:W3CDTF">2017-02-27T09:40:07Z</dcterms:modified>
</cp:coreProperties>
</file>