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AA3B-DCC2-4399-918D-8AB612409D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6D3D1-19C2-43D2-83E1-6E0864BCE5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3269-D9B0-4F64-B548-B57CAF3BEBA3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4B82-E618-4199-AC1F-CAA9E84DC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57200"/>
            <a:ext cx="82296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lIns="90488" tIns="44450" rIns="90488" bIns="44450" rtlCol="0" anchor="t">
            <a:normAutofit/>
          </a:bodyPr>
          <a:lstStyle/>
          <a:p>
            <a:pPr marL="5238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Manufacturing Costs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772400" cy="57060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0000"/>
              </a:spcBef>
              <a:buSzPct val="80000"/>
            </a:pPr>
            <a:r>
              <a:rPr lang="en-US" sz="2900" b="1" dirty="0" smtClean="0">
                <a:solidFill>
                  <a:srgbClr val="003399"/>
                </a:solidFill>
                <a:latin typeface="Comic Sans MS" pitchFamily="66" charset="0"/>
              </a:rPr>
              <a:t>Materials             Chapter-19</a:t>
            </a:r>
            <a:endParaRPr lang="en-US" sz="2900" b="1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0" y="6324600"/>
            <a:ext cx="6400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3  Define the three classes of manufacturing costs.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7696200" cy="3153171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20000"/>
              </a:spcBef>
              <a:buSzPct val="80000"/>
            </a:pP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Raw Materials</a:t>
            </a:r>
          </a:p>
          <a:p>
            <a:pPr algn="l">
              <a:lnSpc>
                <a:spcPct val="105000"/>
              </a:lnSpc>
              <a:spcBef>
                <a:spcPct val="10000"/>
              </a:spcBef>
              <a:buSzPct val="80000"/>
            </a:pPr>
            <a:r>
              <a:rPr lang="en-US" dirty="0">
                <a:latin typeface="Comic Sans MS" pitchFamily="66" charset="0"/>
              </a:rPr>
              <a:t>	</a:t>
            </a:r>
            <a:r>
              <a:rPr lang="en-US" sz="2400" dirty="0">
                <a:latin typeface="Comic Sans MS" pitchFamily="66" charset="0"/>
              </a:rPr>
              <a:t>Basic materials used in manufacturing</a:t>
            </a:r>
            <a:endParaRPr lang="en-US" sz="2400" u="sng" dirty="0">
              <a:solidFill>
                <a:srgbClr val="A50021"/>
              </a:solidFill>
              <a:latin typeface="Comic Sans MS" pitchFamily="66" charset="0"/>
            </a:endParaRPr>
          </a:p>
          <a:p>
            <a:pPr algn="l">
              <a:lnSpc>
                <a:spcPct val="115000"/>
              </a:lnSpc>
              <a:spcBef>
                <a:spcPct val="150000"/>
              </a:spcBef>
              <a:buSzPct val="80000"/>
            </a:pP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Direct Materials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10000"/>
              </a:spcBef>
              <a:buSzPct val="80000"/>
            </a:pPr>
            <a:r>
              <a:rPr lang="en-US" dirty="0">
                <a:latin typeface="Comic Sans MS" pitchFamily="66" charset="0"/>
              </a:rPr>
              <a:t>	</a:t>
            </a:r>
            <a:r>
              <a:rPr lang="en-US" sz="2400" dirty="0">
                <a:latin typeface="Comic Sans MS" pitchFamily="66" charset="0"/>
              </a:rPr>
              <a:t>Raw materials that can be physically and 	directly associated with the finished product</a:t>
            </a:r>
          </a:p>
          <a:p>
            <a:pPr algn="l">
              <a:lnSpc>
                <a:spcPct val="105000"/>
              </a:lnSpc>
              <a:spcBef>
                <a:spcPct val="60000"/>
              </a:spcBef>
              <a:buSzPct val="80000"/>
            </a:pPr>
            <a:r>
              <a:rPr lang="en-US" b="1" dirty="0">
                <a:solidFill>
                  <a:srgbClr val="A50021"/>
                </a:solidFill>
                <a:latin typeface="Comic Sans MS" pitchFamily="66" charset="0"/>
              </a:rPr>
              <a:t>	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58000" y="25908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533400"/>
            <a:ext cx="80772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Preview of Chapter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1676400"/>
            <a:ext cx="8153400" cy="34290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 manage any business, you must understand: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How costs respond to changes in sales volume</a:t>
            </a:r>
          </a:p>
          <a:p>
            <a:pPr marL="533400" marR="0" lvl="0" indent="-5334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and</a:t>
            </a:r>
          </a:p>
          <a:p>
            <a:pPr marL="533400" marR="0" lvl="0" indent="-5334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effect of costs and revenues on profit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 understand cost-volume-profit (CVP), you must know how costs behave	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371600" y="3276600"/>
            <a:ext cx="2057400" cy="2667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109728" rIns="90488" bIns="44450"/>
          <a:lstStyle/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Variable costs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Fixed costs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Relevant range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Mixed costs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Identifying variable and fixed costs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5715000" y="3276600"/>
            <a:ext cx="2362200" cy="304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109728" rIns="90488" bIns="44450"/>
          <a:lstStyle/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Basic components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CVP income statement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Break-even analysis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Target net income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Margin of safety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Changes in business environment</a:t>
            </a:r>
          </a:p>
          <a:p>
            <a:pPr marL="228600" indent="-228600">
              <a:spcBef>
                <a:spcPct val="25000"/>
              </a:spcBef>
              <a:buClr>
                <a:srgbClr val="CC0000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CVP income statement revisited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371600" y="1981200"/>
            <a:ext cx="2057400" cy="1238250"/>
          </a:xfrm>
          <a:prstGeom prst="rect">
            <a:avLst/>
          </a:prstGeom>
          <a:solidFill>
            <a:srgbClr val="009999"/>
          </a:solidFill>
          <a:ln w="57150" algn="ctr">
            <a:noFill/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 algn="ctr">
              <a:lnSpc>
                <a:spcPct val="105000"/>
              </a:lnSpc>
              <a:spcBef>
                <a:spcPct val="3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7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 Behavior Analysis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392238" y="3219450"/>
            <a:ext cx="2011362" cy="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5791200" y="1981200"/>
            <a:ext cx="2057400" cy="1238250"/>
          </a:xfrm>
          <a:prstGeom prst="rect">
            <a:avLst/>
          </a:prstGeom>
          <a:solidFill>
            <a:srgbClr val="009999"/>
          </a:solidFill>
          <a:ln w="57150" algn="ctr">
            <a:noFill/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 algn="ctr">
              <a:lnSpc>
                <a:spcPct val="105000"/>
              </a:lnSpc>
              <a:spcBef>
                <a:spcPct val="35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7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Cost-Volume-Profit Analysis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5811838" y="3219450"/>
            <a:ext cx="2011362" cy="0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8" name="AutoShape 20"/>
          <p:cNvCxnSpPr>
            <a:cxnSpLocks noChangeShapeType="1"/>
            <a:stCxn id="10" idx="2"/>
            <a:endCxn id="4" idx="0"/>
          </p:cNvCxnSpPr>
          <p:nvPr/>
        </p:nvCxnSpPr>
        <p:spPr bwMode="auto">
          <a:xfrm rot="5400000">
            <a:off x="3004344" y="413544"/>
            <a:ext cx="963612" cy="2171700"/>
          </a:xfrm>
          <a:prstGeom prst="bentConnector3">
            <a:avLst>
              <a:gd name="adj1" fmla="val 49917"/>
            </a:avLst>
          </a:prstGeom>
          <a:noFill/>
          <a:ln w="38100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" name="AutoShape 21"/>
          <p:cNvCxnSpPr>
            <a:cxnSpLocks noChangeShapeType="1"/>
            <a:stCxn id="10" idx="2"/>
            <a:endCxn id="6" idx="0"/>
          </p:cNvCxnSpPr>
          <p:nvPr/>
        </p:nvCxnSpPr>
        <p:spPr bwMode="auto">
          <a:xfrm rot="16200000" flipH="1">
            <a:off x="5214144" y="375444"/>
            <a:ext cx="963612" cy="2247900"/>
          </a:xfrm>
          <a:prstGeom prst="bentConnector3">
            <a:avLst>
              <a:gd name="adj1" fmla="val 49917"/>
            </a:avLst>
          </a:prstGeom>
          <a:noFill/>
          <a:ln w="38100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1000" y="457200"/>
            <a:ext cx="8382000" cy="560388"/>
          </a:xfrm>
          <a:prstGeom prst="rect">
            <a:avLst/>
          </a:prstGeom>
          <a:solidFill>
            <a:srgbClr val="0099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0000"/>
            </a:outerShdw>
          </a:effectLst>
        </p:spPr>
        <p:txBody>
          <a:bodyPr lIns="90488" tIns="44450" rIns="90488" bIns="44450"/>
          <a:lstStyle/>
          <a:p>
            <a:pPr algn="ctr"/>
            <a:r>
              <a:rPr lang="en-US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Cost-Volume-Profit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533400"/>
            <a:ext cx="80772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 Behavior Analysis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447800"/>
            <a:ext cx="8077200" cy="4572000"/>
          </a:xfrm>
          <a:prstGeom prst="rect">
            <a:avLst/>
          </a:prstGeom>
          <a:solidFill>
            <a:schemeClr val="bg1"/>
          </a:solidFill>
          <a:ln/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Cost Behavior Analysis is 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study of how specific costs respond to 	changes in the level of business activity.</a:t>
            </a:r>
          </a:p>
          <a:p>
            <a:pPr marL="533400" marR="0" lvl="0" indent="-5334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Some costs change; others remain the same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Helps management plan operations and decide between alternative courses of action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Applies to all types of businesses and entities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457200"/>
            <a:ext cx="8153400" cy="533400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Variable Costs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76400"/>
            <a:ext cx="8153400" cy="4267200"/>
          </a:xfrm>
          <a:prstGeom prst="rect">
            <a:avLst/>
          </a:prstGeom>
          <a:solidFill>
            <a:schemeClr val="bg1"/>
          </a:solidFill>
          <a:ln/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Costs that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vary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total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directly and proportionately with changes in the activity level</a:t>
            </a:r>
          </a:p>
          <a:p>
            <a:pPr marL="533400" marR="0" lvl="0" indent="-5334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Example:  If the activity level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increases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10 percent, total variable costs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increase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10 percent 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Example: If the activity level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decreases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by 25 percent, total variable costs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decrease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by 25 percent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Variable costs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remain constant per unit at every level of activity.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81000"/>
            <a:ext cx="8001000" cy="609600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Fixed Costs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447800"/>
            <a:ext cx="8153400" cy="4267200"/>
          </a:xfrm>
          <a:prstGeom prst="rect">
            <a:avLst/>
          </a:prstGeom>
          <a:solidFill>
            <a:schemeClr val="bg1"/>
          </a:solidFill>
          <a:ln/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Costs that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remain the same in total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regardless of changes in the activity level.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 unit cost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varies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inversely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with activity:</a:t>
            </a:r>
          </a:p>
          <a:p>
            <a:pPr marL="1089025" marR="0" lvl="1" indent="-457200" algn="ctr" defTabSz="914400" rtl="0" eaLnBrk="1" fontAlgn="auto" latinLnBrk="0" hangingPunct="1">
              <a:lnSpc>
                <a:spcPct val="80000"/>
              </a:lnSpc>
              <a:spcBef>
                <a:spcPct val="35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As volume increases, </a:t>
            </a:r>
          </a:p>
          <a:p>
            <a:pPr marL="1089025" marR="0" lvl="1" indent="-4572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unit cost declines, and vice versa</a:t>
            </a:r>
          </a:p>
          <a:p>
            <a:pPr marL="1089025" marR="0" lvl="1" indent="-4572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Examples include:</a:t>
            </a:r>
          </a:p>
          <a:p>
            <a:pPr marL="1584325" marR="0" lvl="2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Property taxes</a:t>
            </a:r>
          </a:p>
          <a:p>
            <a:pPr marL="1584325" marR="0" lvl="2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Insurance</a:t>
            </a:r>
          </a:p>
          <a:p>
            <a:pPr marL="1584325" marR="0" lvl="2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Rent</a:t>
            </a:r>
          </a:p>
          <a:p>
            <a:pPr marL="1584325" marR="0" lvl="2" indent="-381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Depreciation on buildings and equipment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8534400" cy="609600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Mixed Costs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447800"/>
            <a:ext cx="3276600" cy="464820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1"/>
            </a:solidFill>
          </a:ln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Costs that have 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both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 variable cost element 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 fixed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cost element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Sometimes called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semi variable cost</a:t>
            </a:r>
            <a:r>
              <a:rPr kumimoji="0" lang="en-US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Change </a:t>
            </a: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total but not proportionately</a:t>
            </a: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5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with changes in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5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activity level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381000"/>
            <a:ext cx="8001000" cy="609600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Cost-Volume-Profit Analysis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0" y="1600200"/>
            <a:ext cx="7696200" cy="274320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1"/>
            </a:solidFill>
          </a:ln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Study of the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effects of changes of costs and volume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on a company’s profits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critical factor in management decisions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Important in profit planning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533400"/>
            <a:ext cx="8001000" cy="609600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Cost-Volume-Profit Analysis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76400"/>
            <a:ext cx="8001000" cy="167640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1"/>
            </a:solidFill>
          </a:ln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CVP analysis considers the interrelationships among five basic components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2851150"/>
            <a:ext cx="8305800" cy="2446338"/>
          </a:xfrm>
          <a:prstGeom prst="rect">
            <a:avLst/>
          </a:prstGeom>
          <a:noFill/>
          <a:ln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162800" y="2773363"/>
            <a:ext cx="1311275" cy="27463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  <a:latin typeface="Arial" charset="0"/>
              </a:rPr>
              <a:t>Illustration 22-9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381000"/>
            <a:ext cx="8305800" cy="609600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Break-Even Analysis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64820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1"/>
            </a:solidFill>
          </a:ln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Process of finding the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break-even point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level of activity at which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total revenues equal 	 	  total costs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(both fixed and variable)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Can be computed or derived</a:t>
            </a:r>
          </a:p>
          <a:p>
            <a:pPr marL="1089025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from a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mathematical equation,</a:t>
            </a:r>
          </a:p>
          <a:p>
            <a:pPr marL="1089025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by using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contribution margin,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or</a:t>
            </a:r>
          </a:p>
          <a:p>
            <a:pPr marL="1089025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from a cost-volume profit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(CVP) graph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Expressed either in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sales units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or in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sales dollars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90600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Break-Even Analysis:</a:t>
            </a:r>
            <a:b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Contribution Margin Technique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828800"/>
            <a:ext cx="8001000" cy="274320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1"/>
            </a:solidFill>
          </a:ln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 the break-even point,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contribution margin must equal total fixed costs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	(CM = total revenues – variable costs)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break-even point can be computed using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either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contribution margin per unit or contribution margin ratio.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5238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Manufacturing Costs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6000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0000"/>
              </a:spcBef>
              <a:buSzPct val="80000"/>
            </a:pPr>
            <a:r>
              <a:rPr lang="en-US" sz="2900" b="1">
                <a:solidFill>
                  <a:srgbClr val="003399"/>
                </a:solidFill>
                <a:latin typeface="Comic Sans MS" pitchFamily="66" charset="0"/>
              </a:rPr>
              <a:t>Materials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0" y="6324600"/>
            <a:ext cx="6400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3  Define the three classes of manufacturing costs.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2133600"/>
            <a:ext cx="7467600" cy="34347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06400" indent="-406400" algn="l">
              <a:lnSpc>
                <a:spcPct val="105000"/>
              </a:lnSpc>
              <a:spcBef>
                <a:spcPct val="20000"/>
              </a:spcBef>
              <a:buSzPct val="80000"/>
            </a:pP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Indirect Materials</a:t>
            </a:r>
            <a:endParaRPr lang="en-US" sz="2400" dirty="0">
              <a:latin typeface="Comic Sans MS" pitchFamily="66" charset="0"/>
            </a:endParaRPr>
          </a:p>
          <a:p>
            <a:pPr marL="406400" indent="-406400" algn="l"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Raw materials that </a:t>
            </a:r>
            <a:r>
              <a:rPr lang="en-US" sz="2400" i="1" dirty="0">
                <a:latin typeface="Comic Sans MS" pitchFamily="66" charset="0"/>
              </a:rPr>
              <a:t>cannot</a:t>
            </a:r>
            <a:r>
              <a:rPr lang="en-US" sz="2400" dirty="0">
                <a:latin typeface="Comic Sans MS" pitchFamily="66" charset="0"/>
              </a:rPr>
              <a:t> be easily associated with the finished product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Not physically part of the finished product </a:t>
            </a:r>
            <a:r>
              <a:rPr lang="en-US" sz="2400" i="1" dirty="0">
                <a:latin typeface="Comic Sans MS" pitchFamily="66" charset="0"/>
              </a:rPr>
              <a:t>or</a:t>
            </a:r>
            <a:r>
              <a:rPr lang="en-US" sz="2400" dirty="0">
                <a:latin typeface="Comic Sans MS" pitchFamily="66" charset="0"/>
              </a:rPr>
              <a:t> they are an insignificant part of finished product in terms of cost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Considered part of </a:t>
            </a:r>
            <a:r>
              <a:rPr lang="en-US" sz="2400" i="1" dirty="0">
                <a:solidFill>
                  <a:srgbClr val="003399"/>
                </a:solidFill>
                <a:latin typeface="Comic Sans MS" pitchFamily="66" charset="0"/>
              </a:rPr>
              <a:t>manufacturing overhead</a:t>
            </a:r>
            <a:endParaRPr lang="en-US" sz="2400" b="1" i="1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354013"/>
            <a:ext cx="8375650" cy="560387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Contribution Margin Technique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143000"/>
            <a:ext cx="8382000" cy="480060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1"/>
            </a:solidFill>
          </a:ln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When the BEP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units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desired, contribution margin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 unit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used in the following formula which shows the computation for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Vargo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Video: 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When the BEP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dollars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desired, contribution margin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ratio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 used in the following formula which shows the computation for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Vargo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Video: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2359025"/>
            <a:ext cx="7162800" cy="1081088"/>
          </a:xfrm>
          <a:prstGeom prst="rect">
            <a:avLst/>
          </a:prstGeom>
          <a:noFill/>
          <a:ln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8200" y="4876800"/>
            <a:ext cx="7239000" cy="107791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5238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Manufacturing Costs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6000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0000"/>
              </a:spcBef>
              <a:buSzPct val="80000"/>
            </a:pPr>
            <a:r>
              <a:rPr lang="en-US" sz="2900" b="1">
                <a:solidFill>
                  <a:srgbClr val="003399"/>
                </a:solidFill>
                <a:latin typeface="Comic Sans MS" pitchFamily="66" charset="0"/>
              </a:rPr>
              <a:t>Labor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0" y="6324600"/>
            <a:ext cx="6400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3  Define the three classes of manufacturing costs.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696200" cy="385951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20000"/>
              </a:spcBef>
              <a:spcAft>
                <a:spcPct val="15000"/>
              </a:spcAft>
              <a:buSzPct val="80000"/>
            </a:pP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Direct Labor</a:t>
            </a:r>
          </a:p>
          <a:p>
            <a:pPr algn="l">
              <a:buSzPct val="80000"/>
            </a:pPr>
            <a:r>
              <a:rPr lang="en-US" sz="2400" dirty="0">
                <a:latin typeface="Comic Sans MS" pitchFamily="66" charset="0"/>
              </a:rPr>
              <a:t>	Work of factory employees that can be 	physically and directly associated with 	converting raw materials into finished goods</a:t>
            </a:r>
            <a:endParaRPr lang="en-US" sz="2400" u="sng" dirty="0">
              <a:solidFill>
                <a:srgbClr val="A50021"/>
              </a:solidFill>
              <a:latin typeface="Comic Sans MS" pitchFamily="66" charset="0"/>
            </a:endParaRPr>
          </a:p>
          <a:p>
            <a:pPr algn="l">
              <a:lnSpc>
                <a:spcPct val="115000"/>
              </a:lnSpc>
              <a:spcBef>
                <a:spcPct val="70000"/>
              </a:spcBef>
              <a:spcAft>
                <a:spcPct val="15000"/>
              </a:spcAft>
              <a:buSzPct val="80000"/>
            </a:pPr>
            <a:r>
              <a:rPr lang="en-US" sz="2400" b="1" dirty="0">
                <a:solidFill>
                  <a:srgbClr val="A50021"/>
                </a:solidFill>
                <a:latin typeface="Comic Sans MS" pitchFamily="66" charset="0"/>
              </a:rPr>
              <a:t>Indirect Labor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algn="l">
              <a:buSzPct val="80000"/>
            </a:pPr>
            <a:r>
              <a:rPr lang="en-US" sz="2400" dirty="0">
                <a:latin typeface="Comic Sans MS" pitchFamily="66" charset="0"/>
              </a:rPr>
              <a:t>	Work of factory employees that has no 	physical association with the finished product 	or for which it is impractical to trace to the 	goods produced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5238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Manufacturing Costs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0" y="6324600"/>
            <a:ext cx="6400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3  Define the three classes of manufacturing costs.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0" y="1752600"/>
            <a:ext cx="6324600" cy="3222421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06400" indent="-406400">
              <a:lnSpc>
                <a:spcPct val="105000"/>
              </a:lnSpc>
              <a:spcBef>
                <a:spcPct val="20000"/>
              </a:spcBef>
              <a:buSzPct val="80000"/>
            </a:pPr>
            <a:r>
              <a:rPr lang="en-US" sz="2800" b="1" dirty="0">
                <a:solidFill>
                  <a:srgbClr val="003399"/>
                </a:solidFill>
                <a:latin typeface="Comic Sans MS" pitchFamily="66" charset="0"/>
              </a:rPr>
              <a:t>Manufacturing Overhead</a:t>
            </a:r>
            <a:endParaRPr lang="en-US" sz="2800" dirty="0">
              <a:solidFill>
                <a:srgbClr val="003399"/>
              </a:solidFill>
              <a:latin typeface="Comic Sans MS" pitchFamily="66" charset="0"/>
            </a:endParaRPr>
          </a:p>
          <a:p>
            <a:pPr marL="406400" indent="-406400" algn="l">
              <a:spcBef>
                <a:spcPct val="9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Costs that are </a:t>
            </a:r>
            <a:r>
              <a:rPr lang="en-US" sz="2400" i="1" dirty="0">
                <a:solidFill>
                  <a:srgbClr val="A50021"/>
                </a:solidFill>
                <a:latin typeface="Comic Sans MS" pitchFamily="66" charset="0"/>
              </a:rPr>
              <a:t>indirectly</a:t>
            </a:r>
            <a:r>
              <a:rPr lang="en-US" sz="2400" dirty="0">
                <a:latin typeface="Comic Sans MS" pitchFamily="66" charset="0"/>
              </a:rPr>
              <a:t> associated with manufacturing the product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Includes all manufacturing costs </a:t>
            </a:r>
            <a:r>
              <a:rPr lang="en-US" sz="2400" i="1" dirty="0">
                <a:solidFill>
                  <a:srgbClr val="A50021"/>
                </a:solidFill>
                <a:latin typeface="Comic Sans MS" pitchFamily="66" charset="0"/>
              </a:rPr>
              <a:t>except</a:t>
            </a:r>
            <a:r>
              <a:rPr lang="en-US" sz="2400" dirty="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direct materials and direct </a:t>
            </a:r>
            <a:r>
              <a:rPr lang="en-US" sz="2400" dirty="0" smtClean="0">
                <a:latin typeface="Comic Sans MS" pitchFamily="66" charset="0"/>
              </a:rPr>
              <a:t>labor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</a:pPr>
            <a:endParaRPr lang="en-US" sz="2400" b="1" i="1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5238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Product Versus Period Costs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0" y="6324600"/>
            <a:ext cx="6400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4  Distinguish between product and period costs.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7010400" cy="456088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06400" indent="-406400">
              <a:lnSpc>
                <a:spcPct val="105000"/>
              </a:lnSpc>
              <a:spcBef>
                <a:spcPct val="20000"/>
              </a:spcBef>
              <a:buSzPct val="80000"/>
            </a:pPr>
            <a:r>
              <a:rPr lang="en-US" sz="2800" b="1" dirty="0">
                <a:solidFill>
                  <a:srgbClr val="003399"/>
                </a:solidFill>
                <a:latin typeface="Comic Sans MS" pitchFamily="66" charset="0"/>
              </a:rPr>
              <a:t>Product Costs</a:t>
            </a:r>
            <a:endParaRPr lang="en-US" sz="2800" dirty="0">
              <a:solidFill>
                <a:srgbClr val="003399"/>
              </a:solidFill>
              <a:latin typeface="Comic Sans MS" pitchFamily="66" charset="0"/>
            </a:endParaRPr>
          </a:p>
          <a:p>
            <a:pPr marL="406400" indent="-406400" algn="l">
              <a:spcBef>
                <a:spcPct val="9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Components:  </a:t>
            </a:r>
            <a:r>
              <a:rPr lang="en-US" sz="2400" i="1" dirty="0">
                <a:solidFill>
                  <a:srgbClr val="A50021"/>
                </a:solidFill>
                <a:latin typeface="Comic Sans MS" pitchFamily="66" charset="0"/>
              </a:rPr>
              <a:t>direct material cost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i="1" dirty="0">
                <a:solidFill>
                  <a:srgbClr val="A50021"/>
                </a:solidFill>
                <a:latin typeface="Comic Sans MS" pitchFamily="66" charset="0"/>
              </a:rPr>
              <a:t>direct labor cost</a:t>
            </a:r>
            <a:r>
              <a:rPr lang="en-US" sz="2400" dirty="0">
                <a:latin typeface="Comic Sans MS" pitchFamily="66" charset="0"/>
              </a:rPr>
              <a:t>, and </a:t>
            </a:r>
            <a:r>
              <a:rPr lang="en-US" sz="2400" i="1" dirty="0">
                <a:solidFill>
                  <a:srgbClr val="A50021"/>
                </a:solidFill>
                <a:latin typeface="Comic Sans MS" pitchFamily="66" charset="0"/>
              </a:rPr>
              <a:t>manufacturing overhead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A necessary and integral part of producing the product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Recorded as </a:t>
            </a:r>
            <a:r>
              <a:rPr lang="en-US" sz="2400" i="1" dirty="0">
                <a:solidFill>
                  <a:srgbClr val="A50021"/>
                </a:solidFill>
                <a:latin typeface="Comic Sans MS" pitchFamily="66" charset="0"/>
              </a:rPr>
              <a:t>inventory</a:t>
            </a:r>
            <a:r>
              <a:rPr lang="en-US" sz="2400" dirty="0">
                <a:latin typeface="Comic Sans MS" pitchFamily="66" charset="0"/>
              </a:rPr>
              <a:t> when incurred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Not an expense until the finished goods inventory is sold, then record as cost of goods sold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0" y="25908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5238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Product Versus Period Costs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0" y="6324600"/>
            <a:ext cx="6400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4  Distinguish between product and period costs.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1600" y="1447800"/>
            <a:ext cx="6324600" cy="454183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06400" indent="-406400">
              <a:lnSpc>
                <a:spcPct val="105000"/>
              </a:lnSpc>
              <a:spcBef>
                <a:spcPct val="20000"/>
              </a:spcBef>
              <a:buSzPct val="80000"/>
            </a:pPr>
            <a:r>
              <a:rPr lang="en-US" sz="2800" b="1" dirty="0">
                <a:solidFill>
                  <a:srgbClr val="003399"/>
                </a:solidFill>
                <a:latin typeface="Comic Sans MS" pitchFamily="66" charset="0"/>
              </a:rPr>
              <a:t>Period Costs</a:t>
            </a:r>
            <a:endParaRPr lang="en-US" sz="2800" dirty="0">
              <a:solidFill>
                <a:srgbClr val="003399"/>
              </a:solidFill>
              <a:latin typeface="Comic Sans MS" pitchFamily="66" charset="0"/>
            </a:endParaRPr>
          </a:p>
          <a:p>
            <a:pPr marL="406400" indent="-406400" algn="l">
              <a:spcBef>
                <a:spcPct val="9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Matched with revenue of a specific time period and </a:t>
            </a:r>
            <a:r>
              <a:rPr lang="en-US" sz="2400" i="1" dirty="0">
                <a:solidFill>
                  <a:srgbClr val="A50021"/>
                </a:solidFill>
                <a:latin typeface="Comic Sans MS" pitchFamily="66" charset="0"/>
              </a:rPr>
              <a:t>charged to expense as incurred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Non-manufacturing costs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Deducted from revenues in period incurred to determine net income</a:t>
            </a:r>
          </a:p>
          <a:p>
            <a:pPr marL="406400" indent="-406400" algn="l">
              <a:lnSpc>
                <a:spcPct val="105000"/>
              </a:lnSpc>
              <a:spcBef>
                <a:spcPct val="600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latin typeface="Comic Sans MS" pitchFamily="66" charset="0"/>
              </a:rPr>
              <a:t>Includes all selling and administrative expenses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0" y="25908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81000"/>
            <a:ext cx="829945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5238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Product Versus Period Costs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09600" y="2362200"/>
            <a:ext cx="7924800" cy="39624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tIns="137160"/>
          <a:lstStyle/>
          <a:p>
            <a:pPr marL="346075" indent="-346075">
              <a:lnSpc>
                <a:spcPct val="105000"/>
              </a:lnSpc>
              <a:buFont typeface="Comic Sans MS" pitchFamily="66" charset="0"/>
              <a:buNone/>
            </a:pPr>
            <a:endParaRPr lang="en-US" sz="1600">
              <a:latin typeface="Comic Sans MS" pitchFamily="66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95600" y="6248400"/>
            <a:ext cx="59975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4  Distinguish between product costs and period costs</a:t>
            </a:r>
            <a:r>
              <a:rPr lang="en-US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0600" y="1295400"/>
            <a:ext cx="7224713" cy="48006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457200" y="381000"/>
            <a:ext cx="8229600" cy="1371600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09538" algn="ctr"/>
            <a:endParaRPr lang="en-US" sz="3000" b="1" i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3352800" cy="1371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 sz="3400" b="1" i="1">
                <a:latin typeface="Arial" charset="0"/>
              </a:rPr>
              <a:t>Chapter</a:t>
            </a:r>
            <a:r>
              <a:rPr lang="en-US" sz="4700" i="1">
                <a:latin typeface="Arial" charset="0"/>
              </a:rPr>
              <a:t> </a:t>
            </a:r>
            <a:r>
              <a:rPr lang="en-US" sz="8400" b="1">
                <a:solidFill>
                  <a:srgbClr val="CC0000"/>
                </a:solidFill>
                <a:latin typeface="Arial" charset="0"/>
              </a:rPr>
              <a:t>22</a:t>
            </a:r>
            <a:endParaRPr lang="en-US" sz="8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381000" y="2598738"/>
            <a:ext cx="8382000" cy="250666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rgbClr val="0033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Cost-Volume-Profit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0033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1371600" y="6308725"/>
            <a:ext cx="6400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Accounting Principles,  Ninth Edition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 txBox="1">
            <a:spLocks noChangeArrowheads="1"/>
          </p:cNvSpPr>
          <p:nvPr/>
        </p:nvSpPr>
        <p:spPr>
          <a:xfrm>
            <a:off x="457200" y="533400"/>
            <a:ext cx="8305800" cy="560388"/>
          </a:xfrm>
          <a:prstGeom prst="rect">
            <a:avLst/>
          </a:prstGeom>
          <a:solidFill>
            <a:srgbClr val="990000"/>
          </a:solidFill>
          <a:ln w="12700" cap="flat" algn="ctr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Study Objectives</a:t>
            </a:r>
            <a:endParaRPr kumimoji="0" lang="en-US" sz="2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1752600"/>
            <a:ext cx="7620000" cy="38100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Distinguish between variable and fixed costs.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Explain the significance of the relevant range.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Explain the concept of mixed costs.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List the five components of cost-volume-profit analysis.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Indicate what contribution margin is and how it can be expressed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Identify the three ways to determine the break-even point.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616</Words>
  <Application>Microsoft Office PowerPoint</Application>
  <PresentationFormat>On-screen Show (4:3)</PresentationFormat>
  <Paragraphs>147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2015-09-15T15:27:19Z</dcterms:created>
  <dcterms:modified xsi:type="dcterms:W3CDTF">2015-09-15T16:07:31Z</dcterms:modified>
</cp:coreProperties>
</file>