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ADE65A-A4AB-4146-8ADA-158E2B38BCCC}" type="datetimeFigureOut">
              <a:rPr lang="en-US" smtClean="0"/>
              <a:pPr/>
              <a:t>4/10/2017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4A3877-9828-45CD-9C2F-B0A33D5F5D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4A3877-9828-45CD-9C2F-B0A33D5F5D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4A3877-9828-45CD-9C2F-B0A33D5F5D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4A3877-9828-45CD-9C2F-B0A33D5F5D4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4A3877-9828-45CD-9C2F-B0A33D5F5D4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4A3877-9828-45CD-9C2F-B0A33D5F5D4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04A3877-9828-45CD-9C2F-B0A33D5F5D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4A3877-9828-45CD-9C2F-B0A33D5F5D4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ADE65A-A4AB-4146-8ADA-158E2B38BCCC}" type="datetimeFigureOut">
              <a:rPr lang="en-US" smtClean="0"/>
              <a:pPr/>
              <a:t>4/10/2017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04A3877-9828-45CD-9C2F-B0A33D5F5D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ADE65A-A4AB-4146-8ADA-158E2B38BCCC}" type="datetimeFigureOut">
              <a:rPr lang="en-US" smtClean="0"/>
              <a:pPr/>
              <a:t>4/10/2017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4A3877-9828-45CD-9C2F-B0A33D5F5D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ADE65A-A4AB-4146-8ADA-158E2B38BCCC}" type="datetimeFigureOut">
              <a:rPr lang="en-US" smtClean="0"/>
              <a:pPr/>
              <a:t>4/10/2017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4A3877-9828-45CD-9C2F-B0A33D5F5D4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ADE65A-A4AB-4146-8ADA-158E2B38BCCC}" type="datetimeFigureOut">
              <a:rPr lang="en-US" smtClean="0"/>
              <a:pPr/>
              <a:t>4/10/2017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4A3877-9828-45CD-9C2F-B0A33D5F5D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1"/>
            <a:ext cx="8077200" cy="1142999"/>
          </a:xfrm>
        </p:spPr>
        <p:txBody>
          <a:bodyPr/>
          <a:lstStyle/>
          <a:p>
            <a:r>
              <a:rPr lang="en-US" dirty="0" smtClean="0"/>
              <a:t>Definition of Management</a:t>
            </a:r>
            <a:endParaRPr lang="en-US" dirty="0"/>
          </a:p>
        </p:txBody>
      </p:sp>
      <p:sp>
        <p:nvSpPr>
          <p:cNvPr id="3" name="Subtitle 2"/>
          <p:cNvSpPr>
            <a:spLocks noGrp="1"/>
          </p:cNvSpPr>
          <p:nvPr>
            <p:ph type="subTitle" idx="1"/>
          </p:nvPr>
        </p:nvSpPr>
        <p:spPr>
          <a:xfrm>
            <a:off x="304800" y="1447800"/>
            <a:ext cx="8305800" cy="5029200"/>
          </a:xfrm>
        </p:spPr>
        <p:txBody>
          <a:bodyPr>
            <a:normAutofit/>
          </a:bodyPr>
          <a:lstStyle/>
          <a:p>
            <a:pPr algn="just"/>
            <a:r>
              <a:rPr lang="en-US" dirty="0" smtClean="0">
                <a:solidFill>
                  <a:schemeClr val="tx1"/>
                </a:solidFill>
              </a:rPr>
              <a:t>Management is the </a:t>
            </a:r>
            <a:r>
              <a:rPr lang="en-US" dirty="0">
                <a:solidFill>
                  <a:schemeClr val="tx1"/>
                </a:solidFill>
              </a:rPr>
              <a:t>organization and coordination of the activities of a business in order to achieve defined objectives</a:t>
            </a:r>
            <a:r>
              <a:rPr lang="en-US" dirty="0" smtClean="0">
                <a:solidFill>
                  <a:schemeClr val="tx1"/>
                </a:solidFill>
              </a:rPr>
              <a:t>.</a:t>
            </a:r>
          </a:p>
          <a:p>
            <a:pPr algn="just"/>
            <a:endParaRPr lang="en-US" dirty="0" smtClean="0">
              <a:solidFill>
                <a:schemeClr val="tx1"/>
              </a:solidFill>
            </a:endParaRPr>
          </a:p>
          <a:p>
            <a:pPr algn="just"/>
            <a:r>
              <a:rPr lang="en-US" dirty="0">
                <a:solidFill>
                  <a:schemeClr val="tx1"/>
                </a:solidFill>
              </a:rPr>
              <a:t>"Management is the art of getting things done through and with people in formally </a:t>
            </a:r>
            <a:r>
              <a:rPr lang="en-US" dirty="0" smtClean="0">
                <a:solidFill>
                  <a:schemeClr val="tx1"/>
                </a:solidFill>
              </a:rPr>
              <a:t>organized </a:t>
            </a:r>
            <a:r>
              <a:rPr lang="en-US" dirty="0">
                <a:solidFill>
                  <a:schemeClr val="tx1"/>
                </a:solidFill>
              </a:rPr>
              <a:t>groups."</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Authority and Responsibility</a:t>
            </a:r>
            <a:r>
              <a:rPr lang="en-US" dirty="0" smtClean="0"/>
              <a:t> - This is the issue of commands followed by responsibility for their consequences. Authority means the right of a superior to give enhance order to his subordinates; responsibility means obligation for performance.</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Discipline</a:t>
            </a:r>
            <a:r>
              <a:rPr lang="en-US" dirty="0" smtClean="0"/>
              <a:t> - It is obedience, proper conduct in relation to others, respect of authority, etc. It is essential for the smooth functioning of all organizations.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Unity of Command</a:t>
            </a:r>
            <a:r>
              <a:rPr lang="en-US" dirty="0" smtClean="0"/>
              <a:t> - This principle states that each subordinate should receive orders and be accountable to one and only one superior. If an employee receives orders from more than one superior, it is likely to create confusion and conflict.</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Unity of Direction</a:t>
            </a:r>
            <a:r>
              <a:rPr lang="en-US" dirty="0" smtClean="0"/>
              <a:t> - All related activities should be put under one group, there should be one plan of action for them, and they should be under the control of one manager.</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Subordination of Individual Interest to Mutual Interest</a:t>
            </a:r>
            <a:r>
              <a:rPr lang="en-US" dirty="0" smtClean="0"/>
              <a:t> - The management must put aside personal considerations and put company objectives firstly. Therefore the interests of goals of the organization must prevail over the personal interests of individuals.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Remuneration</a:t>
            </a:r>
            <a:r>
              <a:rPr lang="en-US" dirty="0" smtClean="0"/>
              <a:t> - Workers must be paid sufficiently as this is a chief motivation of employees and therefore greatly influences productivity. The quantum and methods of remuneration payable should be fair, reasonable and rewarding of effort.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Degree of Centralization</a:t>
            </a:r>
            <a:r>
              <a:rPr lang="en-US" dirty="0" smtClean="0"/>
              <a:t> - The amount of power wielded with the central management depends on company size. Centralization implies the concentration of decision making authority at the top management.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Line of Authority/Scalar Chain</a:t>
            </a:r>
            <a:r>
              <a:rPr lang="en-US" dirty="0" smtClean="0"/>
              <a:t> - This refers to the chain of superiors ranging from top management to the lowest rank. The principle suggests that there should be a clear line of authority from top to bottom linking all managers at all levels.</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Line of Authority/Scalar Chain</a:t>
            </a:r>
            <a:r>
              <a:rPr lang="en-US" dirty="0" smtClean="0"/>
              <a:t> - This refers to the chain of superiors ranging from top management to the lowest rank. The principle suggests that there should be a clear line of authority from top to bottom linking all managers at all levels.</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Order</a:t>
            </a:r>
            <a:r>
              <a:rPr lang="en-US" dirty="0" smtClean="0"/>
              <a:t> - Social order ensures the fluid operation of a company through authoritative procedure. </a:t>
            </a:r>
            <a:r>
              <a:rPr lang="en-US" dirty="0" smtClean="0"/>
              <a:t> </a:t>
            </a:r>
            <a:r>
              <a:rPr lang="en-US" dirty="0" smtClean="0"/>
              <a:t>Order should be acceptable and under the rules of the company.</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manage is to forecast and to plan, to </a:t>
            </a:r>
            <a:r>
              <a:rPr lang="en-US" dirty="0" smtClean="0"/>
              <a:t>organize</a:t>
            </a:r>
            <a:r>
              <a:rPr lang="en-US" dirty="0"/>
              <a:t>, to command, to co-ordinate and to </a:t>
            </a:r>
            <a:r>
              <a:rPr lang="en-US" dirty="0" smtClean="0"/>
              <a:t>control.“ -</a:t>
            </a:r>
            <a:r>
              <a:rPr lang="en-US" b="1" dirty="0"/>
              <a:t>Henri </a:t>
            </a:r>
            <a:r>
              <a:rPr lang="en-US" b="1" dirty="0" smtClean="0"/>
              <a:t> </a:t>
            </a:r>
            <a:r>
              <a:rPr lang="en-US" b="1" dirty="0" err="1" smtClean="0"/>
              <a:t>Fayol</a:t>
            </a:r>
            <a:endParaRPr lang="en-US" b="1" dirty="0" smtClean="0"/>
          </a:p>
          <a:p>
            <a:endParaRPr lang="en-US" b="1" dirty="0"/>
          </a:p>
          <a:p>
            <a:r>
              <a:rPr lang="en-US" dirty="0"/>
              <a:t>"Management is a multi-purpose organ that manages business and manages managers and manages workers and work</a:t>
            </a:r>
            <a:r>
              <a:rPr lang="en-US" dirty="0" smtClean="0"/>
              <a:t>.“-</a:t>
            </a:r>
            <a:r>
              <a:rPr lang="en-US" b="1" dirty="0"/>
              <a:t>Peter </a:t>
            </a:r>
            <a:r>
              <a:rPr lang="en-US" b="1" dirty="0" err="1"/>
              <a:t>Drucker</a:t>
            </a:r>
            <a:r>
              <a:rPr lang="en-US" dirty="0" smtClean="0"/>
              <a:t>,</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Equity</a:t>
            </a:r>
            <a:r>
              <a:rPr lang="en-US" dirty="0" smtClean="0"/>
              <a:t> - Employees must be treated kindly, and justice must be enacted to ensure a just workplace. Managers should be fair and impartial when dealing with employees, giving equal attention towards all employees.</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Stability of Tenure of Personnel</a:t>
            </a:r>
            <a:r>
              <a:rPr lang="en-US" dirty="0" smtClean="0"/>
              <a:t> - Stability of tenure of personnel is a principle stating that in order for an organization to run smoothly, personnel (especially managerial personnel) must not frequently enter and exit the organization.</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Initiative</a:t>
            </a:r>
            <a:r>
              <a:rPr lang="en-US" dirty="0" smtClean="0"/>
              <a:t> - Using the initiative of employees can add strength and new ideas to an organization. Initiative on the part of employees is a source of strength for organization because it provides new and better ideas. Employees are likely to take greater interest in the functioning of the organization.</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Team </a:t>
            </a:r>
            <a:r>
              <a:rPr lang="en-US" b="1" dirty="0" smtClean="0"/>
              <a:t>Spirit</a:t>
            </a:r>
            <a:r>
              <a:rPr lang="en-US" dirty="0" smtClean="0"/>
              <a:t> - This refers to the need of managers to ensure and develop morale in the workplace; individually and communally. Team spirit helps develop an atmosphere of mutual trust and understanding. Team spirit helps to finish the task on time.</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"Management is the art of getting things done through people</a:t>
            </a:r>
            <a:r>
              <a:rPr lang="en-US" dirty="0" smtClean="0"/>
              <a:t>.“--</a:t>
            </a:r>
            <a:r>
              <a:rPr lang="en-US" dirty="0"/>
              <a:t> </a:t>
            </a:r>
            <a:r>
              <a:rPr lang="en-US" b="1" dirty="0"/>
              <a:t>Mary Parker </a:t>
            </a:r>
            <a:r>
              <a:rPr lang="en-US" b="1" dirty="0" err="1" smtClean="0"/>
              <a:t>Follet</a:t>
            </a:r>
            <a:r>
              <a:rPr lang="en-US" b="1" dirty="0" smtClean="0"/>
              <a:t>.</a:t>
            </a:r>
          </a:p>
          <a:p>
            <a:endParaRPr lang="en-US" b="1" dirty="0" smtClean="0"/>
          </a:p>
          <a:p>
            <a:r>
              <a:rPr lang="en-US" b="1" dirty="0" smtClean="0"/>
              <a:t>Management is what a manager does.</a:t>
            </a:r>
          </a:p>
          <a:p>
            <a:endParaRPr lang="en-US" b="1" dirty="0"/>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fontAlgn="base"/>
            <a:r>
              <a:rPr lang="en-US" dirty="0"/>
              <a:t>Planning</a:t>
            </a:r>
          </a:p>
          <a:p>
            <a:pPr fontAlgn="base"/>
            <a:r>
              <a:rPr lang="en-US" dirty="0"/>
              <a:t>The planning function of management controls all the planning that forbids the organization to run smoothly. Planning involves defining a goal and determining the most effective course of action needed to reach that goal. Typically, planning involves flexibility, as the planner must coordinate with all levels of management and leadership in the organization. Planning also involves knowledge of the company’s resources and the future objectives of the business</a:t>
            </a:r>
          </a:p>
          <a:p>
            <a:endParaRPr lang="en-US" dirty="0"/>
          </a:p>
        </p:txBody>
      </p:sp>
      <p:sp>
        <p:nvSpPr>
          <p:cNvPr id="2" name="Title 1"/>
          <p:cNvSpPr>
            <a:spLocks noGrp="1"/>
          </p:cNvSpPr>
          <p:nvPr>
            <p:ph type="title"/>
          </p:nvPr>
        </p:nvSpPr>
        <p:spPr/>
        <p:txBody>
          <a:bodyPr/>
          <a:lstStyle/>
          <a:p>
            <a:r>
              <a:rPr lang="en-US" dirty="0" smtClean="0"/>
              <a:t>Function of Management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US" dirty="0"/>
              <a:t>Organizing</a:t>
            </a:r>
          </a:p>
          <a:p>
            <a:pPr fontAlgn="base"/>
            <a:r>
              <a:rPr lang="en-US" dirty="0"/>
              <a:t>The organizing function of leadership controls the overall structure of the company. The organizational structure is the foundation of a company; without this structure, the day-to-day operation of the business becomes difficult and unsuccessful. Organizing involves designating tasks and responsibilities to employees with the specific skill sets needed to complete the tasks. Organizing also involves developing the organizational structure and chain of command within the company.</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US" dirty="0"/>
              <a:t>Staffing</a:t>
            </a:r>
          </a:p>
          <a:p>
            <a:pPr fontAlgn="base"/>
            <a:r>
              <a:rPr lang="en-US" dirty="0"/>
              <a:t>The staffing function of management controls all recruitment and personnel needs of the organization. The main purpose of staffing is to hire the right people for the right jobs to achieve the objectives of the organization. Staffing involves more than just recruitment; staffing also encompasses training and development, performance appraisals, promotions and transfers. Without the staffing function, the business would fail because the business would not be properly staffed to meet its goals.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fontAlgn="base"/>
            <a:r>
              <a:rPr lang="en-US" dirty="0"/>
              <a:t>Coordinating</a:t>
            </a:r>
          </a:p>
          <a:p>
            <a:pPr fontAlgn="base"/>
            <a:r>
              <a:rPr lang="en-US" dirty="0"/>
              <a:t>The coordinating function of leadership controls all the organizing, planning and staffing activities of the company and ensures all activities function together for the good of the organization. Coordinating typically takes place in meetings and other planning sessions with the department heads of the company to ensure all departments are on the same page in terms of objectives and goals. Coordinating involves communication, supervision and direction by management.</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dirty="0"/>
              <a:t>Controlling</a:t>
            </a:r>
          </a:p>
          <a:p>
            <a:pPr fontAlgn="base"/>
            <a:r>
              <a:rPr lang="en-US" dirty="0"/>
              <a:t>The controlling function of management is useful for ensuring all other functions of the organization are in place and are operating successfully. Controlling involves establishing performance standards and monitoring the output of employees to ensure each employee’s performance meets those standards. The controlling process often leads to the identification of situations and problems that need to be addressed by creating new performance standards. The level of performance affects the success of all aspects of the organization.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Division of Work</a:t>
            </a:r>
            <a:r>
              <a:rPr lang="en-US" dirty="0" smtClean="0"/>
              <a:t> - According to this principle the whole work is divided into small </a:t>
            </a:r>
            <a:r>
              <a:rPr lang="en-US" dirty="0" smtClean="0"/>
              <a:t>tasks. The </a:t>
            </a:r>
            <a:r>
              <a:rPr lang="en-US" dirty="0" smtClean="0"/>
              <a:t>specialization of the workforce according to the skills of a person , creating specific personal and professional development within the </a:t>
            </a:r>
            <a:r>
              <a:rPr lang="en-US" dirty="0" smtClean="0"/>
              <a:t>labor </a:t>
            </a:r>
            <a:r>
              <a:rPr lang="en-US" dirty="0" smtClean="0"/>
              <a:t>force and therefore increasing productivity; leads to specialization which increases the efficiency of </a:t>
            </a:r>
            <a:r>
              <a:rPr lang="en-US" dirty="0" smtClean="0"/>
              <a:t>labor</a:t>
            </a:r>
            <a:r>
              <a:rPr lang="en-US" dirty="0" smtClean="0"/>
              <a:t>.</a:t>
            </a:r>
          </a:p>
          <a:p>
            <a:endParaRPr lang="en-US" dirty="0"/>
          </a:p>
        </p:txBody>
      </p:sp>
      <p:sp>
        <p:nvSpPr>
          <p:cNvPr id="2" name="Title 1"/>
          <p:cNvSpPr>
            <a:spLocks noGrp="1"/>
          </p:cNvSpPr>
          <p:nvPr>
            <p:ph type="title"/>
          </p:nvPr>
        </p:nvSpPr>
        <p:spPr/>
        <p:txBody>
          <a:bodyPr/>
          <a:lstStyle/>
          <a:p>
            <a:r>
              <a:rPr lang="en-US" dirty="0" smtClean="0"/>
              <a:t>Principles of management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199</TotalTime>
  <Words>531</Words>
  <Application>Microsoft Office PowerPoint</Application>
  <PresentationFormat>On-screen Show (4:3)</PresentationFormat>
  <Paragraphs>37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Definition of Management</vt:lpstr>
      <vt:lpstr>Slide 2</vt:lpstr>
      <vt:lpstr>Slide 3</vt:lpstr>
      <vt:lpstr>Function of Management</vt:lpstr>
      <vt:lpstr>Slide 5</vt:lpstr>
      <vt:lpstr>Slide 6</vt:lpstr>
      <vt:lpstr>Slide 7</vt:lpstr>
      <vt:lpstr>Slide 8</vt:lpstr>
      <vt:lpstr>Principles of management</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23</cp:revision>
  <dcterms:created xsi:type="dcterms:W3CDTF">2017-04-03T02:56:32Z</dcterms:created>
  <dcterms:modified xsi:type="dcterms:W3CDTF">2017-04-10T07:25:30Z</dcterms:modified>
</cp:coreProperties>
</file>