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AF6663-3180-4338-A733-31DC8C7EFED4}" type="datetimeFigureOut">
              <a:rPr lang="en-US" smtClean="0"/>
              <a:pPr/>
              <a:t>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534DE2-3349-4D49-8FF5-B9CFA56CC08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E8952F-110B-473D-9F94-7B52436528B0}"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8952F-110B-473D-9F94-7B52436528B0}"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8952F-110B-473D-9F94-7B52436528B0}"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8952F-110B-473D-9F94-7B52436528B0}"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8952F-110B-473D-9F94-7B52436528B0}" type="datetimeFigureOut">
              <a:rPr lang="en-US" smtClean="0"/>
              <a:pPr/>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E8952F-110B-473D-9F94-7B52436528B0}" type="datetimeFigureOut">
              <a:rPr lang="en-US" smtClean="0"/>
              <a:pPr/>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E8952F-110B-473D-9F94-7B52436528B0}" type="datetimeFigureOut">
              <a:rPr lang="en-US" smtClean="0"/>
              <a:pPr/>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E8952F-110B-473D-9F94-7B52436528B0}" type="datetimeFigureOut">
              <a:rPr lang="en-US" smtClean="0"/>
              <a:pPr/>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8952F-110B-473D-9F94-7B52436528B0}" type="datetimeFigureOut">
              <a:rPr lang="en-US" smtClean="0"/>
              <a:pPr/>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8952F-110B-473D-9F94-7B52436528B0}" type="datetimeFigureOut">
              <a:rPr lang="en-US" smtClean="0"/>
              <a:pPr/>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8952F-110B-473D-9F94-7B52436528B0}" type="datetimeFigureOut">
              <a:rPr lang="en-US" smtClean="0"/>
              <a:pPr/>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FB058-0E93-40EB-9070-EC33487ADD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8952F-110B-473D-9F94-7B52436528B0}" type="datetimeFigureOut">
              <a:rPr lang="en-US" smtClean="0"/>
              <a:pPr/>
              <a:t>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FB058-0E93-40EB-9070-EC33487ADD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www.businessdictionary.com/definition/customer.html" TargetMode="External"/><Relationship Id="rId3" Type="http://schemas.openxmlformats.org/officeDocument/2006/relationships/hyperlink" Target="http://www.businessdictionary.com/definition/economic-system.html" TargetMode="External"/><Relationship Id="rId7" Type="http://schemas.openxmlformats.org/officeDocument/2006/relationships/hyperlink" Target="http://www.businessdictionary.com/definition/investment.html" TargetMode="External"/><Relationship Id="rId12" Type="http://schemas.openxmlformats.org/officeDocument/2006/relationships/hyperlink" Target="http://www.businessdictionary.com/definition/profit.html" TargetMode="External"/><Relationship Id="rId2" Type="http://schemas.openxmlformats.org/officeDocument/2006/relationships/hyperlink" Target="http://www.businessdictionary.com/definition/organization.html" TargetMode="External"/><Relationship Id="rId1" Type="http://schemas.openxmlformats.org/officeDocument/2006/relationships/slideLayout" Target="../slideLayouts/slideLayout6.xml"/><Relationship Id="rId6" Type="http://schemas.openxmlformats.org/officeDocument/2006/relationships/hyperlink" Target="http://www.businessdictionary.com/definition/form.html" TargetMode="External"/><Relationship Id="rId11" Type="http://schemas.openxmlformats.org/officeDocument/2006/relationships/hyperlink" Target="http://www.businessdictionary.com/definition/order.html" TargetMode="External"/><Relationship Id="rId5" Type="http://schemas.openxmlformats.org/officeDocument/2006/relationships/hyperlink" Target="http://www.businessdictionary.com/definition/money.html" TargetMode="External"/><Relationship Id="rId10" Type="http://schemas.openxmlformats.org/officeDocument/2006/relationships/hyperlink" Target="http://www.businessdictionary.com/definition/consistent.html" TargetMode="External"/><Relationship Id="rId4" Type="http://schemas.openxmlformats.org/officeDocument/2006/relationships/hyperlink" Target="http://www.businessdictionary.com/definition/goods-and-services.html" TargetMode="External"/><Relationship Id="rId9" Type="http://schemas.openxmlformats.org/officeDocument/2006/relationships/hyperlink" Target="http://www.businessdictionary.com/definition/output.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www.investopedia.com/terms/b/business-activities.asp"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295399"/>
          </a:xfrm>
        </p:spPr>
        <p:txBody>
          <a:bodyPr/>
          <a:lstStyle/>
          <a:p>
            <a:r>
              <a:rPr lang="en-US" b="1" dirty="0"/>
              <a:t>What is business? </a:t>
            </a:r>
            <a:endParaRPr lang="en-US" dirty="0"/>
          </a:p>
        </p:txBody>
      </p:sp>
      <p:sp>
        <p:nvSpPr>
          <p:cNvPr id="3" name="Subtitle 2"/>
          <p:cNvSpPr>
            <a:spLocks noGrp="1"/>
          </p:cNvSpPr>
          <p:nvPr>
            <p:ph type="subTitle" idx="1"/>
          </p:nvPr>
        </p:nvSpPr>
        <p:spPr>
          <a:xfrm>
            <a:off x="609600" y="2209800"/>
            <a:ext cx="7924800" cy="4267200"/>
          </a:xfrm>
        </p:spPr>
        <p:txBody>
          <a:bodyPr>
            <a:normAutofit/>
          </a:bodyPr>
          <a:lstStyle/>
          <a:p>
            <a:pPr algn="just"/>
            <a:r>
              <a:rPr lang="en-US" dirty="0">
                <a:solidFill>
                  <a:schemeClr val="tx1"/>
                </a:solidFill>
              </a:rPr>
              <a:t>Authors of competing introduction to business texts will not agree with our definition of business. They will argue that business should be defined as </a:t>
            </a:r>
            <a:r>
              <a:rPr lang="en-US" i="1" dirty="0">
                <a:solidFill>
                  <a:schemeClr val="tx1"/>
                </a:solidFill>
              </a:rPr>
              <a:t>an activity, which provides society (or others) needed goods and services at a profit. How would you define business? Before you accept the standard definition, pose these questions to yourself and others: </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pPr algn="just"/>
            <a:r>
              <a:rPr lang="en-US" b="1" dirty="0"/>
              <a:t>Stephenson</a:t>
            </a:r>
            <a:r>
              <a:rPr lang="en-US" dirty="0"/>
              <a:t> defines business as, "The regular production or purchase and sale of goods undertaken with an objective of earning profit and acquiring wealth through the satisfaction of human wants."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6354762"/>
          </a:xfrm>
        </p:spPr>
        <p:txBody>
          <a:bodyPr>
            <a:normAutofit fontScale="90000"/>
          </a:bodyPr>
          <a:lstStyle/>
          <a:p>
            <a:pPr algn="just"/>
            <a:r>
              <a:rPr lang="en-US" dirty="0"/>
              <a:t>According to </a:t>
            </a:r>
            <a:r>
              <a:rPr lang="en-US" b="1" dirty="0" err="1"/>
              <a:t>Dicksee</a:t>
            </a:r>
            <a:r>
              <a:rPr lang="en-US" dirty="0"/>
              <a:t>, "Business refers to a form of activity conducted with an objective of earning profits for the benefit of those on whose behalf the activity is conducted."</a:t>
            </a:r>
            <a:br>
              <a:rPr lang="en-US" dirty="0"/>
            </a:br>
            <a:r>
              <a:rPr lang="en-US" b="1" dirty="0"/>
              <a:t>Lewis Henry</a:t>
            </a:r>
            <a:r>
              <a:rPr lang="en-US" dirty="0"/>
              <a:t> defines business as, "Human activity directed towards producing or acquiring wealth through buying and selling of goods."</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40162"/>
          </a:xfrm>
        </p:spPr>
        <p:txBody>
          <a:bodyPr>
            <a:normAutofit/>
          </a:bodyPr>
          <a:lstStyle/>
          <a:p>
            <a:r>
              <a:rPr lang="en-US" i="1" dirty="0" smtClean="0"/>
              <a:t>In order to start a </a:t>
            </a:r>
            <a:r>
              <a:rPr lang="en-US" i="1" dirty="0" smtClean="0"/>
              <a:t>business of Rice mill, </a:t>
            </a:r>
            <a:r>
              <a:rPr lang="en-US" i="1" dirty="0" smtClean="0"/>
              <a:t>what types of prerequisites would you think to be necessary and why? </a:t>
            </a: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normAutofit fontScale="90000"/>
          </a:bodyPr>
          <a:lstStyle/>
          <a:p>
            <a:r>
              <a:rPr lang="en-US" b="1" dirty="0" smtClean="0"/>
              <a:t>1.	Selection</a:t>
            </a:r>
            <a:r>
              <a:rPr lang="en-US" dirty="0" smtClean="0"/>
              <a:t/>
            </a:r>
            <a:br>
              <a:rPr lang="en-US" dirty="0" smtClean="0"/>
            </a:br>
            <a:r>
              <a:rPr lang="en-US" dirty="0" smtClean="0"/>
              <a:t>Starting a new venture needs a lot of care and all necessary information related to the desired business. The most important step before starting any business is selection. One should make a detailed investigation before the selection of business.</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fontScale="90000"/>
          </a:bodyPr>
          <a:lstStyle/>
          <a:p>
            <a:r>
              <a:rPr lang="en-US" b="1" dirty="0" smtClean="0"/>
              <a:t>2.	Feasibility Report</a:t>
            </a:r>
            <a:r>
              <a:rPr lang="en-US" dirty="0" smtClean="0"/>
              <a:t/>
            </a:r>
            <a:br>
              <a:rPr lang="en-US" dirty="0" smtClean="0"/>
            </a:br>
            <a:r>
              <a:rPr lang="en-US" dirty="0" smtClean="0"/>
              <a:t>Feasibility report provides a true picture of the expenses of business that how much it will cost to start a new project? The objective of preparation of the feasibility report is that this report provides all the facts and figures whether business is profitable or not.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477000"/>
          </a:xfrm>
        </p:spPr>
        <p:txBody>
          <a:bodyPr>
            <a:normAutofit fontScale="90000"/>
          </a:bodyPr>
          <a:lstStyle/>
          <a:p>
            <a:r>
              <a:rPr lang="en-US" b="1" dirty="0" smtClean="0"/>
              <a:t>3.	Demand of Product</a:t>
            </a:r>
            <a:r>
              <a:rPr lang="en-US" dirty="0" smtClean="0"/>
              <a:t/>
            </a:r>
            <a:br>
              <a:rPr lang="en-US" dirty="0" smtClean="0"/>
            </a:br>
            <a:r>
              <a:rPr lang="en-US" sz="4000" dirty="0" smtClean="0"/>
              <a:t>Rice is </a:t>
            </a:r>
            <a:r>
              <a:rPr lang="en-US" sz="4000" dirty="0" smtClean="0"/>
              <a:t>among the basic contents of all kind of foods consumed by the economy of Bangladesh. The demand of the product in the market is inelastic so, the chances of success are bright. If the demand of a product is irregular, seasonal and uncertain, such business should not be started as they have a low margin of return or high profitability only in their respective seasons.</a:t>
            </a:r>
            <a:br>
              <a:rPr lang="en-US" sz="4000"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Autofit/>
          </a:bodyPr>
          <a:lstStyle/>
          <a:p>
            <a:r>
              <a:rPr lang="en-US" sz="3600" b="1" dirty="0" smtClean="0"/>
              <a:t>5.	Size of Business</a:t>
            </a:r>
            <a:r>
              <a:rPr lang="en-US" sz="3600" dirty="0" smtClean="0"/>
              <a:t/>
            </a:r>
            <a:br>
              <a:rPr lang="en-US" sz="3600" dirty="0" smtClean="0"/>
            </a:br>
            <a:r>
              <a:rPr lang="en-US" sz="3600" dirty="0" smtClean="0"/>
              <a:t>The size of business depends upon the demand of commodity in the market as well as on the Capital (Funds) available to the owner of the business. Both factors play an important role. Capital can be generated form equity and funds can be managed from debt. As the </a:t>
            </a:r>
            <a:r>
              <a:rPr lang="en-US" sz="3600" dirty="0" smtClean="0"/>
              <a:t>Rice </a:t>
            </a:r>
            <a:r>
              <a:rPr lang="en-US" sz="3600" dirty="0" smtClean="0"/>
              <a:t>is used excessively in Bangladesh so, we are going to start our business on large scale and the chances of its success is also very much bright. </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Autofit/>
          </a:bodyPr>
          <a:lstStyle/>
          <a:p>
            <a:r>
              <a:rPr lang="en-US" sz="2800" b="1" dirty="0" smtClean="0"/>
              <a:t>6.	Availability of Capital</a:t>
            </a:r>
            <a:r>
              <a:rPr lang="en-US" sz="2800" dirty="0" smtClean="0"/>
              <a:t/>
            </a:r>
            <a:br>
              <a:rPr lang="en-US" sz="2800" dirty="0" smtClean="0"/>
            </a:br>
            <a:r>
              <a:rPr lang="en-US" sz="2800" dirty="0" smtClean="0"/>
              <a:t>Huge amount of Capital is required for the establishment of </a:t>
            </a:r>
            <a:r>
              <a:rPr lang="en-US" sz="2800" dirty="0" smtClean="0"/>
              <a:t>Rice </a:t>
            </a:r>
            <a:r>
              <a:rPr lang="en-US" sz="2800" dirty="0" smtClean="0"/>
              <a:t>Mill. Capital may be generated by adding more shareholders in the company. On the other hand, Finance can also be contributed by availing credit facility form any financial institution.</a:t>
            </a:r>
            <a:br>
              <a:rPr lang="en-US" sz="2800" dirty="0" smtClean="0"/>
            </a:br>
            <a:r>
              <a:rPr lang="en-US" sz="2800" dirty="0" smtClean="0"/>
              <a:t>SBP also encourages the participation of the Private sector in wheat procurement, decided on March 14, 2006, that the banks may provide financing facilities to their eligible borrower or wheat traders for procurement of indigenous wheat. </a:t>
            </a:r>
            <a:br>
              <a:rPr lang="en-US" sz="2800" dirty="0" smtClean="0"/>
            </a:br>
            <a:r>
              <a:rPr lang="en-US" sz="2800" dirty="0" smtClean="0"/>
              <a:t>Availability of capital is an important factor in the business. A businessman must decide that how much capital he can arrange for the growth and success of the business</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fontScale="90000"/>
          </a:bodyPr>
          <a:lstStyle/>
          <a:p>
            <a:r>
              <a:rPr lang="en-US" b="1" dirty="0" smtClean="0"/>
              <a:t>7.	Business Location</a:t>
            </a:r>
            <a:r>
              <a:rPr lang="en-US" dirty="0" smtClean="0"/>
              <a:t/>
            </a:r>
            <a:br>
              <a:rPr lang="en-US" dirty="0" smtClean="0"/>
            </a:br>
            <a:r>
              <a:rPr lang="en-US" dirty="0" smtClean="0"/>
              <a:t>We should select that place where raw material, cheap </a:t>
            </a:r>
            <a:r>
              <a:rPr lang="en-US" dirty="0" err="1" smtClean="0"/>
              <a:t>labour</a:t>
            </a:r>
            <a:r>
              <a:rPr lang="en-US" dirty="0" smtClean="0"/>
              <a:t> </a:t>
            </a:r>
            <a:r>
              <a:rPr lang="en-US" dirty="0" smtClean="0"/>
              <a:t>and transportation facilities are easily available.  We should also check the location of business competitors. </a:t>
            </a:r>
            <a:br>
              <a:rPr lang="en-US" dirty="0" smtClean="0"/>
            </a:br>
            <a:r>
              <a:rPr lang="en-US" dirty="0" smtClean="0"/>
              <a:t>For Mills and Factories, it is better to select the place in some rural areas or away from the city.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54762"/>
          </a:xfrm>
        </p:spPr>
        <p:txBody>
          <a:bodyPr>
            <a:normAutofit fontScale="90000"/>
          </a:bodyPr>
          <a:lstStyle/>
          <a:p>
            <a:r>
              <a:rPr lang="en-US" sz="4000" b="1" dirty="0" smtClean="0"/>
              <a:t>8.	Government Policy</a:t>
            </a:r>
            <a:r>
              <a:rPr lang="en-US" sz="4000" dirty="0" smtClean="0"/>
              <a:t/>
            </a:r>
            <a:br>
              <a:rPr lang="en-US" sz="4000" dirty="0" smtClean="0"/>
            </a:br>
            <a:r>
              <a:rPr lang="en-US" sz="4000" dirty="0" smtClean="0"/>
              <a:t>As we belong to agriculture country, so there is healthy trend towards the grooming of the manufacturing and processing of food industry especially for wheat, flour and rice etc. We should also carefully consider the policies of government before starting the business.  Some areas are declared as ‘tax free zones’ and for some particular businesses the loan is provided without charging any interest.</a:t>
            </a:r>
            <a:br>
              <a:rPr lang="en-US" sz="4000"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126162"/>
          </a:xfrm>
        </p:spPr>
        <p:txBody>
          <a:bodyPr>
            <a:normAutofit fontScale="90000"/>
          </a:bodyPr>
          <a:lstStyle/>
          <a:p>
            <a:pPr algn="just"/>
            <a:r>
              <a:rPr lang="en-US" dirty="0"/>
              <a:t/>
            </a:r>
            <a:br>
              <a:rPr lang="en-US" dirty="0"/>
            </a:br>
            <a:r>
              <a:rPr lang="en-US" dirty="0"/>
              <a:t>1. The definition above states that a business engages in selling “needed” goods to society. Is this always true? Is there a difference between something needed and something wanted? Do people need and want things based on their own value system or do businesses create needs and wants through advertising? Are cigarettes a need, a want, or a business created desire? </a:t>
            </a: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fontScale="90000"/>
          </a:bodyPr>
          <a:lstStyle/>
          <a:p>
            <a:r>
              <a:rPr lang="en-US" b="1" dirty="0" smtClean="0"/>
              <a:t>9.	Availability of Raw Material</a:t>
            </a:r>
            <a:r>
              <a:rPr lang="en-US" dirty="0" smtClean="0"/>
              <a:t/>
            </a:r>
            <a:br>
              <a:rPr lang="en-US" dirty="0" smtClean="0"/>
            </a:br>
            <a:r>
              <a:rPr lang="en-US" dirty="0" smtClean="0"/>
              <a:t>The raw material i.e. </a:t>
            </a:r>
            <a:r>
              <a:rPr lang="en-US" dirty="0" smtClean="0"/>
              <a:t>paddy </a:t>
            </a:r>
            <a:r>
              <a:rPr lang="en-US" dirty="0" smtClean="0"/>
              <a:t>is easily available in Bangladesh. For more return or more profit, we can arrange our own cultivation of </a:t>
            </a:r>
            <a:r>
              <a:rPr lang="en-US" dirty="0" smtClean="0"/>
              <a:t>paddy. </a:t>
            </a:r>
            <a:r>
              <a:rPr lang="en-US" dirty="0" smtClean="0"/>
              <a:t>But it depends on the availability of resources. Availability of Raw material at low cost is essential to produce the goods at low cost and earn high profit. </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6629400"/>
          </a:xfrm>
        </p:spPr>
        <p:txBody>
          <a:bodyPr>
            <a:noAutofit/>
          </a:bodyPr>
          <a:lstStyle/>
          <a:p>
            <a:r>
              <a:rPr lang="en-US" sz="3600" b="1" dirty="0" smtClean="0"/>
              <a:t/>
            </a:r>
            <a:br>
              <a:rPr lang="en-US" sz="3600" b="1" dirty="0" smtClean="0"/>
            </a:br>
            <a:r>
              <a:rPr lang="en-US" sz="3600" b="1" dirty="0" smtClean="0"/>
              <a:t/>
            </a:r>
            <a:br>
              <a:rPr lang="en-US" sz="3600" b="1" dirty="0" smtClean="0"/>
            </a:br>
            <a:r>
              <a:rPr lang="en-US" sz="3600" b="1" dirty="0" smtClean="0"/>
              <a:t>10</a:t>
            </a:r>
            <a:r>
              <a:rPr lang="en-US" sz="3600" b="1" dirty="0" smtClean="0"/>
              <a:t>.	Availability of Machines</a:t>
            </a:r>
            <a:r>
              <a:rPr lang="en-US" sz="3600" dirty="0" smtClean="0"/>
              <a:t/>
            </a:r>
            <a:br>
              <a:rPr lang="en-US" sz="3600" dirty="0" smtClean="0"/>
            </a:br>
            <a:r>
              <a:rPr lang="en-US" sz="3600" dirty="0" smtClean="0"/>
              <a:t>Availability of new machines is also an important factor for a business. We must see whether the machines used in </a:t>
            </a:r>
            <a:r>
              <a:rPr lang="en-US" sz="3600" dirty="0" smtClean="0"/>
              <a:t>Rice </a:t>
            </a:r>
            <a:r>
              <a:rPr lang="en-US" sz="3600" dirty="0" smtClean="0"/>
              <a:t>Mill are easily available inside the country or not. If these have to be imported then it may create many problems for the owner. However in case of importing of machinery, we also make assessment that from which country we get high quality of machinery at most reasonable price.</a:t>
            </a:r>
            <a:br>
              <a:rPr lang="en-US" sz="3600" dirty="0" smtClean="0"/>
            </a:br>
            <a:r>
              <a:rPr lang="en-US" sz="3600" dirty="0" smtClean="0"/>
              <a:t> </a:t>
            </a:r>
            <a:br>
              <a:rPr lang="en-US" sz="3600" dirty="0" smtClean="0"/>
            </a:b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fontScale="90000"/>
          </a:bodyPr>
          <a:lstStyle/>
          <a:p>
            <a:r>
              <a:rPr lang="en-US" b="1" dirty="0" smtClean="0"/>
              <a:t>11.	Availability of </a:t>
            </a:r>
            <a:r>
              <a:rPr lang="en-US" b="1" dirty="0" err="1" smtClean="0"/>
              <a:t>Labour</a:t>
            </a:r>
            <a:r>
              <a:rPr lang="en-US" dirty="0" smtClean="0"/>
              <a:t/>
            </a:r>
            <a:br>
              <a:rPr lang="en-US" dirty="0" smtClean="0"/>
            </a:br>
            <a:r>
              <a:rPr lang="en-US" dirty="0" smtClean="0"/>
              <a:t>Rice </a:t>
            </a:r>
            <a:r>
              <a:rPr lang="en-US" dirty="0" smtClean="0"/>
              <a:t>Mill needs skilled and efficient </a:t>
            </a:r>
            <a:r>
              <a:rPr lang="en-US" dirty="0" err="1" smtClean="0"/>
              <a:t>labour</a:t>
            </a:r>
            <a:r>
              <a:rPr lang="en-US" dirty="0" smtClean="0"/>
              <a:t> to run the business in profit. Such skilled </a:t>
            </a:r>
            <a:r>
              <a:rPr lang="en-US" dirty="0" err="1" smtClean="0"/>
              <a:t>labour</a:t>
            </a:r>
            <a:r>
              <a:rPr lang="en-US" dirty="0" smtClean="0"/>
              <a:t> with cheap rates is easily available in rural areas. Further we should also arrange some training programmed for best utilization of human resources.</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278562"/>
          </a:xfrm>
        </p:spPr>
        <p:txBody>
          <a:bodyPr>
            <a:normAutofit fontScale="90000"/>
          </a:bodyPr>
          <a:lstStyle/>
          <a:p>
            <a:r>
              <a:rPr lang="en-US" sz="4000" b="1" dirty="0" smtClean="0"/>
              <a:t>12.	Means of Transportation</a:t>
            </a:r>
            <a:r>
              <a:rPr lang="en-US" sz="4000" dirty="0" smtClean="0"/>
              <a:t/>
            </a:r>
            <a:br>
              <a:rPr lang="en-US" sz="4000" dirty="0" smtClean="0"/>
            </a:br>
            <a:r>
              <a:rPr lang="en-US" sz="4000" dirty="0" smtClean="0"/>
              <a:t>At the time of selection of place we should also consider that whether proper infrastructures are available in that rural area. Quick and cheap means of transportations are essential for low cost of production and high profit rate. Transportation system should be good enough to provide the product to the customers at time. If there would be no such provision this could demolish good reputation or image of the business.</a:t>
            </a:r>
            <a:br>
              <a:rPr lang="en-US" sz="4000"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fontScale="90000"/>
          </a:bodyPr>
          <a:lstStyle/>
          <a:p>
            <a:r>
              <a:rPr lang="en-US" b="1" dirty="0" smtClean="0"/>
              <a:t>13.	Power Resources</a:t>
            </a:r>
            <a:r>
              <a:rPr lang="en-US" dirty="0" smtClean="0"/>
              <a:t/>
            </a:r>
            <a:br>
              <a:rPr lang="en-US" dirty="0" smtClean="0"/>
            </a:br>
            <a:r>
              <a:rPr lang="en-US" dirty="0" smtClean="0"/>
              <a:t>Another important factor to run a business effectively is of power resources. The place selected for Mill should also have the availability of sufficient supply of power resources like water, oil, coal and electricity. Without the availability of these resources no project can be started.</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Autofit/>
          </a:bodyPr>
          <a:lstStyle/>
          <a:p>
            <a:r>
              <a:rPr lang="en-US" sz="3200" b="1" dirty="0" smtClean="0"/>
              <a:t>14.	Hiring Employees</a:t>
            </a:r>
            <a:r>
              <a:rPr lang="en-US" sz="3200" dirty="0" smtClean="0"/>
              <a:t/>
            </a:r>
            <a:br>
              <a:rPr lang="en-US" sz="3200" dirty="0" smtClean="0"/>
            </a:br>
            <a:r>
              <a:rPr lang="en-US" sz="3200" dirty="0" smtClean="0"/>
              <a:t>One important task is to hire employees according to nature of job and business demands. We must hire the efficient and competent employees in the business. If necessary, training and development programs should be arranged for the newly hired employees. In the same way biannual of annual performance appraisals should be held. They must know how to work under competitive environment and gain competitive advantages among other competitors. </a:t>
            </a:r>
            <a:br>
              <a:rPr lang="en-US" sz="3200" dirty="0" smtClean="0"/>
            </a:b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ormAutofit fontScale="90000"/>
          </a:bodyPr>
          <a:lstStyle/>
          <a:p>
            <a:r>
              <a:rPr lang="en-US" b="1" dirty="0" smtClean="0"/>
              <a:t>15.	Product Pricing</a:t>
            </a:r>
            <a:r>
              <a:rPr lang="en-US" dirty="0" smtClean="0"/>
              <a:t/>
            </a:r>
            <a:br>
              <a:rPr lang="en-US" dirty="0" smtClean="0"/>
            </a:br>
            <a:r>
              <a:rPr lang="en-US" dirty="0" smtClean="0"/>
              <a:t>The product is of no use if it remains in the warehouses and god owns after completion. So, marketing the product at most reasonable price (both for manufacturer &amp; consumer) is an important factor of a business.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normAutofit fontScale="90000"/>
          </a:bodyPr>
          <a:lstStyle/>
          <a:p>
            <a:pPr algn="just"/>
            <a:r>
              <a:rPr lang="en-US" dirty="0"/>
              <a:t/>
            </a:r>
            <a:br>
              <a:rPr lang="en-US" dirty="0"/>
            </a:br>
            <a:r>
              <a:rPr lang="en-US" dirty="0"/>
              <a:t>2. What about illegal goods? Society in general doesn't want marijuana to exist yet we have people that sell it at a profit to a segment or target group in our society who desire it. Is something not a business because it sells illegal goods? </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6354762"/>
          </a:xfrm>
        </p:spPr>
        <p:txBody>
          <a:bodyPr>
            <a:normAutofit fontScale="90000"/>
          </a:bodyPr>
          <a:lstStyle/>
          <a:p>
            <a:pPr algn="just"/>
            <a:r>
              <a:rPr lang="en-US" dirty="0"/>
              <a:t/>
            </a:r>
            <a:br>
              <a:rPr lang="en-US" dirty="0"/>
            </a:br>
            <a:r>
              <a:rPr lang="en-US" dirty="0"/>
              <a:t>3. Is business always conducted to turn a profit? Some entities sell but not with the objective of earning a monetary profit. The Democratic and Republican parties in the United States sell candidates to the American public. The objective is not an immediate monetary profit but a gain of power and influence. Do you agree that the selling of a candidate and a political party's ideals are a type of product or service? </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354762"/>
          </a:xfrm>
        </p:spPr>
        <p:txBody>
          <a:bodyPr>
            <a:normAutofit fontScale="90000"/>
          </a:bodyPr>
          <a:lstStyle/>
          <a:p>
            <a:pPr algn="just"/>
            <a:r>
              <a:rPr lang="en-US" dirty="0"/>
              <a:t/>
            </a:r>
            <a:br>
              <a:rPr lang="en-US" dirty="0"/>
            </a:br>
            <a:r>
              <a:rPr lang="en-US" sz="4000" dirty="0"/>
              <a:t>4. What about </a:t>
            </a:r>
            <a:r>
              <a:rPr lang="en-US" sz="4000" b="1" dirty="0"/>
              <a:t>non-profit organizations? Some organizations are designed to provide goods and services to members of society but not for a profit. When a local restaurant opens and makes a profit, it pays taxes and retains part or all of the after-tax profits in the business. The increase in the firm's assets (such as cash or restaurant equipment) is listed on the books of the company as having come from retained earnings. </a:t>
            </a:r>
            <a:br>
              <a:rPr lang="en-US" sz="4000" b="1" dirty="0"/>
            </a:b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pPr algn="just"/>
            <a:r>
              <a:rPr lang="en-US" dirty="0"/>
              <a:t/>
            </a:r>
            <a:br>
              <a:rPr lang="en-US" dirty="0"/>
            </a:br>
            <a:r>
              <a:rPr lang="en-US" dirty="0"/>
              <a:t>The firm will often reward those who made the business successful with higher salaries or bonuses in addition to retaining some of the profits to expand the firm. If a local non-profit hospital makes excess money, it doesn't pay taxes on the profit, it simply retains the entire amount as a surplus. </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6248400"/>
          </a:xfrm>
        </p:spPr>
        <p:txBody>
          <a:bodyPr>
            <a:normAutofit fontScale="90000"/>
          </a:bodyPr>
          <a:lstStyle/>
          <a:p>
            <a:pPr algn="just"/>
            <a:r>
              <a:rPr lang="en-US" dirty="0"/>
              <a:t/>
            </a:r>
            <a:br>
              <a:rPr lang="en-US" dirty="0"/>
            </a:br>
            <a:r>
              <a:rPr lang="en-US" dirty="0"/>
              <a:t>Similar to the successful restaurant, the hospital will also reward the people that made it a success with higher salaries or bonuses, and/or use its surplus retained money to expand its services. Do you agree that in many situations, the only difference between achieving a profit in a business and achieving surplus earnings in a non-profit business is that one pays income tax and the other does not?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6324600"/>
          </a:xfrm>
        </p:spPr>
        <p:txBody>
          <a:bodyPr>
            <a:noAutofit/>
          </a:bodyPr>
          <a:lstStyle/>
          <a:p>
            <a:pPr algn="l"/>
            <a:r>
              <a:rPr lang="en-US" sz="2800" dirty="0">
                <a:solidFill>
                  <a:schemeClr val="tx1">
                    <a:lumMod val="95000"/>
                    <a:lumOff val="5000"/>
                  </a:schemeClr>
                </a:solidFill>
              </a:rPr>
              <a:t>An </a:t>
            </a:r>
            <a:r>
              <a:rPr lang="en-US" sz="2800" dirty="0">
                <a:solidFill>
                  <a:schemeClr val="tx1">
                    <a:lumMod val="95000"/>
                    <a:lumOff val="5000"/>
                  </a:schemeClr>
                </a:solidFill>
                <a:hlinkClick r:id="rId2"/>
              </a:rPr>
              <a:t>organization</a:t>
            </a:r>
            <a:r>
              <a:rPr lang="en-US" sz="2800" dirty="0">
                <a:solidFill>
                  <a:schemeClr val="tx1">
                    <a:lumMod val="95000"/>
                    <a:lumOff val="5000"/>
                  </a:schemeClr>
                </a:solidFill>
              </a:rPr>
              <a:t> or </a:t>
            </a:r>
            <a:r>
              <a:rPr lang="en-US" sz="2800" dirty="0">
                <a:solidFill>
                  <a:schemeClr val="tx1">
                    <a:lumMod val="95000"/>
                    <a:lumOff val="5000"/>
                  </a:schemeClr>
                </a:solidFill>
                <a:hlinkClick r:id="rId3"/>
              </a:rPr>
              <a:t>economic system</a:t>
            </a:r>
            <a:r>
              <a:rPr lang="en-US" sz="2800" dirty="0">
                <a:solidFill>
                  <a:schemeClr val="tx1">
                    <a:lumMod val="95000"/>
                    <a:lumOff val="5000"/>
                  </a:schemeClr>
                </a:solidFill>
              </a:rPr>
              <a:t> where </a:t>
            </a:r>
            <a:r>
              <a:rPr lang="en-US" sz="2800" dirty="0">
                <a:solidFill>
                  <a:schemeClr val="tx1">
                    <a:lumMod val="95000"/>
                    <a:lumOff val="5000"/>
                  </a:schemeClr>
                </a:solidFill>
                <a:hlinkClick r:id="rId4"/>
              </a:rPr>
              <a:t>goods and services</a:t>
            </a:r>
            <a:r>
              <a:rPr lang="en-US" sz="2800" dirty="0">
                <a:solidFill>
                  <a:schemeClr val="tx1">
                    <a:lumMod val="95000"/>
                    <a:lumOff val="5000"/>
                  </a:schemeClr>
                </a:solidFill>
              </a:rPr>
              <a:t> are exchanged for one another or for </a:t>
            </a:r>
            <a:r>
              <a:rPr lang="en-US" sz="2800" dirty="0">
                <a:solidFill>
                  <a:schemeClr val="tx1">
                    <a:lumMod val="95000"/>
                    <a:lumOff val="5000"/>
                  </a:schemeClr>
                </a:solidFill>
                <a:hlinkClick r:id="rId5"/>
              </a:rPr>
              <a:t>money</a:t>
            </a:r>
            <a:r>
              <a:rPr lang="en-US" sz="2800" dirty="0" smtClean="0">
                <a:solidFill>
                  <a:schemeClr val="tx1">
                    <a:lumMod val="95000"/>
                    <a:lumOff val="5000"/>
                  </a:schemeClr>
                </a:solidFill>
              </a:rPr>
              <a:t>.</a:t>
            </a:r>
            <a:br>
              <a:rPr lang="en-US" sz="2800" dirty="0" smtClean="0">
                <a:solidFill>
                  <a:schemeClr val="tx1">
                    <a:lumMod val="95000"/>
                    <a:lumOff val="5000"/>
                  </a:schemeClr>
                </a:solidFill>
              </a:rPr>
            </a:br>
            <a:r>
              <a:rPr lang="en-US" sz="2800" dirty="0">
                <a:solidFill>
                  <a:schemeClr val="tx1">
                    <a:lumMod val="95000"/>
                    <a:lumOff val="5000"/>
                  </a:schemeClr>
                </a:solidFill>
              </a:rPr>
              <a:t/>
            </a:r>
            <a:br>
              <a:rPr lang="en-US" sz="2800" dirty="0">
                <a:solidFill>
                  <a:schemeClr val="tx1">
                    <a:lumMod val="95000"/>
                    <a:lumOff val="5000"/>
                  </a:schemeClr>
                </a:solidFill>
              </a:rPr>
            </a:br>
            <a:r>
              <a:rPr lang="en-US" sz="2800" dirty="0">
                <a:solidFill>
                  <a:schemeClr val="tx1">
                    <a:lumMod val="95000"/>
                    <a:lumOff val="5000"/>
                  </a:schemeClr>
                </a:solidFill>
              </a:rPr>
              <a:t>Every business </a:t>
            </a:r>
            <a:r>
              <a:rPr lang="en-US" sz="2800" dirty="0" smtClean="0">
                <a:solidFill>
                  <a:schemeClr val="tx1">
                    <a:lumMod val="95000"/>
                    <a:lumOff val="5000"/>
                  </a:schemeClr>
                </a:solidFill>
              </a:rPr>
              <a:t>requires some</a:t>
            </a:r>
            <a:r>
              <a:rPr lang="en-US" sz="2800" dirty="0">
                <a:solidFill>
                  <a:schemeClr val="tx1">
                    <a:lumMod val="95000"/>
                    <a:lumOff val="5000"/>
                  </a:schemeClr>
                </a:solidFill>
              </a:rPr>
              <a:t> </a:t>
            </a:r>
            <a:r>
              <a:rPr lang="en-US" sz="2800" dirty="0">
                <a:solidFill>
                  <a:schemeClr val="tx1">
                    <a:lumMod val="95000"/>
                    <a:lumOff val="5000"/>
                  </a:schemeClr>
                </a:solidFill>
                <a:hlinkClick r:id="rId6"/>
              </a:rPr>
              <a:t>form</a:t>
            </a:r>
            <a:r>
              <a:rPr lang="en-US" sz="2800" dirty="0">
                <a:solidFill>
                  <a:schemeClr val="tx1">
                    <a:lumMod val="95000"/>
                    <a:lumOff val="5000"/>
                  </a:schemeClr>
                </a:solidFill>
              </a:rPr>
              <a:t> of </a:t>
            </a:r>
            <a:r>
              <a:rPr lang="en-US" sz="2800" dirty="0">
                <a:solidFill>
                  <a:schemeClr val="tx1">
                    <a:lumMod val="95000"/>
                    <a:lumOff val="5000"/>
                  </a:schemeClr>
                </a:solidFill>
                <a:hlinkClick r:id="rId7"/>
              </a:rPr>
              <a:t>investment</a:t>
            </a:r>
            <a:r>
              <a:rPr lang="en-US" sz="2800" dirty="0">
                <a:solidFill>
                  <a:schemeClr val="tx1">
                    <a:lumMod val="95000"/>
                    <a:lumOff val="5000"/>
                  </a:schemeClr>
                </a:solidFill>
              </a:rPr>
              <a:t> </a:t>
            </a:r>
            <a:r>
              <a:rPr lang="en-US" sz="2800" dirty="0" smtClean="0">
                <a:solidFill>
                  <a:schemeClr val="tx1">
                    <a:lumMod val="95000"/>
                    <a:lumOff val="5000"/>
                  </a:schemeClr>
                </a:solidFill>
              </a:rPr>
              <a:t>and enough</a:t>
            </a:r>
            <a:r>
              <a:rPr lang="en-US" sz="2800" dirty="0">
                <a:solidFill>
                  <a:schemeClr val="tx1">
                    <a:lumMod val="95000"/>
                    <a:lumOff val="5000"/>
                  </a:schemeClr>
                </a:solidFill>
              </a:rPr>
              <a:t> </a:t>
            </a:r>
            <a:r>
              <a:rPr lang="en-US" sz="2800" dirty="0">
                <a:solidFill>
                  <a:schemeClr val="tx1">
                    <a:lumMod val="95000"/>
                    <a:lumOff val="5000"/>
                  </a:schemeClr>
                </a:solidFill>
                <a:hlinkClick r:id="rId8"/>
              </a:rPr>
              <a:t>customers</a:t>
            </a:r>
            <a:r>
              <a:rPr lang="en-US" sz="2800" dirty="0">
                <a:solidFill>
                  <a:schemeClr val="tx1">
                    <a:lumMod val="95000"/>
                    <a:lumOff val="5000"/>
                  </a:schemeClr>
                </a:solidFill>
              </a:rPr>
              <a:t> to whom its </a:t>
            </a:r>
            <a:r>
              <a:rPr lang="en-US" sz="2800" dirty="0">
                <a:solidFill>
                  <a:schemeClr val="tx1">
                    <a:lumMod val="95000"/>
                    <a:lumOff val="5000"/>
                  </a:schemeClr>
                </a:solidFill>
                <a:hlinkClick r:id="rId9"/>
              </a:rPr>
              <a:t>output</a:t>
            </a:r>
            <a:r>
              <a:rPr lang="en-US" sz="2800" dirty="0">
                <a:solidFill>
                  <a:schemeClr val="tx1">
                    <a:lumMod val="95000"/>
                    <a:lumOff val="5000"/>
                  </a:schemeClr>
                </a:solidFill>
              </a:rPr>
              <a:t> can be sold on a </a:t>
            </a:r>
            <a:r>
              <a:rPr lang="en-US" sz="2800" dirty="0">
                <a:solidFill>
                  <a:schemeClr val="tx1">
                    <a:lumMod val="95000"/>
                    <a:lumOff val="5000"/>
                  </a:schemeClr>
                </a:solidFill>
                <a:hlinkClick r:id="rId10"/>
              </a:rPr>
              <a:t>consistent</a:t>
            </a:r>
            <a:r>
              <a:rPr lang="en-US" sz="2800" dirty="0">
                <a:solidFill>
                  <a:schemeClr val="tx1">
                    <a:lumMod val="95000"/>
                    <a:lumOff val="5000"/>
                  </a:schemeClr>
                </a:solidFill>
              </a:rPr>
              <a:t> basis in </a:t>
            </a:r>
            <a:r>
              <a:rPr lang="en-US" sz="2800" dirty="0">
                <a:solidFill>
                  <a:schemeClr val="tx1">
                    <a:lumMod val="95000"/>
                    <a:lumOff val="5000"/>
                  </a:schemeClr>
                </a:solidFill>
                <a:hlinkClick r:id="rId11"/>
              </a:rPr>
              <a:t>order</a:t>
            </a:r>
            <a:r>
              <a:rPr lang="en-US" sz="2800" dirty="0">
                <a:solidFill>
                  <a:schemeClr val="tx1">
                    <a:lumMod val="95000"/>
                    <a:lumOff val="5000"/>
                  </a:schemeClr>
                </a:solidFill>
              </a:rPr>
              <a:t> to make a </a:t>
            </a:r>
            <a:r>
              <a:rPr lang="en-US" sz="2800" dirty="0" smtClean="0">
                <a:solidFill>
                  <a:schemeClr val="tx1">
                    <a:lumMod val="95000"/>
                    <a:lumOff val="5000"/>
                  </a:schemeClr>
                </a:solidFill>
                <a:hlinkClick r:id="rId12"/>
              </a:rPr>
              <a:t>profit</a:t>
            </a:r>
            <a:r>
              <a:rPr lang="en-US" sz="2800" dirty="0" smtClean="0">
                <a:solidFill>
                  <a:schemeClr val="tx1">
                    <a:lumMod val="95000"/>
                    <a:lumOff val="5000"/>
                  </a:schemeClr>
                </a:solidFill>
              </a:rPr>
              <a:t>.</a:t>
            </a:r>
            <a:br>
              <a:rPr lang="en-US" sz="2800" dirty="0" smtClean="0">
                <a:solidFill>
                  <a:schemeClr val="tx1">
                    <a:lumMod val="95000"/>
                    <a:lumOff val="5000"/>
                  </a:schemeClr>
                </a:solidFill>
              </a:rPr>
            </a:br>
            <a:r>
              <a:rPr lang="en-US" sz="2800" dirty="0">
                <a:solidFill>
                  <a:schemeClr val="tx1">
                    <a:lumMod val="95000"/>
                    <a:lumOff val="5000"/>
                  </a:schemeClr>
                </a:solidFill>
              </a:rPr>
              <a:t/>
            </a:r>
            <a:br>
              <a:rPr lang="en-US" sz="2800" dirty="0">
                <a:solidFill>
                  <a:schemeClr val="tx1">
                    <a:lumMod val="95000"/>
                    <a:lumOff val="5000"/>
                  </a:schemeClr>
                </a:solidFill>
              </a:rPr>
            </a:br>
            <a:r>
              <a:rPr lang="en-US" sz="2800" dirty="0">
                <a:solidFill>
                  <a:schemeClr val="tx1">
                    <a:lumMod val="95000"/>
                    <a:lumOff val="5000"/>
                  </a:schemeClr>
                </a:solidFill>
              </a:rPr>
              <a:t>Businesses can be privately owned, not-for-profit or state-owned. </a:t>
            </a:r>
            <a:r>
              <a:rPr lang="en-US" sz="3200" dirty="0" smtClean="0">
                <a:solidFill>
                  <a:schemeClr val="tx1">
                    <a:lumMod val="95000"/>
                    <a:lumOff val="5000"/>
                  </a:schemeClr>
                </a:solidFill>
              </a:rPr>
              <a:t/>
            </a:r>
            <a:br>
              <a:rPr lang="en-US" sz="3200" dirty="0" smtClean="0">
                <a:solidFill>
                  <a:schemeClr val="tx1">
                    <a:lumMod val="95000"/>
                    <a:lumOff val="5000"/>
                  </a:schemeClr>
                </a:solidFill>
              </a:rPr>
            </a:br>
            <a:r>
              <a:rPr lang="en-US" sz="3200" dirty="0" smtClean="0"/>
              <a:t/>
            </a:r>
            <a:br>
              <a:rPr lang="en-US" sz="3200" dirty="0" smtClean="0"/>
            </a:br>
            <a:r>
              <a:rPr lang="en-US" sz="3200" dirty="0" smtClean="0"/>
              <a:t/>
            </a:r>
            <a:br>
              <a:rPr lang="en-US" sz="3200" dirty="0" smtClean="0"/>
            </a:b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fontScale="90000"/>
          </a:bodyPr>
          <a:lstStyle/>
          <a:p>
            <a:pPr algn="just"/>
            <a:r>
              <a:rPr lang="en-US" dirty="0"/>
              <a:t>An organization or enterprising entity engaged in commercial, industrial or professional activities. A business can be a for-profit entity, such as a publicly-traded corporation, or a non-profit organization engaged in </a:t>
            </a:r>
            <a:r>
              <a:rPr lang="en-US" dirty="0">
                <a:hlinkClick r:id="rId2"/>
              </a:rPr>
              <a:t>business activities</a:t>
            </a:r>
            <a:r>
              <a:rPr lang="en-US" dirty="0"/>
              <a:t>, such as an agricultural cooperative</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155</Words>
  <Application>Microsoft Office PowerPoint</Application>
  <PresentationFormat>On-screen Show (4:3)</PresentationFormat>
  <Paragraphs>27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What is business? </vt:lpstr>
      <vt:lpstr> 1. The definition above states that a business engages in selling “needed” goods to society. Is this always true? Is there a difference between something needed and something wanted? Do people need and want things based on their own value system or do businesses create needs and wants through advertising? Are cigarettes a need, a want, or a business created desire?  </vt:lpstr>
      <vt:lpstr> 2. What about illegal goods? Society in general doesn't want marijuana to exist yet we have people that sell it at a profit to a segment or target group in our society who desire it. Is something not a business because it sells illegal goods?  </vt:lpstr>
      <vt:lpstr> 3. Is business always conducted to turn a profit? Some entities sell but not with the objective of earning a monetary profit. The Democratic and Republican parties in the United States sell candidates to the American public. The objective is not an immediate monetary profit but a gain of power and influence. Do you agree that the selling of a candidate and a political party's ideals are a type of product or service?  </vt:lpstr>
      <vt:lpstr> 4. What about non-profit organizations? Some organizations are designed to provide goods and services to members of society but not for a profit. When a local restaurant opens and makes a profit, it pays taxes and retains part or all of the after-tax profits in the business. The increase in the firm's assets (such as cash or restaurant equipment) is listed on the books of the company as having come from retained earnings.  </vt:lpstr>
      <vt:lpstr> The firm will often reward those who made the business successful with higher salaries or bonuses in addition to retaining some of the profits to expand the firm. If a local non-profit hospital makes excess money, it doesn't pay taxes on the profit, it simply retains the entire amount as a surplus.  </vt:lpstr>
      <vt:lpstr> Similar to the successful restaurant, the hospital will also reward the people that made it a success with higher salaries or bonuses, and/or use its surplus retained money to expand its services. Do you agree that in many situations, the only difference between achieving a profit in a business and achieving surplus earnings in a non-profit business is that one pays income tax and the other does not?  </vt:lpstr>
      <vt:lpstr>An organization or economic system where goods and services are exchanged for one another or for money.  Every business requires some form of investment and enough customers to whom its output can be sold on a consistent basis in order to make a profit.  Businesses can be privately owned, not-for-profit or state-owned.    </vt:lpstr>
      <vt:lpstr>An organization or enterprising entity engaged in commercial, industrial or professional activities. A business can be a for-profit entity, such as a publicly-traded corporation, or a non-profit organization engaged in business activities, such as an agricultural cooperative.</vt:lpstr>
      <vt:lpstr>Stephenson defines business as, "The regular production or purchase and sale of goods undertaken with an objective of earning profit and acquiring wealth through the satisfaction of human wants."</vt:lpstr>
      <vt:lpstr>According to Dicksee, "Business refers to a form of activity conducted with an objective of earning profits for the benefit of those on whose behalf the activity is conducted." Lewis Henry defines business as, "Human activity directed towards producing or acquiring wealth through buying and selling of goods." </vt:lpstr>
      <vt:lpstr>In order to start a business of Rice mill, what types of prerequisites would you think to be necessary and why?  </vt:lpstr>
      <vt:lpstr>1. Selection Starting a new venture needs a lot of care and all necessary information related to the desired business. The most important step before starting any business is selection. One should make a detailed investigation before the selection of business. </vt:lpstr>
      <vt:lpstr>2. Feasibility Report Feasibility report provides a true picture of the expenses of business that how much it will cost to start a new project? The objective of preparation of the feasibility report is that this report provides all the facts and figures whether business is profitable or not.  </vt:lpstr>
      <vt:lpstr>3. Demand of Product Rice is among the basic contents of all kind of foods consumed by the economy of Bangladesh. The demand of the product in the market is inelastic so, the chances of success are bright. If the demand of a product is irregular, seasonal and uncertain, such business should not be started as they have a low margin of return or high profitability only in their respective seasons. </vt:lpstr>
      <vt:lpstr>5. Size of Business The size of business depends upon the demand of commodity in the market as well as on the Capital (Funds) available to the owner of the business. Both factors play an important role. Capital can be generated form equity and funds can be managed from debt. As the Rice is used excessively in Bangladesh so, we are going to start our business on large scale and the chances of its success is also very much bright. </vt:lpstr>
      <vt:lpstr>6. Availability of Capital Huge amount of Capital is required for the establishment of Rice Mill. Capital may be generated by adding more shareholders in the company. On the other hand, Finance can also be contributed by availing credit facility form any financial institution. SBP also encourages the participation of the Private sector in wheat procurement, decided on March 14, 2006, that the banks may provide financing facilities to their eligible borrower or wheat traders for procurement of indigenous wheat.  Availability of capital is an important factor in the business. A businessman must decide that how much capital he can arrange for the growth and success of the business</vt:lpstr>
      <vt:lpstr>7. Business Location We should select that place where raw material, cheap labour and transportation facilities are easily available.  We should also check the location of business competitors.  For Mills and Factories, it is better to select the place in some rural areas or away from the city.</vt:lpstr>
      <vt:lpstr>8. Government Policy As we belong to agriculture country, so there is healthy trend towards the grooming of the manufacturing and processing of food industry especially for wheat, flour and rice etc. We should also carefully consider the policies of government before starting the business.  Some areas are declared as ‘tax free zones’ and for some particular businesses the loan is provided without charging any interest. </vt:lpstr>
      <vt:lpstr>9. Availability of Raw Material The raw material i.e. paddy is easily available in Bangladesh. For more return or more profit, we can arrange our own cultivation of paddy. But it depends on the availability of resources. Availability of Raw material at low cost is essential to produce the goods at low cost and earn high profit.  </vt:lpstr>
      <vt:lpstr>  10. Availability of Machines Availability of new machines is also an important factor for a business. We must see whether the machines used in Rice Mill are easily available inside the country or not. If these have to be imported then it may create many problems for the owner. However in case of importing of machinery, we also make assessment that from which country we get high quality of machinery at most reasonable price.   </vt:lpstr>
      <vt:lpstr>11. Availability of Labour Rice Mill needs skilled and efficient labour to run the business in profit. Such skilled labour with cheap rates is easily available in rural areas. Further we should also arrange some training programmed for best utilization of human resources. </vt:lpstr>
      <vt:lpstr>12. Means of Transportation At the time of selection of place we should also consider that whether proper infrastructures are available in that rural area. Quick and cheap means of transportations are essential for low cost of production and high profit rate. Transportation system should be good enough to provide the product to the customers at time. If there would be no such provision this could demolish good reputation or image of the business. </vt:lpstr>
      <vt:lpstr>13. Power Resources Another important factor to run a business effectively is of power resources. The place selected for Mill should also have the availability of sufficient supply of power resources like water, oil, coal and electricity. Without the availability of these resources no project can be started. </vt:lpstr>
      <vt:lpstr>14. Hiring Employees One important task is to hire employees according to nature of job and business demands. We must hire the efficient and competent employees in the business. If necessary, training and development programs should be arranged for the newly hired employees. In the same way biannual of annual performance appraisals should be held. They must know how to work under competitive environment and gain competitive advantages among other competitors.  </vt:lpstr>
      <vt:lpstr>15. Product Pricing The product is of no use if it remains in the warehouses and god owns after completion. So, marketing the product at most reasonable price (both for manufacturer &amp; consumer) is an important factor of a business.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business?</dc:title>
  <dc:creator>User</dc:creator>
  <cp:lastModifiedBy>User</cp:lastModifiedBy>
  <cp:revision>14</cp:revision>
  <dcterms:created xsi:type="dcterms:W3CDTF">2016-01-13T16:34:30Z</dcterms:created>
  <dcterms:modified xsi:type="dcterms:W3CDTF">2016-02-09T15:35:27Z</dcterms:modified>
</cp:coreProperties>
</file>