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2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8" r:id="rId19"/>
    <p:sldId id="279" r:id="rId20"/>
    <p:sldId id="274" r:id="rId21"/>
    <p:sldId id="275" r:id="rId22"/>
    <p:sldId id="276"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89F3D3-1EF3-4CA8-AE93-250429328FBD}" type="datetimeFigureOut">
              <a:rPr lang="en-US" smtClean="0"/>
              <a:pPr/>
              <a:t>20-Oct-08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D47F56-1DD7-43A5-8621-DA568AFB2F9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E8C37C8B-33C2-4C0A-8DA4-07068410B781}" type="slidenum">
              <a:rPr lang="en-US" smtClean="0"/>
              <a:pPr/>
              <a:t>3</a:t>
            </a:fld>
            <a:endParaRPr lang="en-US" dirty="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marL="88900" indent="-88900"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C2CABCD-27D6-459E-8FC3-5BE003B24E8E}" type="slidenum">
              <a:rPr lang="en-US" smtClean="0"/>
              <a:pPr/>
              <a:t>4</a:t>
            </a:fld>
            <a:endParaRPr lang="en-US" dirty="0"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CA"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5915FFA6-7BC4-4551-B4DD-3963838E453B}" type="slidenum">
              <a:rPr lang="en-US" smtClean="0"/>
              <a:pPr/>
              <a:t>5</a:t>
            </a:fld>
            <a:endParaRPr lang="en-US" dirty="0"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914400" y="4343400"/>
            <a:ext cx="5029200" cy="4114800"/>
          </a:xfrm>
          <a:noFill/>
          <a:ln/>
        </p:spPr>
        <p:txBody>
          <a:bodyPr/>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2E391201-096A-4217-AF2D-0CA2F3B03B36}" type="slidenum">
              <a:rPr lang="en-US" smtClean="0"/>
              <a:pPr/>
              <a:t>13</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B8D51FA8-A5AD-4734-BEC4-71B6ACE62C67}" type="slidenum">
              <a:rPr lang="en-US" smtClean="0"/>
              <a:pPr/>
              <a:t>20</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72088003-DEA4-4034-8052-93C6D040A414}" type="slidenum">
              <a:rPr lang="en-US" smtClean="0"/>
              <a:pPr/>
              <a:t>21</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BA88FB9-C9F4-4784-BB70-5E47AA495EF1}" type="slidenum">
              <a:rPr lang="en-US" smtClean="0"/>
              <a:pPr/>
              <a:t>22</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8AA935BC-ADFF-4FE1-950A-E3F4CEF23CE7}" type="slidenum">
              <a:rPr lang="en-US" smtClean="0"/>
              <a:pPr/>
              <a:t>23</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556BBA8C-719C-4753-8A1C-A937BD661B36}" type="datetimeFigureOut">
              <a:rPr lang="en-US" smtClean="0"/>
              <a:pPr/>
              <a:t>20-Oct-08</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93BF1566-51C9-41AF-B5D0-52DF2CDD6216}"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56BBA8C-719C-4753-8A1C-A937BD661B36}" type="datetimeFigureOut">
              <a:rPr lang="en-US" smtClean="0"/>
              <a:pPr/>
              <a:t>20-Oct-08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3BF1566-51C9-41AF-B5D0-52DF2CDD621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56BBA8C-719C-4753-8A1C-A937BD661B36}" type="datetimeFigureOut">
              <a:rPr lang="en-US" smtClean="0"/>
              <a:pPr/>
              <a:t>20-Oct-08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3BF1566-51C9-41AF-B5D0-52DF2CDD621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E05B4AE5-9B03-46BD-B804-09078B8610BD}" type="slidenum">
              <a:rPr lang="en-US"/>
              <a:pPr>
                <a:defRPr/>
              </a:pPr>
              <a:t>‹#›</a:t>
            </a:fld>
            <a:endParaRPr lang="en-US"/>
          </a:p>
        </p:txBody>
      </p:sp>
    </p:spTree>
  </p:cSld>
  <p:clrMapOvr>
    <a:masterClrMapping/>
  </p:clrMapOvr>
  <p:transition>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56BBA8C-719C-4753-8A1C-A937BD661B36}" type="datetimeFigureOut">
              <a:rPr lang="en-US" smtClean="0"/>
              <a:pPr/>
              <a:t>20-Oct-08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3BF1566-51C9-41AF-B5D0-52DF2CDD621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556BBA8C-719C-4753-8A1C-A937BD661B36}" type="datetimeFigureOut">
              <a:rPr lang="en-US" smtClean="0"/>
              <a:pPr/>
              <a:t>20-Oct-08</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93BF1566-51C9-41AF-B5D0-52DF2CDD6216}"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56BBA8C-719C-4753-8A1C-A937BD661B36}" type="datetimeFigureOut">
              <a:rPr lang="en-US" smtClean="0"/>
              <a:pPr/>
              <a:t>20-Oct-08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93BF1566-51C9-41AF-B5D0-52DF2CDD6216}"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56BBA8C-719C-4753-8A1C-A937BD661B36}" type="datetimeFigureOut">
              <a:rPr lang="en-US" smtClean="0"/>
              <a:pPr/>
              <a:t>20-Oct-08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93BF1566-51C9-41AF-B5D0-52DF2CDD621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56BBA8C-719C-4753-8A1C-A937BD661B36}" type="datetimeFigureOut">
              <a:rPr lang="en-US" smtClean="0"/>
              <a:pPr/>
              <a:t>20-Oct-08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3BF1566-51C9-41AF-B5D0-52DF2CDD6216}"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56BBA8C-719C-4753-8A1C-A937BD661B36}" type="datetimeFigureOut">
              <a:rPr lang="en-US" smtClean="0"/>
              <a:pPr/>
              <a:t>20-Oct-08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3BF1566-51C9-41AF-B5D0-52DF2CDD621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556BBA8C-719C-4753-8A1C-A937BD661B36}" type="datetimeFigureOut">
              <a:rPr lang="en-US" smtClean="0"/>
              <a:pPr/>
              <a:t>20-Oct-08</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93BF1566-51C9-41AF-B5D0-52DF2CDD6216}"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556BBA8C-719C-4753-8A1C-A937BD661B36}" type="datetimeFigureOut">
              <a:rPr lang="en-US" smtClean="0"/>
              <a:pPr/>
              <a:t>20-Oct-08</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93BF1566-51C9-41AF-B5D0-52DF2CDD6216}"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556BBA8C-719C-4753-8A1C-A937BD661B36}" type="datetimeFigureOut">
              <a:rPr lang="en-US" smtClean="0"/>
              <a:pPr/>
              <a:t>20-Oct-08</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93BF1566-51C9-41AF-B5D0-52DF2CDD6216}"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p:nvPr>
        </p:nvSpPr>
        <p:spPr>
          <a:xfrm>
            <a:off x="533400" y="533400"/>
            <a:ext cx="8153400" cy="1066800"/>
          </a:xfrm>
        </p:spPr>
        <p:txBody>
          <a:bodyPr>
            <a:normAutofit/>
          </a:bodyPr>
          <a:lstStyle/>
          <a:p>
            <a:pPr algn="ctr" fontAlgn="auto">
              <a:spcAft>
                <a:spcPts val="0"/>
              </a:spcAft>
              <a:defRPr/>
            </a:pPr>
            <a:r>
              <a:rPr sz="5400" b="1" dirty="0" smtClean="0">
                <a:solidFill>
                  <a:srgbClr val="00B0F0"/>
                </a:solidFill>
              </a:rPr>
              <a:t>Cyber Crime</a:t>
            </a:r>
          </a:p>
        </p:txBody>
      </p:sp>
      <p:sp>
        <p:nvSpPr>
          <p:cNvPr id="9221" name="Rectangle 5"/>
          <p:cNvSpPr>
            <a:spLocks noGrp="1" noChangeArrowheads="1"/>
          </p:cNvSpPr>
          <p:nvPr>
            <p:ph type="subTitle" idx="1"/>
          </p:nvPr>
        </p:nvSpPr>
        <p:spPr>
          <a:xfrm>
            <a:off x="762000" y="2819400"/>
            <a:ext cx="7772400" cy="3810000"/>
          </a:xfrm>
        </p:spPr>
        <p:txBody>
          <a:bodyPr>
            <a:normAutofit/>
          </a:bodyPr>
          <a:lstStyle/>
          <a:p>
            <a:pPr algn="l" fontAlgn="auto">
              <a:spcAft>
                <a:spcPts val="0"/>
              </a:spcAft>
              <a:buFont typeface="Wingdings 2"/>
              <a:buNone/>
              <a:defRPr/>
            </a:pPr>
            <a:r>
              <a:rPr lang="en-US" sz="3200" b="1" dirty="0" smtClean="0">
                <a:solidFill>
                  <a:srgbClr val="FFC000"/>
                </a:solidFill>
                <a:effectLst>
                  <a:outerShdw blurRad="38100" dist="38100" dir="2700000" algn="tl">
                    <a:srgbClr val="000000">
                      <a:alpha val="43137"/>
                    </a:srgbClr>
                  </a:outerShdw>
                </a:effectLst>
              </a:rPr>
              <a:t>Prepared By: </a:t>
            </a:r>
          </a:p>
          <a:p>
            <a:pPr algn="l" fontAlgn="auto">
              <a:spcAft>
                <a:spcPts val="0"/>
              </a:spcAft>
              <a:buFont typeface="Wingdings 2"/>
              <a:buNone/>
              <a:defRPr/>
            </a:pPr>
            <a:r>
              <a:rPr lang="en-US" sz="2800" dirty="0" smtClean="0">
                <a:effectLst>
                  <a:outerShdw blurRad="38100" dist="38100" dir="2700000" algn="tl">
                    <a:srgbClr val="000000">
                      <a:alpha val="43137"/>
                    </a:srgbClr>
                  </a:outerShdw>
                </a:effectLst>
              </a:rPr>
              <a:t>Kazi Jahidur Rahman</a:t>
            </a:r>
          </a:p>
          <a:p>
            <a:pPr algn="l" fontAlgn="auto">
              <a:spcAft>
                <a:spcPts val="0"/>
              </a:spcAft>
              <a:buFont typeface="Wingdings 2"/>
              <a:buNone/>
              <a:defRPr/>
            </a:pPr>
            <a:r>
              <a:rPr lang="en-US" sz="2800" dirty="0" smtClean="0">
                <a:effectLst>
                  <a:outerShdw blurRad="38100" dist="38100" dir="2700000" algn="tl">
                    <a:srgbClr val="000000">
                      <a:alpha val="43137"/>
                    </a:srgbClr>
                  </a:outerShdw>
                </a:effectLst>
              </a:rPr>
              <a:t>Assistant Professor</a:t>
            </a:r>
          </a:p>
          <a:p>
            <a:pPr algn="l" fontAlgn="auto">
              <a:spcAft>
                <a:spcPts val="0"/>
              </a:spcAft>
              <a:buFont typeface="Wingdings 2"/>
              <a:buNone/>
              <a:defRPr/>
            </a:pPr>
            <a:r>
              <a:rPr lang="en-US" sz="2800" dirty="0" smtClean="0">
                <a:effectLst>
                  <a:outerShdw blurRad="38100" dist="38100" dir="2700000" algn="tl">
                    <a:srgbClr val="000000">
                      <a:alpha val="43137"/>
                    </a:srgbClr>
                  </a:outerShdw>
                </a:effectLst>
              </a:rPr>
              <a:t>Dept. of Computer Science and Engineering</a:t>
            </a:r>
          </a:p>
          <a:p>
            <a:pPr algn="l" fontAlgn="auto">
              <a:spcAft>
                <a:spcPts val="0"/>
              </a:spcAft>
              <a:buFont typeface="Wingdings 2"/>
              <a:buNone/>
              <a:defRPr/>
            </a:pPr>
            <a:r>
              <a:rPr lang="en-US" sz="2800" dirty="0" smtClean="0">
                <a:effectLst>
                  <a:outerShdw blurRad="38100" dist="38100" dir="2700000" algn="tl">
                    <a:srgbClr val="000000">
                      <a:alpha val="43137"/>
                    </a:srgbClr>
                  </a:outerShdw>
                </a:effectLst>
              </a:rPr>
              <a:t>University of Rajshahi</a:t>
            </a:r>
          </a:p>
          <a:p>
            <a:pPr algn="l" fontAlgn="auto">
              <a:spcAft>
                <a:spcPts val="0"/>
              </a:spcAft>
              <a:buFont typeface="Wingdings 2"/>
              <a:buNone/>
              <a:defRPr/>
            </a:pPr>
            <a:r>
              <a:rPr lang="en-US" sz="2800" dirty="0" smtClean="0">
                <a:solidFill>
                  <a:srgbClr val="FFC000"/>
                </a:solidFill>
                <a:effectLst>
                  <a:outerShdw blurRad="38100" dist="38100" dir="2700000" algn="tl">
                    <a:srgbClr val="000000">
                      <a:alpha val="43137"/>
                    </a:srgbClr>
                  </a:outerShdw>
                </a:effectLst>
              </a:rPr>
              <a:t>Cell: 01728385822</a:t>
            </a:r>
          </a:p>
          <a:p>
            <a:pPr algn="l" fontAlgn="auto">
              <a:spcAft>
                <a:spcPts val="0"/>
              </a:spcAft>
              <a:buFont typeface="Wingdings 2"/>
              <a:buNone/>
              <a:defRPr/>
            </a:pPr>
            <a:r>
              <a:rPr lang="en-US" sz="2800" dirty="0" smtClean="0">
                <a:solidFill>
                  <a:srgbClr val="FFC000"/>
                </a:solidFill>
                <a:effectLst>
                  <a:outerShdw blurRad="38100" dist="38100" dir="2700000" algn="tl">
                    <a:srgbClr val="000000">
                      <a:alpha val="43137"/>
                    </a:srgbClr>
                  </a:outerShdw>
                </a:effectLst>
              </a:rPr>
              <a:t>E-mail: kazi.jahid@yahoo.com</a:t>
            </a:r>
          </a:p>
          <a:p>
            <a:pPr algn="l" fontAlgn="auto">
              <a:spcAft>
                <a:spcPts val="0"/>
              </a:spcAft>
              <a:buFont typeface="Wingdings 2"/>
              <a:buNone/>
              <a:defRPr/>
            </a:pPr>
            <a:r>
              <a:rPr lang="en-US" sz="2800" dirty="0" smtClean="0">
                <a:solidFill>
                  <a:srgbClr val="FFC000"/>
                </a:solidFill>
                <a:effectLst>
                  <a:outerShdw blurRad="38100" dist="38100" dir="2700000" algn="tl">
                    <a:srgbClr val="000000">
                      <a:alpha val="43137"/>
                    </a:srgbClr>
                  </a:outerShdw>
                </a:effectLst>
              </a:rPr>
              <a:t>Web: http://www.ru.ac.bd/cse/</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015536"/>
          </a:xfrm>
        </p:spPr>
        <p:txBody>
          <a:bodyPr/>
          <a:lstStyle/>
          <a:p>
            <a:pPr algn="l"/>
            <a:r>
              <a:rPr lang="en-US" dirty="0" smtClean="0"/>
              <a:t>Sale of illegal articles….</a:t>
            </a:r>
            <a:endParaRPr lang="en-US" dirty="0"/>
          </a:p>
        </p:txBody>
      </p:sp>
      <p:sp>
        <p:nvSpPr>
          <p:cNvPr id="3" name="Content Placeholder 2"/>
          <p:cNvSpPr>
            <a:spLocks noGrp="1"/>
          </p:cNvSpPr>
          <p:nvPr>
            <p:ph idx="1"/>
          </p:nvPr>
        </p:nvSpPr>
        <p:spPr/>
        <p:txBody>
          <a:bodyPr/>
          <a:lstStyle/>
          <a:p>
            <a:r>
              <a:rPr lang="en-US" sz="3600" dirty="0" smtClean="0">
                <a:solidFill>
                  <a:srgbClr val="FFC000"/>
                </a:solidFill>
                <a:effectLst>
                  <a:outerShdw blurRad="38100" dist="38100" dir="2700000" algn="tl">
                    <a:srgbClr val="000000">
                      <a:alpha val="43137"/>
                    </a:srgbClr>
                  </a:outerShdw>
                </a:effectLst>
              </a:rPr>
              <a:t>Sale of Narcotics</a:t>
            </a:r>
          </a:p>
          <a:p>
            <a:r>
              <a:rPr lang="en-US" sz="3600" dirty="0" smtClean="0">
                <a:solidFill>
                  <a:srgbClr val="FFC000"/>
                </a:solidFill>
                <a:effectLst>
                  <a:outerShdw blurRad="38100" dist="38100" dir="2700000" algn="tl">
                    <a:srgbClr val="000000">
                      <a:alpha val="43137"/>
                    </a:srgbClr>
                  </a:outerShdw>
                </a:effectLst>
              </a:rPr>
              <a:t>Sale of weapons</a:t>
            </a:r>
          </a:p>
          <a:p>
            <a:r>
              <a:rPr lang="en-US" sz="3600" dirty="0" smtClean="0">
                <a:solidFill>
                  <a:srgbClr val="FFC000"/>
                </a:solidFill>
                <a:effectLst>
                  <a:outerShdw blurRad="38100" dist="38100" dir="2700000" algn="tl">
                    <a:srgbClr val="000000">
                      <a:alpha val="43137"/>
                    </a:srgbClr>
                  </a:outerShdw>
                </a:effectLst>
              </a:rPr>
              <a:t>Sale of illegal medicine</a:t>
            </a:r>
          </a:p>
          <a:p>
            <a:pPr lvl="1">
              <a:buNone/>
            </a:pPr>
            <a:r>
              <a:rPr lang="en-US" sz="2800" dirty="0" smtClean="0"/>
              <a:t>[This can be done by posting information on websites, auction websites, and bulletin boards or simply by email communication.]</a:t>
            </a:r>
            <a:endParaRPr lang="en-US" sz="2800"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015536"/>
          </a:xfrm>
        </p:spPr>
        <p:txBody>
          <a:bodyPr/>
          <a:lstStyle/>
          <a:p>
            <a:pPr algn="l"/>
            <a:r>
              <a:rPr lang="en-US" dirty="0" smtClean="0"/>
              <a:t>Online gambling….</a:t>
            </a:r>
            <a:endParaRPr lang="en-US" dirty="0"/>
          </a:p>
        </p:txBody>
      </p:sp>
      <p:sp>
        <p:nvSpPr>
          <p:cNvPr id="3" name="Content Placeholder 2"/>
          <p:cNvSpPr>
            <a:spLocks noGrp="1"/>
          </p:cNvSpPr>
          <p:nvPr>
            <p:ph idx="1"/>
          </p:nvPr>
        </p:nvSpPr>
        <p:spPr/>
        <p:txBody>
          <a:bodyPr/>
          <a:lstStyle/>
          <a:p>
            <a:pPr>
              <a:buNone/>
            </a:pPr>
            <a:r>
              <a:rPr lang="en-US" dirty="0" smtClean="0"/>
              <a:t>   Many websites offer online gambling. In most of the cases, these are actually….</a:t>
            </a:r>
          </a:p>
          <a:p>
            <a:r>
              <a:rPr lang="en-US" sz="3600" dirty="0" smtClean="0">
                <a:solidFill>
                  <a:srgbClr val="FFC000"/>
                </a:solidFill>
              </a:rPr>
              <a:t>Fronts of money laundering</a:t>
            </a:r>
          </a:p>
          <a:p>
            <a:r>
              <a:rPr lang="en-US" sz="3600" dirty="0" smtClean="0">
                <a:solidFill>
                  <a:srgbClr val="FFC000"/>
                </a:solidFill>
              </a:rPr>
              <a:t>Related with drug trafficking</a:t>
            </a:r>
          </a:p>
          <a:p>
            <a:pPr>
              <a:buNone/>
            </a:pPr>
            <a:endParaRPr 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990600"/>
          </a:xfrm>
        </p:spPr>
        <p:txBody>
          <a:bodyPr>
            <a:normAutofit/>
          </a:bodyPr>
          <a:lstStyle/>
          <a:p>
            <a:pPr algn="l"/>
            <a:r>
              <a:rPr lang="en-US" sz="4400" dirty="0" smtClean="0"/>
              <a:t>Intellectual property crimes…</a:t>
            </a:r>
            <a:endParaRPr lang="en-US" sz="4400" dirty="0"/>
          </a:p>
        </p:txBody>
      </p:sp>
      <p:sp>
        <p:nvSpPr>
          <p:cNvPr id="3" name="Content Placeholder 2"/>
          <p:cNvSpPr>
            <a:spLocks noGrp="1"/>
          </p:cNvSpPr>
          <p:nvPr>
            <p:ph idx="1"/>
          </p:nvPr>
        </p:nvSpPr>
        <p:spPr/>
        <p:txBody>
          <a:bodyPr/>
          <a:lstStyle/>
          <a:p>
            <a:r>
              <a:rPr lang="en-US" sz="3600" dirty="0" smtClean="0">
                <a:effectLst>
                  <a:outerShdw blurRad="38100" dist="38100" dir="2700000" algn="tl">
                    <a:srgbClr val="000000">
                      <a:alpha val="43137"/>
                    </a:srgbClr>
                  </a:outerShdw>
                </a:effectLst>
              </a:rPr>
              <a:t>Software piracy</a:t>
            </a:r>
          </a:p>
          <a:p>
            <a:r>
              <a:rPr lang="en-US" sz="3600" dirty="0" smtClean="0">
                <a:effectLst>
                  <a:outerShdw blurRad="38100" dist="38100" dir="2700000" algn="tl">
                    <a:srgbClr val="000000">
                      <a:alpha val="43137"/>
                    </a:srgbClr>
                  </a:outerShdw>
                </a:effectLst>
              </a:rPr>
              <a:t>Copyright infringement</a:t>
            </a:r>
          </a:p>
          <a:p>
            <a:r>
              <a:rPr lang="en-US" sz="3600" dirty="0" smtClean="0">
                <a:effectLst>
                  <a:outerShdw blurRad="38100" dist="38100" dir="2700000" algn="tl">
                    <a:srgbClr val="000000">
                      <a:alpha val="43137"/>
                    </a:srgbClr>
                  </a:outerShdw>
                </a:effectLst>
              </a:rPr>
              <a:t>Trademarks violation</a:t>
            </a:r>
          </a:p>
          <a:p>
            <a:r>
              <a:rPr lang="en-US" sz="3600" dirty="0" smtClean="0">
                <a:effectLst>
                  <a:outerShdw blurRad="38100" dist="38100" dir="2700000" algn="tl">
                    <a:srgbClr val="000000">
                      <a:alpha val="43137"/>
                    </a:srgbClr>
                  </a:outerShdw>
                </a:effectLst>
              </a:rPr>
              <a:t>Theft of source code</a:t>
            </a:r>
          </a:p>
          <a:p>
            <a:r>
              <a:rPr lang="en-US" sz="3600" dirty="0" smtClean="0">
                <a:effectLst>
                  <a:outerShdw blurRad="38100" dist="38100" dir="2700000" algn="tl">
                    <a:srgbClr val="000000">
                      <a:alpha val="43137"/>
                    </a:srgbClr>
                  </a:outerShdw>
                </a:effectLst>
              </a:rPr>
              <a:t>Registering domain under different fictitious names.</a:t>
            </a:r>
          </a:p>
          <a:p>
            <a:pPr>
              <a:buNone/>
            </a:pPr>
            <a:endParaRPr 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81000" y="152400"/>
            <a:ext cx="7772400" cy="914400"/>
          </a:xfrm>
        </p:spPr>
        <p:txBody>
          <a:bodyPr>
            <a:normAutofit/>
          </a:bodyPr>
          <a:lstStyle/>
          <a:p>
            <a:pPr algn="l"/>
            <a:r>
              <a:rPr lang="en-US" sz="4400" dirty="0" smtClean="0">
                <a:solidFill>
                  <a:schemeClr val="tx1"/>
                </a:solidFill>
              </a:rPr>
              <a:t>Software Piracy</a:t>
            </a:r>
          </a:p>
        </p:txBody>
      </p:sp>
      <p:sp>
        <p:nvSpPr>
          <p:cNvPr id="16387" name="Rectangle 3"/>
          <p:cNvSpPr>
            <a:spLocks noGrp="1" noChangeArrowheads="1"/>
          </p:cNvSpPr>
          <p:nvPr>
            <p:ph idx="1"/>
          </p:nvPr>
        </p:nvSpPr>
        <p:spPr>
          <a:xfrm>
            <a:off x="381000" y="1524000"/>
            <a:ext cx="8763000" cy="5257800"/>
          </a:xfrm>
        </p:spPr>
        <p:txBody>
          <a:bodyPr>
            <a:normAutofit lnSpcReduction="10000"/>
          </a:bodyPr>
          <a:lstStyle/>
          <a:p>
            <a:pPr>
              <a:lnSpc>
                <a:spcPct val="90000"/>
              </a:lnSpc>
              <a:spcAft>
                <a:spcPts val="600"/>
              </a:spcAft>
            </a:pPr>
            <a:r>
              <a:rPr lang="en-US" dirty="0" smtClean="0"/>
              <a:t>Using a piece of SW </a:t>
            </a:r>
            <a:r>
              <a:rPr lang="en-US" dirty="0" smtClean="0">
                <a:solidFill>
                  <a:srgbClr val="00FF00"/>
                </a:solidFill>
              </a:rPr>
              <a:t>without the author’s permission</a:t>
            </a:r>
            <a:r>
              <a:rPr lang="en-US" dirty="0" smtClean="0"/>
              <a:t> or employing it for </a:t>
            </a:r>
            <a:r>
              <a:rPr lang="en-US" dirty="0" smtClean="0">
                <a:solidFill>
                  <a:schemeClr val="tx2"/>
                </a:solidFill>
              </a:rPr>
              <a:t>uses not allowed</a:t>
            </a:r>
            <a:r>
              <a:rPr lang="en-US" dirty="0" smtClean="0"/>
              <a:t> by the author is SW piracy</a:t>
            </a:r>
          </a:p>
          <a:p>
            <a:pPr>
              <a:lnSpc>
                <a:spcPct val="90000"/>
              </a:lnSpc>
              <a:spcAft>
                <a:spcPts val="600"/>
              </a:spcAft>
            </a:pPr>
            <a:r>
              <a:rPr lang="en-US" dirty="0" smtClean="0"/>
              <a:t>For whatever reason, many computer users do not consider it to be a </a:t>
            </a:r>
            <a:r>
              <a:rPr lang="en-US" dirty="0" smtClean="0">
                <a:solidFill>
                  <a:srgbClr val="00FF00"/>
                </a:solidFill>
              </a:rPr>
              <a:t>serious crime, but it is!</a:t>
            </a:r>
          </a:p>
          <a:p>
            <a:pPr>
              <a:lnSpc>
                <a:spcPct val="90000"/>
              </a:lnSpc>
              <a:spcAft>
                <a:spcPts val="600"/>
              </a:spcAft>
            </a:pPr>
            <a:r>
              <a:rPr lang="en-US" dirty="0" smtClean="0"/>
              <a:t>Only the </a:t>
            </a:r>
            <a:r>
              <a:rPr lang="en-US" dirty="0" smtClean="0">
                <a:solidFill>
                  <a:schemeClr val="tx2"/>
                </a:solidFill>
              </a:rPr>
              <a:t>large rings</a:t>
            </a:r>
            <a:r>
              <a:rPr lang="en-US" dirty="0" smtClean="0"/>
              <a:t> of illegal SW distributors are ever caught and brought to justice</a:t>
            </a:r>
          </a:p>
          <a:p>
            <a:pPr>
              <a:lnSpc>
                <a:spcPct val="90000"/>
              </a:lnSpc>
              <a:spcAft>
                <a:spcPts val="600"/>
              </a:spcAft>
            </a:pPr>
            <a:r>
              <a:rPr lang="en-US" dirty="0" smtClean="0"/>
              <a:t>Defense: Various </a:t>
            </a:r>
            <a:r>
              <a:rPr lang="en-US" dirty="0" smtClean="0">
                <a:solidFill>
                  <a:srgbClr val="00FF00"/>
                </a:solidFill>
              </a:rPr>
              <a:t>authentication</a:t>
            </a:r>
            <a:r>
              <a:rPr lang="en-US" dirty="0" smtClean="0"/>
              <a:t> schemes.  They, however, are seldom used as they generally </a:t>
            </a:r>
            <a:r>
              <a:rPr lang="en-US" dirty="0" smtClean="0">
                <a:solidFill>
                  <a:srgbClr val="00FF00"/>
                </a:solidFill>
              </a:rPr>
              <a:t>annoy the genuine</a:t>
            </a:r>
            <a:r>
              <a:rPr lang="en-US" dirty="0" smtClean="0"/>
              <a:t> users</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63136"/>
          </a:xfrm>
        </p:spPr>
        <p:txBody>
          <a:bodyPr/>
          <a:lstStyle/>
          <a:p>
            <a:pPr algn="l"/>
            <a:r>
              <a:rPr lang="en-US" dirty="0" smtClean="0"/>
              <a:t>Email spoofing…..</a:t>
            </a:r>
            <a:endParaRPr lang="en-US" dirty="0"/>
          </a:p>
        </p:txBody>
      </p:sp>
      <p:sp>
        <p:nvSpPr>
          <p:cNvPr id="3" name="Content Placeholder 2"/>
          <p:cNvSpPr>
            <a:spLocks noGrp="1"/>
          </p:cNvSpPr>
          <p:nvPr>
            <p:ph idx="1"/>
          </p:nvPr>
        </p:nvSpPr>
        <p:spPr>
          <a:xfrm>
            <a:off x="228600" y="1600200"/>
            <a:ext cx="8686800" cy="4876800"/>
          </a:xfrm>
        </p:spPr>
        <p:txBody>
          <a:bodyPr>
            <a:normAutofit fontScale="92500" lnSpcReduction="10000"/>
          </a:bodyPr>
          <a:lstStyle/>
          <a:p>
            <a:r>
              <a:rPr lang="en-US" dirty="0" smtClean="0"/>
              <a:t>Email which appears to originate from one source but actually has been sent from another source.</a:t>
            </a:r>
          </a:p>
          <a:p>
            <a:pPr>
              <a:buNone/>
            </a:pPr>
            <a:r>
              <a:rPr lang="en-US" dirty="0" smtClean="0">
                <a:solidFill>
                  <a:srgbClr val="00FF00"/>
                </a:solidFill>
                <a:effectLst>
                  <a:outerShdw blurRad="38100" dist="38100" dir="2700000" algn="tl">
                    <a:srgbClr val="000000">
                      <a:alpha val="43137"/>
                    </a:srgbClr>
                  </a:outerShdw>
                </a:effectLst>
              </a:rPr>
              <a:t>Case study: </a:t>
            </a:r>
            <a:r>
              <a:rPr lang="en-US" dirty="0" smtClean="0"/>
              <a:t>once numerous customers of a bank decided to withdraw their money and close their accounts. It was revealed that someone sent out spoofed emails to customers stating..”The bank was in very bad shape financially. It could close operations at any time.” The email appeared to have from the bank itself.</a:t>
            </a:r>
            <a:endParaRPr lang="en-US" dirty="0">
              <a:solidFill>
                <a:srgbClr val="00FF00"/>
              </a:solidFill>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39336"/>
          </a:xfrm>
        </p:spPr>
        <p:txBody>
          <a:bodyPr>
            <a:normAutofit/>
          </a:bodyPr>
          <a:lstStyle/>
          <a:p>
            <a:pPr algn="l"/>
            <a:r>
              <a:rPr lang="en-US" sz="4400" dirty="0" smtClean="0"/>
              <a:t>Forgery……</a:t>
            </a:r>
            <a:endParaRPr lang="en-US" sz="4400" dirty="0"/>
          </a:p>
        </p:txBody>
      </p:sp>
      <p:sp>
        <p:nvSpPr>
          <p:cNvPr id="3" name="Content Placeholder 2"/>
          <p:cNvSpPr>
            <a:spLocks noGrp="1"/>
          </p:cNvSpPr>
          <p:nvPr>
            <p:ph idx="1"/>
          </p:nvPr>
        </p:nvSpPr>
        <p:spPr>
          <a:xfrm>
            <a:off x="304800" y="1646237"/>
            <a:ext cx="8686800" cy="4526280"/>
          </a:xfrm>
        </p:spPr>
        <p:txBody>
          <a:bodyPr/>
          <a:lstStyle/>
          <a:p>
            <a:r>
              <a:rPr lang="en-US" dirty="0" smtClean="0"/>
              <a:t>Using sophisticated computers, high quality printers and scanners, counterfeit….</a:t>
            </a:r>
          </a:p>
          <a:p>
            <a:pPr lvl="1"/>
            <a:r>
              <a:rPr lang="en-US" sz="2800" dirty="0" smtClean="0">
                <a:solidFill>
                  <a:srgbClr val="00FF00"/>
                </a:solidFill>
              </a:rPr>
              <a:t>Currency notes</a:t>
            </a:r>
          </a:p>
          <a:p>
            <a:pPr lvl="1"/>
            <a:r>
              <a:rPr lang="en-US" sz="2800" dirty="0" smtClean="0">
                <a:solidFill>
                  <a:srgbClr val="00FF00"/>
                </a:solidFill>
              </a:rPr>
              <a:t>Postage and revenue stamps</a:t>
            </a:r>
          </a:p>
          <a:p>
            <a:pPr lvl="1"/>
            <a:r>
              <a:rPr lang="en-US" sz="2800" dirty="0" smtClean="0">
                <a:solidFill>
                  <a:srgbClr val="00FF00"/>
                </a:solidFill>
              </a:rPr>
              <a:t>certificates</a:t>
            </a:r>
          </a:p>
          <a:p>
            <a:pPr lvl="1"/>
            <a:r>
              <a:rPr lang="en-US" sz="2800" dirty="0" smtClean="0">
                <a:solidFill>
                  <a:srgbClr val="00FF00"/>
                </a:solidFill>
              </a:rPr>
              <a:t>Mark sheets</a:t>
            </a:r>
            <a:r>
              <a:rPr lang="en-US" sz="2800" dirty="0" smtClean="0"/>
              <a:t> etc…..</a:t>
            </a:r>
          </a:p>
          <a:p>
            <a:pPr lvl="1">
              <a:buNone/>
            </a:pPr>
            <a:endParaRPr lang="en-US" dirty="0" smtClean="0"/>
          </a:p>
          <a:p>
            <a:pPr lvl="1"/>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39336"/>
          </a:xfrm>
        </p:spPr>
        <p:txBody>
          <a:bodyPr>
            <a:normAutofit/>
          </a:bodyPr>
          <a:lstStyle/>
          <a:p>
            <a:pPr algn="l"/>
            <a:r>
              <a:rPr lang="en-US" sz="4400" dirty="0" smtClean="0"/>
              <a:t>Cyber defamation….</a:t>
            </a:r>
            <a:endParaRPr lang="en-US" sz="4400" dirty="0"/>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dirty="0" smtClean="0">
                <a:solidFill>
                  <a:srgbClr val="00FF00"/>
                </a:solidFill>
              </a:rPr>
              <a:t>Sending derogatory, defamatory and obscene email </a:t>
            </a:r>
            <a:r>
              <a:rPr lang="en-US" dirty="0" smtClean="0">
                <a:solidFill>
                  <a:srgbClr val="FFC000"/>
                </a:solidFill>
              </a:rPr>
              <a:t>about someone or company.</a:t>
            </a:r>
          </a:p>
          <a:p>
            <a:r>
              <a:rPr lang="en-US" dirty="0" smtClean="0">
                <a:solidFill>
                  <a:srgbClr val="00FF00"/>
                </a:solidFill>
              </a:rPr>
              <a:t>Posting or publishing any content </a:t>
            </a:r>
            <a:r>
              <a:rPr lang="en-US" dirty="0" smtClean="0">
                <a:solidFill>
                  <a:srgbClr val="FFC000"/>
                </a:solidFill>
              </a:rPr>
              <a:t>on the website which is defamatory for any company or personnel.</a:t>
            </a:r>
          </a:p>
          <a:p>
            <a:r>
              <a:rPr lang="en-US" dirty="0" smtClean="0">
                <a:solidFill>
                  <a:srgbClr val="00FF00"/>
                </a:solidFill>
              </a:rPr>
              <a:t>Posting defamatory objects about someone or any company</a:t>
            </a:r>
            <a:r>
              <a:rPr lang="en-US" dirty="0" smtClean="0">
                <a:solidFill>
                  <a:srgbClr val="FFC000"/>
                </a:solidFill>
              </a:rPr>
              <a:t> or any organization on social </a:t>
            </a:r>
            <a:r>
              <a:rPr lang="en-US" dirty="0" smtClean="0">
                <a:solidFill>
                  <a:srgbClr val="00FF00"/>
                </a:solidFill>
              </a:rPr>
              <a:t>blogging sites</a:t>
            </a:r>
            <a:r>
              <a:rPr lang="en-US" dirty="0" smtClean="0">
                <a:solidFill>
                  <a:srgbClr val="FFC000"/>
                </a:solidFill>
              </a:rPr>
              <a:t>.</a:t>
            </a:r>
          </a:p>
          <a:p>
            <a:r>
              <a:rPr lang="en-US" dirty="0" smtClean="0">
                <a:solidFill>
                  <a:srgbClr val="00FF00"/>
                </a:solidFill>
              </a:rPr>
              <a:t>Super imposing </a:t>
            </a:r>
            <a:r>
              <a:rPr lang="en-US" dirty="0" smtClean="0">
                <a:solidFill>
                  <a:srgbClr val="FFC000"/>
                </a:solidFill>
              </a:rPr>
              <a:t>on nude pictures or something like that.</a:t>
            </a:r>
            <a:endParaRPr lang="en-US" dirty="0">
              <a:solidFill>
                <a:srgbClr val="FFC000"/>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939336"/>
          </a:xfrm>
        </p:spPr>
        <p:txBody>
          <a:bodyPr/>
          <a:lstStyle/>
          <a:p>
            <a:pPr algn="l"/>
            <a:r>
              <a:rPr lang="en-US" sz="4400" dirty="0" smtClean="0"/>
              <a:t>Cyber stalking….</a:t>
            </a:r>
            <a:endParaRPr lang="en-US" sz="4400" dirty="0"/>
          </a:p>
        </p:txBody>
      </p:sp>
      <p:sp>
        <p:nvSpPr>
          <p:cNvPr id="3" name="Content Placeholder 2"/>
          <p:cNvSpPr>
            <a:spLocks noGrp="1"/>
          </p:cNvSpPr>
          <p:nvPr>
            <p:ph idx="1"/>
          </p:nvPr>
        </p:nvSpPr>
        <p:spPr>
          <a:xfrm>
            <a:off x="152400" y="1722437"/>
            <a:ext cx="8763000" cy="3611563"/>
          </a:xfrm>
        </p:spPr>
        <p:txBody>
          <a:bodyPr/>
          <a:lstStyle/>
          <a:p>
            <a:pPr>
              <a:buNone/>
            </a:pPr>
            <a:r>
              <a:rPr lang="en-US" dirty="0" smtClean="0">
                <a:solidFill>
                  <a:srgbClr val="FFC000"/>
                </a:solidFill>
              </a:rPr>
              <a:t>   </a:t>
            </a:r>
            <a:r>
              <a:rPr lang="en-US" dirty="0" smtClean="0"/>
              <a:t>Abnormal or illegal movements of a person across the internet. The person sends the messages on the bulletin boards frequently to the victim. He can enter into the chat-rooms and disturbs the victim by constantly sending emails. </a:t>
            </a:r>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Technical Cyber Crimes…….</a:t>
            </a:r>
            <a:endParaRPr lang="en-US" dirty="0"/>
          </a:p>
        </p:txBody>
      </p:sp>
      <p:sp>
        <p:nvSpPr>
          <p:cNvPr id="3" name="Content Placeholder 2"/>
          <p:cNvSpPr>
            <a:spLocks noGrp="1"/>
          </p:cNvSpPr>
          <p:nvPr>
            <p:ph idx="1"/>
          </p:nvPr>
        </p:nvSpPr>
        <p:spPr/>
        <p:txBody>
          <a:bodyPr/>
          <a:lstStyle/>
          <a:p>
            <a:r>
              <a:rPr lang="en-US" dirty="0" smtClean="0">
                <a:effectLst>
                  <a:outerShdw blurRad="38100" dist="38100" dir="2700000" algn="tl">
                    <a:srgbClr val="000000">
                      <a:alpha val="43137"/>
                    </a:srgbClr>
                  </a:outerShdw>
                </a:effectLst>
              </a:rPr>
              <a:t>Unauthorized Access</a:t>
            </a:r>
          </a:p>
          <a:p>
            <a:r>
              <a:rPr lang="en-US" dirty="0" smtClean="0">
                <a:effectLst>
                  <a:outerShdw blurRad="38100" dist="38100" dir="2700000" algn="tl">
                    <a:srgbClr val="000000">
                      <a:alpha val="43137"/>
                    </a:srgbClr>
                  </a:outerShdw>
                </a:effectLst>
              </a:rPr>
              <a:t>Theft of Information contained in Electronic form</a:t>
            </a:r>
          </a:p>
          <a:p>
            <a:r>
              <a:rPr lang="en-US" dirty="0" smtClean="0">
                <a:effectLst>
                  <a:outerShdw blurRad="38100" dist="38100" dir="2700000" algn="tl">
                    <a:srgbClr val="000000">
                      <a:alpha val="43137"/>
                    </a:srgbClr>
                  </a:outerShdw>
                </a:effectLst>
              </a:rPr>
              <a:t>Email Bombing</a:t>
            </a:r>
          </a:p>
          <a:p>
            <a:r>
              <a:rPr lang="en-US" dirty="0" smtClean="0">
                <a:effectLst>
                  <a:outerShdw blurRad="38100" dist="38100" dir="2700000" algn="tl">
                    <a:srgbClr val="000000">
                      <a:alpha val="43137"/>
                    </a:srgbClr>
                  </a:outerShdw>
                </a:effectLst>
              </a:rPr>
              <a:t>Data Diddling</a:t>
            </a:r>
          </a:p>
          <a:p>
            <a:r>
              <a:rPr lang="en-US" dirty="0" smtClean="0">
                <a:effectLst>
                  <a:outerShdw blurRad="38100" dist="38100" dir="2700000" algn="tl">
                    <a:srgbClr val="000000">
                      <a:alpha val="43137"/>
                    </a:srgbClr>
                  </a:outerShdw>
                </a:effectLst>
              </a:rPr>
              <a:t>Salami attacks</a:t>
            </a:r>
          </a:p>
          <a:p>
            <a:r>
              <a:rPr lang="en-US" dirty="0" smtClean="0">
                <a:effectLst>
                  <a:outerShdw blurRad="38100" dist="38100" dir="2700000" algn="tl">
                    <a:srgbClr val="000000">
                      <a:alpha val="43137"/>
                    </a:srgbClr>
                  </a:outerShdw>
                </a:effectLst>
              </a:rPr>
              <a:t>Worms attacks</a:t>
            </a:r>
          </a:p>
          <a:p>
            <a:r>
              <a:rPr lang="en-US" dirty="0" smtClean="0">
                <a:effectLst>
                  <a:outerShdw blurRad="38100" dist="38100" dir="2700000" algn="tl">
                    <a:srgbClr val="000000">
                      <a:alpha val="43137"/>
                    </a:srgbClr>
                  </a:outerShdw>
                </a:effectLst>
              </a:rPr>
              <a:t>Logic bombs</a:t>
            </a:r>
          </a:p>
          <a:p>
            <a:endParaRPr lang="en-US" dirty="0" smtClean="0"/>
          </a:p>
          <a:p>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39336"/>
          </a:xfrm>
        </p:spPr>
        <p:txBody>
          <a:bodyPr/>
          <a:lstStyle/>
          <a:p>
            <a:pPr algn="l"/>
            <a:r>
              <a:rPr lang="en-US" dirty="0" smtClean="0"/>
              <a:t>Technical Cyber crimes…</a:t>
            </a:r>
            <a:endParaRPr lang="en-US" dirty="0"/>
          </a:p>
        </p:txBody>
      </p:sp>
      <p:sp>
        <p:nvSpPr>
          <p:cNvPr id="3" name="Content Placeholder 2"/>
          <p:cNvSpPr>
            <a:spLocks noGrp="1"/>
          </p:cNvSpPr>
          <p:nvPr>
            <p:ph idx="1"/>
          </p:nvPr>
        </p:nvSpPr>
        <p:spPr>
          <a:xfrm>
            <a:off x="457200" y="1798637"/>
            <a:ext cx="8229600" cy="3306763"/>
          </a:xfrm>
        </p:spPr>
        <p:txBody>
          <a:bodyPr>
            <a:normAutofit/>
          </a:bodyPr>
          <a:lstStyle/>
          <a:p>
            <a:pPr>
              <a:lnSpc>
                <a:spcPct val="110000"/>
              </a:lnSpc>
            </a:pPr>
            <a:r>
              <a:rPr lang="en-US" dirty="0" smtClean="0">
                <a:effectLst>
                  <a:outerShdw blurRad="38100" dist="38100" dir="2700000" algn="tl">
                    <a:srgbClr val="000000">
                      <a:alpha val="43137"/>
                    </a:srgbClr>
                  </a:outerShdw>
                </a:effectLst>
              </a:rPr>
              <a:t>Trojan attacks</a:t>
            </a:r>
          </a:p>
          <a:p>
            <a:pPr>
              <a:lnSpc>
                <a:spcPct val="110000"/>
              </a:lnSpc>
            </a:pPr>
            <a:r>
              <a:rPr lang="en-US" dirty="0" smtClean="0">
                <a:effectLst>
                  <a:outerShdw blurRad="38100" dist="38100" dir="2700000" algn="tl">
                    <a:srgbClr val="000000">
                      <a:alpha val="43137"/>
                    </a:srgbClr>
                  </a:outerShdw>
                </a:effectLst>
              </a:rPr>
              <a:t>Internet Time theft</a:t>
            </a:r>
          </a:p>
          <a:p>
            <a:pPr>
              <a:lnSpc>
                <a:spcPct val="110000"/>
              </a:lnSpc>
            </a:pPr>
            <a:r>
              <a:rPr lang="en-US" dirty="0" smtClean="0">
                <a:effectLst>
                  <a:outerShdw blurRad="38100" dist="38100" dir="2700000" algn="tl">
                    <a:srgbClr val="000000">
                      <a:alpha val="43137"/>
                    </a:srgbClr>
                  </a:outerShdw>
                </a:effectLst>
              </a:rPr>
              <a:t>Web Jacking</a:t>
            </a:r>
          </a:p>
          <a:p>
            <a:pPr>
              <a:lnSpc>
                <a:spcPct val="110000"/>
              </a:lnSpc>
            </a:pPr>
            <a:r>
              <a:rPr lang="en-US" dirty="0" smtClean="0">
                <a:effectLst>
                  <a:outerShdw blurRad="38100" dist="38100" dir="2700000" algn="tl">
                    <a:srgbClr val="000000">
                      <a:alpha val="43137"/>
                    </a:srgbClr>
                  </a:outerShdw>
                </a:effectLst>
              </a:rPr>
              <a:t>Theft of Computer System</a:t>
            </a:r>
          </a:p>
          <a:p>
            <a:pPr>
              <a:lnSpc>
                <a:spcPct val="110000"/>
              </a:lnSpc>
            </a:pPr>
            <a:r>
              <a:rPr lang="en-US" dirty="0" smtClean="0">
                <a:effectLst>
                  <a:outerShdw blurRad="38100" dist="38100" dir="2700000" algn="tl">
                    <a:srgbClr val="000000">
                      <a:alpha val="43137"/>
                    </a:srgbClr>
                  </a:outerShdw>
                </a:effectLst>
              </a:rPr>
              <a:t>Physically damaging a computer system</a:t>
            </a:r>
            <a:endParaRPr lang="en-US" dirty="0">
              <a:effectLst>
                <a:outerShdw blurRad="38100" dist="38100" dir="2700000" algn="tl">
                  <a:srgbClr val="000000">
                    <a:alpha val="43137"/>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lgn="l"/>
            <a:r>
              <a:rPr lang="en-US" sz="4400" b="1" dirty="0" smtClean="0">
                <a:solidFill>
                  <a:schemeClr val="tx2">
                    <a:lumMod val="90000"/>
                  </a:schemeClr>
                </a:solidFill>
              </a:rPr>
              <a:t>Cyberspace</a:t>
            </a:r>
            <a:endParaRPr lang="en-US" sz="4400" b="1" dirty="0">
              <a:solidFill>
                <a:schemeClr val="tx2">
                  <a:lumMod val="90000"/>
                </a:schemeClr>
              </a:solidFill>
            </a:endParaRPr>
          </a:p>
        </p:txBody>
      </p:sp>
      <p:sp>
        <p:nvSpPr>
          <p:cNvPr id="3" name="Content Placeholder 2"/>
          <p:cNvSpPr>
            <a:spLocks noGrp="1"/>
          </p:cNvSpPr>
          <p:nvPr>
            <p:ph idx="1"/>
          </p:nvPr>
        </p:nvSpPr>
        <p:spPr>
          <a:xfrm>
            <a:off x="304800" y="1524000"/>
            <a:ext cx="8610600" cy="4800600"/>
          </a:xfrm>
        </p:spPr>
        <p:txBody>
          <a:bodyPr>
            <a:normAutofit/>
          </a:bodyPr>
          <a:lstStyle/>
          <a:p>
            <a:pPr>
              <a:spcAft>
                <a:spcPts val="600"/>
              </a:spcAft>
            </a:pPr>
            <a:r>
              <a:rPr lang="en-US" dirty="0" smtClean="0"/>
              <a:t>Metamorphic space of computer systems and computer networks.</a:t>
            </a:r>
          </a:p>
          <a:p>
            <a:r>
              <a:rPr lang="en-US" dirty="0" smtClean="0"/>
              <a:t>Here electronic data are stored and online communication takes place.</a:t>
            </a:r>
          </a:p>
          <a:p>
            <a:r>
              <a:rPr lang="en-US" dirty="0" smtClean="0"/>
              <a:t>An apparent perception of object experienced daily by the operators of Information and Communication Technology throughout the world. </a:t>
            </a:r>
          </a:p>
          <a:p>
            <a:r>
              <a:rPr lang="en-US" dirty="0" smtClean="0"/>
              <a:t>The term was originated in science fiction.</a:t>
            </a:r>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04800" y="381000"/>
            <a:ext cx="7772400" cy="990600"/>
          </a:xfrm>
        </p:spPr>
        <p:txBody>
          <a:bodyPr/>
          <a:lstStyle/>
          <a:p>
            <a:pPr algn="l"/>
            <a:r>
              <a:rPr lang="en-US" dirty="0" smtClean="0"/>
              <a:t>Mail Bombing</a:t>
            </a:r>
          </a:p>
        </p:txBody>
      </p:sp>
      <p:sp>
        <p:nvSpPr>
          <p:cNvPr id="13315" name="Rectangle 3"/>
          <p:cNvSpPr>
            <a:spLocks noGrp="1" noChangeArrowheads="1"/>
          </p:cNvSpPr>
          <p:nvPr>
            <p:ph idx="1"/>
          </p:nvPr>
        </p:nvSpPr>
        <p:spPr>
          <a:xfrm>
            <a:off x="457200" y="1676400"/>
            <a:ext cx="8229600" cy="4343400"/>
          </a:xfrm>
        </p:spPr>
        <p:txBody>
          <a:bodyPr/>
          <a:lstStyle/>
          <a:p>
            <a:pPr>
              <a:spcAft>
                <a:spcPts val="600"/>
              </a:spcAft>
            </a:pPr>
            <a:r>
              <a:rPr lang="en-US" dirty="0" smtClean="0"/>
              <a:t>A </a:t>
            </a:r>
            <a:r>
              <a:rPr lang="en-US" dirty="0" smtClean="0">
                <a:solidFill>
                  <a:schemeClr val="tx2"/>
                </a:solidFill>
              </a:rPr>
              <a:t>stream of large-sized </a:t>
            </a:r>
            <a:r>
              <a:rPr lang="en-US" dirty="0" err="1" smtClean="0">
                <a:solidFill>
                  <a:schemeClr val="tx2"/>
                </a:solidFill>
              </a:rPr>
              <a:t>eMails</a:t>
            </a:r>
            <a:r>
              <a:rPr lang="en-US" dirty="0" smtClean="0"/>
              <a:t> are sent to an address, </a:t>
            </a:r>
            <a:r>
              <a:rPr lang="en-US" dirty="0" smtClean="0">
                <a:solidFill>
                  <a:schemeClr val="tx2"/>
                </a:solidFill>
              </a:rPr>
              <a:t>overloading</a:t>
            </a:r>
            <a:r>
              <a:rPr lang="en-US" dirty="0" smtClean="0"/>
              <a:t> the destination account</a:t>
            </a:r>
          </a:p>
          <a:p>
            <a:pPr>
              <a:spcAft>
                <a:spcPts val="600"/>
              </a:spcAft>
            </a:pPr>
            <a:r>
              <a:rPr lang="en-US" dirty="0" smtClean="0"/>
              <a:t>This can potentially </a:t>
            </a:r>
            <a:r>
              <a:rPr lang="en-US" dirty="0" smtClean="0">
                <a:solidFill>
                  <a:srgbClr val="00FF00"/>
                </a:solidFill>
              </a:rPr>
              <a:t>shut-down a poorly-designed </a:t>
            </a:r>
            <a:r>
              <a:rPr lang="en-US" dirty="0" err="1" smtClean="0">
                <a:solidFill>
                  <a:srgbClr val="00FF00"/>
                </a:solidFill>
              </a:rPr>
              <a:t>eMail</a:t>
            </a:r>
            <a:r>
              <a:rPr lang="en-US" dirty="0" smtClean="0">
                <a:solidFill>
                  <a:srgbClr val="00FF00"/>
                </a:solidFill>
              </a:rPr>
              <a:t> system</a:t>
            </a:r>
            <a:r>
              <a:rPr lang="en-US" dirty="0" smtClean="0"/>
              <a:t> or </a:t>
            </a:r>
            <a:r>
              <a:rPr lang="en-US" dirty="0" smtClean="0">
                <a:solidFill>
                  <a:schemeClr val="tx2"/>
                </a:solidFill>
              </a:rPr>
              <a:t>tie up the telecom channel</a:t>
            </a:r>
            <a:r>
              <a:rPr lang="en-US" dirty="0" smtClean="0"/>
              <a:t> for long periods</a:t>
            </a:r>
          </a:p>
          <a:p>
            <a:pPr>
              <a:spcAft>
                <a:spcPts val="600"/>
              </a:spcAft>
            </a:pPr>
            <a:r>
              <a:rPr lang="en-US" dirty="0" smtClean="0"/>
              <a:t>Defense: </a:t>
            </a:r>
            <a:r>
              <a:rPr lang="en-US" dirty="0" err="1" smtClean="0">
                <a:solidFill>
                  <a:schemeClr val="accent2"/>
                </a:solidFill>
              </a:rPr>
              <a:t>eMail</a:t>
            </a:r>
            <a:r>
              <a:rPr lang="en-US" dirty="0" smtClean="0">
                <a:solidFill>
                  <a:schemeClr val="accent2"/>
                </a:solidFill>
              </a:rPr>
              <a:t> filtering</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28600"/>
            <a:ext cx="7772400" cy="1143000"/>
          </a:xfrm>
        </p:spPr>
        <p:txBody>
          <a:bodyPr/>
          <a:lstStyle/>
          <a:p>
            <a:pPr algn="l"/>
            <a:r>
              <a:rPr lang="en-US" dirty="0" smtClean="0"/>
              <a:t>Break-Ins</a:t>
            </a:r>
          </a:p>
        </p:txBody>
      </p:sp>
      <p:sp>
        <p:nvSpPr>
          <p:cNvPr id="14339" name="Rectangle 3"/>
          <p:cNvSpPr>
            <a:spLocks noGrp="1" noChangeArrowheads="1"/>
          </p:cNvSpPr>
          <p:nvPr>
            <p:ph idx="1"/>
          </p:nvPr>
        </p:nvSpPr>
        <p:spPr>
          <a:xfrm>
            <a:off x="304800" y="1524000"/>
            <a:ext cx="8686800" cy="3124200"/>
          </a:xfrm>
        </p:spPr>
        <p:txBody>
          <a:bodyPr/>
          <a:lstStyle/>
          <a:p>
            <a:pPr>
              <a:spcAft>
                <a:spcPts val="600"/>
              </a:spcAft>
            </a:pPr>
            <a:r>
              <a:rPr lang="en-US" dirty="0" smtClean="0"/>
              <a:t>Hackers are always trying to break-in into Internet-connected computers to </a:t>
            </a:r>
            <a:r>
              <a:rPr lang="en-US" dirty="0" smtClean="0">
                <a:solidFill>
                  <a:srgbClr val="00FF00"/>
                </a:solidFill>
              </a:rPr>
              <a:t>steal information</a:t>
            </a:r>
            <a:r>
              <a:rPr lang="en-US" dirty="0" smtClean="0"/>
              <a:t> or </a:t>
            </a:r>
            <a:r>
              <a:rPr lang="en-US" dirty="0" smtClean="0">
                <a:solidFill>
                  <a:srgbClr val="00FF00"/>
                </a:solidFill>
              </a:rPr>
              <a:t>plant malicious programs</a:t>
            </a:r>
            <a:endParaRPr lang="en-US" dirty="0" smtClean="0"/>
          </a:p>
          <a:p>
            <a:pPr>
              <a:spcAft>
                <a:spcPts val="600"/>
              </a:spcAft>
            </a:pPr>
            <a:r>
              <a:rPr lang="en-US" dirty="0" smtClean="0"/>
              <a:t>Defense:</a:t>
            </a:r>
            <a:r>
              <a:rPr lang="en-US" dirty="0" smtClean="0">
                <a:solidFill>
                  <a:schemeClr val="tx2"/>
                </a:solidFill>
              </a:rPr>
              <a:t> Intrusion</a:t>
            </a:r>
            <a:r>
              <a:rPr lang="en-US" dirty="0" smtClean="0"/>
              <a:t> detectors</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04800" y="304800"/>
            <a:ext cx="7772400" cy="914400"/>
          </a:xfrm>
        </p:spPr>
        <p:txBody>
          <a:bodyPr/>
          <a:lstStyle/>
          <a:p>
            <a:pPr algn="l"/>
            <a:r>
              <a:rPr lang="en-US" dirty="0" smtClean="0"/>
              <a:t>Industrial Espionage</a:t>
            </a:r>
          </a:p>
        </p:txBody>
      </p:sp>
      <p:sp>
        <p:nvSpPr>
          <p:cNvPr id="17411" name="Rectangle 3"/>
          <p:cNvSpPr>
            <a:spLocks noGrp="1" noChangeArrowheads="1"/>
          </p:cNvSpPr>
          <p:nvPr>
            <p:ph idx="1"/>
          </p:nvPr>
        </p:nvSpPr>
        <p:spPr>
          <a:xfrm>
            <a:off x="381000" y="1447800"/>
            <a:ext cx="8534400" cy="4114800"/>
          </a:xfrm>
        </p:spPr>
        <p:txBody>
          <a:bodyPr/>
          <a:lstStyle/>
          <a:p>
            <a:pPr>
              <a:spcAft>
                <a:spcPts val="600"/>
              </a:spcAft>
            </a:pPr>
            <a:r>
              <a:rPr lang="en-US" dirty="0" smtClean="0">
                <a:solidFill>
                  <a:schemeClr val="tx2"/>
                </a:solidFill>
              </a:rPr>
              <a:t>Spies of one business monitoring</a:t>
            </a:r>
            <a:r>
              <a:rPr lang="en-US" dirty="0" smtClean="0"/>
              <a:t> the network traffic of their competitors</a:t>
            </a:r>
          </a:p>
          <a:p>
            <a:pPr>
              <a:spcAft>
                <a:spcPts val="600"/>
              </a:spcAft>
            </a:pPr>
            <a:r>
              <a:rPr lang="en-US" dirty="0" smtClean="0"/>
              <a:t>They are generally looking for info on </a:t>
            </a:r>
            <a:r>
              <a:rPr lang="en-US" dirty="0" smtClean="0">
                <a:solidFill>
                  <a:srgbClr val="00FF00"/>
                </a:solidFill>
              </a:rPr>
              <a:t>future products</a:t>
            </a:r>
            <a:r>
              <a:rPr lang="en-US" dirty="0" smtClean="0"/>
              <a:t>, marketing </a:t>
            </a:r>
            <a:r>
              <a:rPr lang="en-US" dirty="0" smtClean="0">
                <a:solidFill>
                  <a:srgbClr val="00FF00"/>
                </a:solidFill>
              </a:rPr>
              <a:t>strategies</a:t>
            </a:r>
            <a:r>
              <a:rPr lang="en-US" dirty="0" smtClean="0"/>
              <a:t>, and even </a:t>
            </a:r>
            <a:r>
              <a:rPr lang="en-US" dirty="0" smtClean="0">
                <a:solidFill>
                  <a:srgbClr val="00FF00"/>
                </a:solidFill>
              </a:rPr>
              <a:t>financial</a:t>
            </a:r>
            <a:r>
              <a:rPr lang="en-US" dirty="0" smtClean="0"/>
              <a:t> info</a:t>
            </a:r>
          </a:p>
          <a:p>
            <a:pPr>
              <a:spcAft>
                <a:spcPts val="600"/>
              </a:spcAft>
            </a:pPr>
            <a:r>
              <a:rPr lang="en-US" dirty="0" smtClean="0"/>
              <a:t>Defense: </a:t>
            </a:r>
            <a:r>
              <a:rPr lang="en-US" dirty="0" smtClean="0">
                <a:solidFill>
                  <a:schemeClr val="tx2"/>
                </a:solidFill>
              </a:rPr>
              <a:t>Private</a:t>
            </a:r>
            <a:r>
              <a:rPr lang="en-US" dirty="0" smtClean="0"/>
              <a:t> networks, </a:t>
            </a:r>
            <a:r>
              <a:rPr lang="en-US" dirty="0" smtClean="0">
                <a:solidFill>
                  <a:schemeClr val="tx2"/>
                </a:solidFill>
              </a:rPr>
              <a:t>encryption</a:t>
            </a:r>
            <a:r>
              <a:rPr lang="en-US" dirty="0" smtClean="0"/>
              <a:t>, network </a:t>
            </a:r>
            <a:r>
              <a:rPr lang="en-US" dirty="0" smtClean="0">
                <a:solidFill>
                  <a:schemeClr val="tx2"/>
                </a:solidFill>
              </a:rPr>
              <a:t>sniffers</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8600" y="381000"/>
            <a:ext cx="7772400" cy="838200"/>
          </a:xfrm>
        </p:spPr>
        <p:txBody>
          <a:bodyPr/>
          <a:lstStyle/>
          <a:p>
            <a:pPr algn="l"/>
            <a:r>
              <a:rPr lang="en-US" dirty="0" smtClean="0"/>
              <a:t>Web Store Spoofing</a:t>
            </a:r>
          </a:p>
        </p:txBody>
      </p:sp>
      <p:sp>
        <p:nvSpPr>
          <p:cNvPr id="18435" name="Rectangle 3"/>
          <p:cNvSpPr>
            <a:spLocks noGrp="1" noChangeArrowheads="1"/>
          </p:cNvSpPr>
          <p:nvPr>
            <p:ph idx="1"/>
          </p:nvPr>
        </p:nvSpPr>
        <p:spPr>
          <a:xfrm>
            <a:off x="152400" y="1447800"/>
            <a:ext cx="8763000" cy="4648200"/>
          </a:xfrm>
        </p:spPr>
        <p:txBody>
          <a:bodyPr/>
          <a:lstStyle/>
          <a:p>
            <a:pPr>
              <a:spcAft>
                <a:spcPts val="600"/>
              </a:spcAft>
            </a:pPr>
            <a:r>
              <a:rPr lang="en-US" dirty="0" smtClean="0"/>
              <a:t>A </a:t>
            </a:r>
            <a:r>
              <a:rPr lang="en-US" dirty="0" smtClean="0">
                <a:solidFill>
                  <a:srgbClr val="00FF00"/>
                </a:solidFill>
              </a:rPr>
              <a:t>fake</a:t>
            </a:r>
            <a:r>
              <a:rPr lang="en-US" dirty="0" smtClean="0"/>
              <a:t> Web store (e.g. an online bookstore) </a:t>
            </a:r>
          </a:p>
          <a:p>
            <a:pPr>
              <a:spcAft>
                <a:spcPts val="600"/>
              </a:spcAft>
              <a:buNone/>
            </a:pPr>
            <a:r>
              <a:rPr lang="en-US" dirty="0" smtClean="0"/>
              <a:t>   is built</a:t>
            </a:r>
          </a:p>
          <a:p>
            <a:pPr>
              <a:spcAft>
                <a:spcPts val="600"/>
              </a:spcAft>
            </a:pPr>
            <a:r>
              <a:rPr lang="en-US" dirty="0" smtClean="0"/>
              <a:t>Customers somehow find that Web site and </a:t>
            </a:r>
            <a:r>
              <a:rPr lang="en-US" dirty="0" smtClean="0">
                <a:solidFill>
                  <a:schemeClr val="tx2"/>
                </a:solidFill>
              </a:rPr>
              <a:t>place their orders</a:t>
            </a:r>
            <a:r>
              <a:rPr lang="en-US" dirty="0" smtClean="0"/>
              <a:t>, giving away their credit card information in the process</a:t>
            </a:r>
          </a:p>
          <a:p>
            <a:pPr>
              <a:spcAft>
                <a:spcPts val="600"/>
              </a:spcAft>
            </a:pPr>
            <a:r>
              <a:rPr lang="en-US" dirty="0" smtClean="0"/>
              <a:t>The collected credit card information is either </a:t>
            </a:r>
            <a:r>
              <a:rPr lang="en-US" dirty="0" smtClean="0">
                <a:solidFill>
                  <a:srgbClr val="00FF00"/>
                </a:solidFill>
              </a:rPr>
              <a:t>auctioned</a:t>
            </a:r>
            <a:r>
              <a:rPr lang="en-US" dirty="0" smtClean="0"/>
              <a:t> on the Web or </a:t>
            </a:r>
            <a:r>
              <a:rPr lang="en-US" dirty="0" smtClean="0">
                <a:solidFill>
                  <a:srgbClr val="00FF00"/>
                </a:solidFill>
              </a:rPr>
              <a:t>used</a:t>
            </a:r>
            <a:r>
              <a:rPr lang="en-US" dirty="0" smtClean="0"/>
              <a:t> to buy goods and services on the Web</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52400" y="381000"/>
            <a:ext cx="3962400" cy="914400"/>
          </a:xfrm>
        </p:spPr>
        <p:txBody>
          <a:bodyPr anchorCtr="1">
            <a:normAutofit/>
          </a:bodyPr>
          <a:lstStyle/>
          <a:p>
            <a:pPr algn="l" fontAlgn="auto">
              <a:spcAft>
                <a:spcPts val="0"/>
              </a:spcAft>
              <a:defRPr/>
            </a:pPr>
            <a:r>
              <a:rPr lang="en-US" sz="4400" b="1" dirty="0" smtClean="0"/>
              <a:t>Cyber Crime</a:t>
            </a:r>
          </a:p>
        </p:txBody>
      </p:sp>
      <p:sp>
        <p:nvSpPr>
          <p:cNvPr id="9219" name="Rectangle 5"/>
          <p:cNvSpPr>
            <a:spLocks noGrp="1" noChangeArrowheads="1"/>
          </p:cNvSpPr>
          <p:nvPr>
            <p:ph idx="1"/>
          </p:nvPr>
        </p:nvSpPr>
        <p:spPr>
          <a:xfrm>
            <a:off x="228600" y="1447800"/>
            <a:ext cx="8686800" cy="5181600"/>
          </a:xfrm>
        </p:spPr>
        <p:txBody>
          <a:bodyPr/>
          <a:lstStyle/>
          <a:p>
            <a:pPr marL="609600" indent="-609600"/>
            <a:r>
              <a:rPr lang="en-US" dirty="0" smtClean="0">
                <a:effectLst>
                  <a:outerShdw blurRad="38100" dist="38100" dir="2700000" algn="tl">
                    <a:srgbClr val="000000">
                      <a:alpha val="43137"/>
                    </a:srgbClr>
                  </a:outerShdw>
                </a:effectLst>
              </a:rPr>
              <a:t>Also known as E-crime.</a:t>
            </a:r>
          </a:p>
          <a:p>
            <a:pPr marL="609600" indent="-609600"/>
            <a:r>
              <a:rPr lang="en-US" dirty="0" smtClean="0">
                <a:effectLst>
                  <a:outerShdw blurRad="38100" dist="38100" dir="2700000" algn="tl">
                    <a:srgbClr val="000000">
                      <a:alpha val="43137"/>
                    </a:srgbClr>
                  </a:outerShdw>
                </a:effectLst>
              </a:rPr>
              <a:t>Almost conventional crime in nature committed by using computer and ICT with an intention to make social disorder.</a:t>
            </a:r>
          </a:p>
          <a:p>
            <a:pPr marL="1195388" lvl="2" indent="-609600"/>
            <a:r>
              <a:rPr lang="en-US" dirty="0" smtClean="0"/>
              <a:t>Hacking</a:t>
            </a:r>
          </a:p>
          <a:p>
            <a:pPr marL="1195388" lvl="2" indent="-609600"/>
            <a:r>
              <a:rPr lang="en-US" dirty="0" smtClean="0"/>
              <a:t>Unauthorized access to a computer system</a:t>
            </a:r>
          </a:p>
          <a:p>
            <a:pPr marL="1195388" lvl="2" indent="-609600"/>
            <a:r>
              <a:rPr lang="en-US" dirty="0" smtClean="0"/>
              <a:t>Distributing software to commit a crime</a:t>
            </a:r>
          </a:p>
          <a:p>
            <a:pPr marL="1195388" lvl="2" indent="-609600"/>
            <a:r>
              <a:rPr lang="en-US" dirty="0" smtClean="0"/>
              <a:t>Launching a denial of service attack  intentionally or causing a computer system to deny service to any authorized user.</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381000"/>
            <a:ext cx="7772400" cy="762000"/>
          </a:xfrm>
        </p:spPr>
        <p:txBody>
          <a:bodyPr>
            <a:normAutofit/>
          </a:bodyPr>
          <a:lstStyle/>
          <a:p>
            <a:pPr algn="l" fontAlgn="auto">
              <a:spcAft>
                <a:spcPts val="0"/>
              </a:spcAft>
              <a:defRPr/>
            </a:pPr>
            <a:r>
              <a:rPr lang="en-CA" sz="4400" dirty="0" smtClean="0"/>
              <a:t>Modern Computer Crimes</a:t>
            </a:r>
            <a:endParaRPr lang="en-US" sz="4400" dirty="0" smtClean="0"/>
          </a:p>
        </p:txBody>
      </p:sp>
      <p:sp>
        <p:nvSpPr>
          <p:cNvPr id="10243" name="Rectangle 3"/>
          <p:cNvSpPr>
            <a:spLocks noGrp="1" noChangeArrowheads="1"/>
          </p:cNvSpPr>
          <p:nvPr>
            <p:ph type="body" sz="half" idx="1"/>
          </p:nvPr>
        </p:nvSpPr>
        <p:spPr>
          <a:xfrm>
            <a:off x="539750" y="1484313"/>
            <a:ext cx="8223250" cy="5068887"/>
          </a:xfrm>
        </p:spPr>
        <p:txBody>
          <a:bodyPr/>
          <a:lstStyle/>
          <a:p>
            <a:r>
              <a:rPr lang="en-CA" dirty="0" smtClean="0"/>
              <a:t>Can be based on malicious code such as a virus, email virus, worm or Trojan horse.</a:t>
            </a:r>
          </a:p>
          <a:p>
            <a:pPr lvl="1"/>
            <a:r>
              <a:rPr lang="en-CA" i="1" dirty="0" smtClean="0"/>
              <a:t>Also known as </a:t>
            </a:r>
            <a:r>
              <a:rPr lang="en-CA" i="1" dirty="0" smtClean="0">
                <a:solidFill>
                  <a:srgbClr val="00FF00"/>
                </a:solidFill>
              </a:rPr>
              <a:t>Passive Attacks</a:t>
            </a:r>
          </a:p>
          <a:p>
            <a:r>
              <a:rPr lang="en-CA" dirty="0" smtClean="0"/>
              <a:t>Or actively perpetrated by </a:t>
            </a:r>
          </a:p>
          <a:p>
            <a:pPr>
              <a:buFontTx/>
              <a:buNone/>
            </a:pPr>
            <a:r>
              <a:rPr lang="en-CA" dirty="0" smtClean="0"/>
              <a:t>	knowledgeable individuals,</a:t>
            </a:r>
          </a:p>
          <a:p>
            <a:pPr>
              <a:buFontTx/>
              <a:buNone/>
            </a:pPr>
            <a:r>
              <a:rPr lang="en-CA" dirty="0" smtClean="0"/>
              <a:t>	who </a:t>
            </a:r>
            <a:r>
              <a:rPr lang="en-US" dirty="0" smtClean="0"/>
              <a:t>attempt to exploit network, </a:t>
            </a:r>
          </a:p>
          <a:p>
            <a:pPr>
              <a:buFontTx/>
              <a:buNone/>
            </a:pPr>
            <a:r>
              <a:rPr lang="en-US" dirty="0" smtClean="0"/>
              <a:t>	computer, and software flaws</a:t>
            </a:r>
          </a:p>
          <a:p>
            <a:pPr lvl="1"/>
            <a:r>
              <a:rPr lang="en-CA" i="1" dirty="0" smtClean="0"/>
              <a:t>Also known as </a:t>
            </a:r>
            <a:r>
              <a:rPr lang="en-CA" i="1" dirty="0" smtClean="0">
                <a:solidFill>
                  <a:srgbClr val="00FF00"/>
                </a:solidFill>
              </a:rPr>
              <a:t>Active Attacks</a:t>
            </a:r>
            <a:endParaRPr lang="en-US" i="1" dirty="0" smtClean="0">
              <a:solidFill>
                <a:srgbClr val="00FF00"/>
              </a:solidFill>
            </a:endParaRPr>
          </a:p>
        </p:txBody>
      </p:sp>
    </p:spTree>
  </p:cSld>
  <p:clrMapOvr>
    <a:masterClrMapping/>
  </p:clrMapOvr>
  <p:transition>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304800"/>
            <a:ext cx="8001000" cy="762000"/>
          </a:xfrm>
        </p:spPr>
        <p:txBody>
          <a:bodyPr>
            <a:normAutofit/>
          </a:bodyPr>
          <a:lstStyle/>
          <a:p>
            <a:pPr algn="l" fontAlgn="auto">
              <a:spcAft>
                <a:spcPts val="0"/>
              </a:spcAft>
              <a:defRPr/>
            </a:pPr>
            <a:r>
              <a:rPr lang="en-US" sz="4400" dirty="0" smtClean="0"/>
              <a:t>It is crime, because…..</a:t>
            </a:r>
          </a:p>
        </p:txBody>
      </p:sp>
      <p:sp>
        <p:nvSpPr>
          <p:cNvPr id="12291" name="Rectangle 3"/>
          <p:cNvSpPr>
            <a:spLocks noGrp="1" noChangeArrowheads="1"/>
          </p:cNvSpPr>
          <p:nvPr>
            <p:ph idx="1"/>
          </p:nvPr>
        </p:nvSpPr>
        <p:spPr>
          <a:xfrm>
            <a:off x="685800" y="1447800"/>
            <a:ext cx="8077200" cy="4800600"/>
          </a:xfrm>
        </p:spPr>
        <p:txBody>
          <a:bodyPr/>
          <a:lstStyle/>
          <a:p>
            <a:r>
              <a:rPr lang="en-US" dirty="0" smtClean="0"/>
              <a:t>Damage a </a:t>
            </a:r>
            <a:r>
              <a:rPr lang="en-US" dirty="0" smtClean="0">
                <a:solidFill>
                  <a:srgbClr val="00FF00"/>
                </a:solidFill>
              </a:rPr>
              <a:t>home</a:t>
            </a:r>
            <a:r>
              <a:rPr lang="en-US" dirty="0" smtClean="0"/>
              <a:t> computer</a:t>
            </a:r>
          </a:p>
          <a:p>
            <a:r>
              <a:rPr lang="en-US" dirty="0" smtClean="0"/>
              <a:t>Bring down a </a:t>
            </a:r>
            <a:r>
              <a:rPr lang="en-US" dirty="0" smtClean="0">
                <a:solidFill>
                  <a:schemeClr val="tx2"/>
                </a:solidFill>
              </a:rPr>
              <a:t>business</a:t>
            </a:r>
          </a:p>
          <a:p>
            <a:r>
              <a:rPr lang="en-US" dirty="0" smtClean="0"/>
              <a:t>Weaken the telecom, financial, or even defense-related systems of a </a:t>
            </a:r>
            <a:r>
              <a:rPr lang="en-US" dirty="0" smtClean="0">
                <a:solidFill>
                  <a:srgbClr val="00FF00"/>
                </a:solidFill>
              </a:rPr>
              <a:t>country</a:t>
            </a:r>
          </a:p>
          <a:p>
            <a:r>
              <a:rPr lang="en-US" dirty="0" smtClean="0">
                <a:solidFill>
                  <a:srgbClr val="00FF00"/>
                </a:solidFill>
              </a:rPr>
              <a:t>Defame the social elite or reputed person.</a:t>
            </a:r>
          </a:p>
          <a:p>
            <a:r>
              <a:rPr lang="en-US" dirty="0" smtClean="0">
                <a:solidFill>
                  <a:srgbClr val="00FF00"/>
                </a:solidFill>
              </a:rPr>
              <a:t>Cheat with needy people and make financial loss.</a:t>
            </a:r>
          </a:p>
          <a:p>
            <a:pPr>
              <a:buNone/>
            </a:pPr>
            <a:r>
              <a:rPr lang="en-US" dirty="0" smtClean="0">
                <a:solidFill>
                  <a:srgbClr val="00FF00"/>
                </a:solidFill>
              </a:rPr>
              <a:t>		and many more……………</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467600" cy="838200"/>
          </a:xfrm>
        </p:spPr>
        <p:txBody>
          <a:bodyPr>
            <a:normAutofit/>
          </a:bodyPr>
          <a:lstStyle/>
          <a:p>
            <a:pPr algn="l"/>
            <a:r>
              <a:rPr lang="en-US" sz="4400" dirty="0" smtClean="0"/>
              <a:t>Types of cyber crimes……</a:t>
            </a:r>
            <a:endParaRPr lang="en-US" sz="4400" dirty="0"/>
          </a:p>
        </p:txBody>
      </p:sp>
      <p:sp>
        <p:nvSpPr>
          <p:cNvPr id="3" name="Content Placeholder 2"/>
          <p:cNvSpPr>
            <a:spLocks noGrp="1"/>
          </p:cNvSpPr>
          <p:nvPr>
            <p:ph idx="1"/>
          </p:nvPr>
        </p:nvSpPr>
        <p:spPr>
          <a:xfrm>
            <a:off x="457200" y="1447800"/>
            <a:ext cx="7467600" cy="4724400"/>
          </a:xfrm>
        </p:spPr>
        <p:txBody>
          <a:bodyPr/>
          <a:lstStyle/>
          <a:p>
            <a:r>
              <a:rPr lang="en-US" dirty="0" smtClean="0">
                <a:effectLst>
                  <a:outerShdw blurRad="38100" dist="38100" dir="2700000" algn="tl">
                    <a:srgbClr val="000000">
                      <a:alpha val="43137"/>
                    </a:srgbClr>
                  </a:outerShdw>
                </a:effectLst>
              </a:rPr>
              <a:t>Financial crimes</a:t>
            </a:r>
          </a:p>
          <a:p>
            <a:r>
              <a:rPr lang="en-US" dirty="0" smtClean="0">
                <a:effectLst>
                  <a:outerShdw blurRad="38100" dist="38100" dir="2700000" algn="tl">
                    <a:srgbClr val="000000">
                      <a:alpha val="43137"/>
                    </a:srgbClr>
                  </a:outerShdw>
                </a:effectLst>
              </a:rPr>
              <a:t>Cyber pornography</a:t>
            </a:r>
          </a:p>
          <a:p>
            <a:r>
              <a:rPr lang="en-US" dirty="0" smtClean="0">
                <a:effectLst>
                  <a:outerShdw blurRad="38100" dist="38100" dir="2700000" algn="tl">
                    <a:srgbClr val="000000">
                      <a:alpha val="43137"/>
                    </a:srgbClr>
                  </a:outerShdw>
                </a:effectLst>
              </a:rPr>
              <a:t>Sale of illegal articles</a:t>
            </a:r>
          </a:p>
          <a:p>
            <a:r>
              <a:rPr lang="en-US" dirty="0" smtClean="0">
                <a:effectLst>
                  <a:outerShdw blurRad="38100" dist="38100" dir="2700000" algn="tl">
                    <a:srgbClr val="000000">
                      <a:alpha val="43137"/>
                    </a:srgbClr>
                  </a:outerShdw>
                </a:effectLst>
              </a:rPr>
              <a:t>Online gambling</a:t>
            </a:r>
          </a:p>
          <a:p>
            <a:r>
              <a:rPr lang="en-US" dirty="0" smtClean="0">
                <a:effectLst>
                  <a:outerShdw blurRad="38100" dist="38100" dir="2700000" algn="tl">
                    <a:srgbClr val="000000">
                      <a:alpha val="43137"/>
                    </a:srgbClr>
                  </a:outerShdw>
                </a:effectLst>
              </a:rPr>
              <a:t>Intellectual property crimes</a:t>
            </a:r>
          </a:p>
          <a:p>
            <a:r>
              <a:rPr lang="en-US" dirty="0" smtClean="0">
                <a:effectLst>
                  <a:outerShdw blurRad="38100" dist="38100" dir="2700000" algn="tl">
                    <a:srgbClr val="000000">
                      <a:alpha val="43137"/>
                    </a:srgbClr>
                  </a:outerShdw>
                </a:effectLst>
              </a:rPr>
              <a:t>Email spoofing</a:t>
            </a:r>
          </a:p>
          <a:p>
            <a:r>
              <a:rPr lang="en-US" dirty="0" smtClean="0">
                <a:effectLst>
                  <a:outerShdw blurRad="38100" dist="38100" dir="2700000" algn="tl">
                    <a:srgbClr val="000000">
                      <a:alpha val="43137"/>
                    </a:srgbClr>
                  </a:outerShdw>
                </a:effectLst>
              </a:rPr>
              <a:t>Forgery</a:t>
            </a:r>
          </a:p>
          <a:p>
            <a:r>
              <a:rPr lang="en-US" dirty="0" smtClean="0">
                <a:effectLst>
                  <a:outerShdw blurRad="38100" dist="38100" dir="2700000" algn="tl">
                    <a:srgbClr val="000000">
                      <a:alpha val="43137"/>
                    </a:srgbClr>
                  </a:outerShdw>
                </a:effectLst>
              </a:rPr>
              <a:t>Cyber defamation</a:t>
            </a:r>
          </a:p>
          <a:p>
            <a:r>
              <a:rPr lang="en-US" dirty="0" smtClean="0">
                <a:effectLst>
                  <a:outerShdw blurRad="38100" dist="38100" dir="2700000" algn="tl">
                    <a:srgbClr val="000000">
                      <a:alpha val="43137"/>
                    </a:srgbClr>
                  </a:outerShdw>
                </a:effectLst>
              </a:rPr>
              <a:t>Cyber stalking</a:t>
            </a:r>
          </a:p>
          <a:p>
            <a:pPr>
              <a:buNone/>
            </a:pPr>
            <a:endParaRPr lang="en-US" dirty="0">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63136"/>
          </a:xfrm>
        </p:spPr>
        <p:txBody>
          <a:bodyPr/>
          <a:lstStyle/>
          <a:p>
            <a:pPr algn="l"/>
            <a:r>
              <a:rPr lang="en-US" dirty="0" smtClean="0"/>
              <a:t>Financial crimes</a:t>
            </a:r>
            <a:endParaRPr lang="en-US" dirty="0"/>
          </a:p>
        </p:txBody>
      </p:sp>
      <p:sp>
        <p:nvSpPr>
          <p:cNvPr id="3" name="Content Placeholder 2"/>
          <p:cNvSpPr>
            <a:spLocks noGrp="1"/>
          </p:cNvSpPr>
          <p:nvPr>
            <p:ph idx="1"/>
          </p:nvPr>
        </p:nvSpPr>
        <p:spPr>
          <a:xfrm>
            <a:off x="457200" y="1600200"/>
            <a:ext cx="8153400" cy="4525963"/>
          </a:xfrm>
        </p:spPr>
        <p:txBody>
          <a:bodyPr>
            <a:normAutofit/>
          </a:bodyPr>
          <a:lstStyle/>
          <a:p>
            <a:r>
              <a:rPr lang="en-US" sz="3600" dirty="0" smtClean="0">
                <a:solidFill>
                  <a:srgbClr val="FFC000"/>
                </a:solidFill>
              </a:rPr>
              <a:t>Credit card fraud</a:t>
            </a:r>
          </a:p>
          <a:p>
            <a:pPr lvl="1">
              <a:spcAft>
                <a:spcPts val="600"/>
              </a:spcAft>
            </a:pPr>
            <a:r>
              <a:rPr lang="en-US" dirty="0" smtClean="0"/>
              <a:t>A thief somehow breaks into an </a:t>
            </a:r>
            <a:r>
              <a:rPr lang="en-US" dirty="0" err="1" smtClean="0"/>
              <a:t>eCommerce</a:t>
            </a:r>
            <a:r>
              <a:rPr lang="en-US" dirty="0" smtClean="0"/>
              <a:t> server and gets hold of </a:t>
            </a:r>
            <a:r>
              <a:rPr lang="en-US" dirty="0" smtClean="0">
                <a:solidFill>
                  <a:srgbClr val="00FF00"/>
                </a:solidFill>
              </a:rPr>
              <a:t>credit numbers </a:t>
            </a:r>
            <a:r>
              <a:rPr lang="en-US" dirty="0" smtClean="0"/>
              <a:t>and</a:t>
            </a:r>
            <a:r>
              <a:rPr lang="en-US" dirty="0" smtClean="0">
                <a:solidFill>
                  <a:srgbClr val="00FF00"/>
                </a:solidFill>
              </a:rPr>
              <a:t> related information</a:t>
            </a:r>
          </a:p>
          <a:p>
            <a:pPr lvl="1">
              <a:spcAft>
                <a:spcPts val="600"/>
              </a:spcAft>
            </a:pPr>
            <a:r>
              <a:rPr lang="en-US" dirty="0" smtClean="0"/>
              <a:t>The thief then uses that info to </a:t>
            </a:r>
            <a:r>
              <a:rPr lang="en-US" dirty="0" smtClean="0">
                <a:solidFill>
                  <a:schemeClr val="tx2"/>
                </a:solidFill>
              </a:rPr>
              <a:t>order stuff</a:t>
            </a:r>
            <a:r>
              <a:rPr lang="en-US" dirty="0" smtClean="0"/>
              <a:t> on the Internet</a:t>
            </a:r>
          </a:p>
          <a:p>
            <a:pPr lvl="1">
              <a:spcAft>
                <a:spcPts val="600"/>
              </a:spcAft>
            </a:pPr>
            <a:r>
              <a:rPr lang="en-US" dirty="0" smtClean="0"/>
              <a:t>Alternatively, the thief may </a:t>
            </a:r>
            <a:r>
              <a:rPr lang="en-US" dirty="0" smtClean="0">
                <a:solidFill>
                  <a:srgbClr val="00FF00"/>
                </a:solidFill>
              </a:rPr>
              <a:t>auction</a:t>
            </a:r>
            <a:r>
              <a:rPr lang="en-US" dirty="0" smtClean="0"/>
              <a:t> the credit card info on certain Web sites setup just for that purpose</a:t>
            </a:r>
          </a:p>
          <a:p>
            <a:pPr lvl="2">
              <a:buNone/>
            </a:pPr>
            <a:endParaRPr lang="en-US" dirty="0" smtClean="0"/>
          </a:p>
          <a:p>
            <a:pPr>
              <a:buNone/>
            </a:pPr>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39336"/>
          </a:xfrm>
        </p:spPr>
        <p:txBody>
          <a:bodyPr>
            <a:normAutofit/>
          </a:bodyPr>
          <a:lstStyle/>
          <a:p>
            <a:pPr algn="l"/>
            <a:r>
              <a:rPr lang="en-US" dirty="0" smtClean="0"/>
              <a:t>Financial crimes….</a:t>
            </a:r>
            <a:endParaRPr lang="en-US" dirty="0"/>
          </a:p>
        </p:txBody>
      </p:sp>
      <p:sp>
        <p:nvSpPr>
          <p:cNvPr id="3" name="Content Placeholder 2"/>
          <p:cNvSpPr>
            <a:spLocks noGrp="1"/>
          </p:cNvSpPr>
          <p:nvPr>
            <p:ph idx="1"/>
          </p:nvPr>
        </p:nvSpPr>
        <p:spPr/>
        <p:txBody>
          <a:bodyPr/>
          <a:lstStyle/>
          <a:p>
            <a:r>
              <a:rPr lang="en-US" sz="3600" dirty="0" smtClean="0">
                <a:solidFill>
                  <a:srgbClr val="FFC000"/>
                </a:solidFill>
                <a:effectLst>
                  <a:outerShdw blurRad="38100" dist="38100" dir="2700000" algn="tl">
                    <a:srgbClr val="000000">
                      <a:alpha val="43137"/>
                    </a:srgbClr>
                  </a:outerShdw>
                </a:effectLst>
              </a:rPr>
              <a:t>Cheating</a:t>
            </a:r>
          </a:p>
          <a:p>
            <a:pPr lvl="1"/>
            <a:r>
              <a:rPr lang="en-US" dirty="0" smtClean="0"/>
              <a:t>Punjab National Bank was cheated to the tune of Rs. 1.39 </a:t>
            </a:r>
            <a:r>
              <a:rPr lang="en-US" dirty="0" err="1" smtClean="0"/>
              <a:t>crore</a:t>
            </a:r>
            <a:r>
              <a:rPr lang="en-US" dirty="0" smtClean="0"/>
              <a:t> through false debits and credits in computerized accounts.</a:t>
            </a:r>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838200"/>
          </a:xfrm>
        </p:spPr>
        <p:txBody>
          <a:bodyPr/>
          <a:lstStyle/>
          <a:p>
            <a:pPr algn="l"/>
            <a:r>
              <a:rPr lang="en-US" dirty="0" smtClean="0"/>
              <a:t>Cyber Pornography….</a:t>
            </a:r>
            <a:endParaRPr lang="en-US" dirty="0"/>
          </a:p>
        </p:txBody>
      </p:sp>
      <p:sp>
        <p:nvSpPr>
          <p:cNvPr id="3" name="Content Placeholder 2"/>
          <p:cNvSpPr>
            <a:spLocks noGrp="1"/>
          </p:cNvSpPr>
          <p:nvPr>
            <p:ph idx="1"/>
          </p:nvPr>
        </p:nvSpPr>
        <p:spPr>
          <a:xfrm>
            <a:off x="457200" y="914400"/>
            <a:ext cx="8686800" cy="5715000"/>
          </a:xfrm>
        </p:spPr>
        <p:txBody>
          <a:bodyPr/>
          <a:lstStyle/>
          <a:p>
            <a:pPr>
              <a:spcAft>
                <a:spcPts val="600"/>
              </a:spcAft>
            </a:pPr>
            <a:r>
              <a:rPr lang="en-US" dirty="0" smtClean="0">
                <a:solidFill>
                  <a:srgbClr val="00FF00"/>
                </a:solidFill>
              </a:rPr>
              <a:t>Designing and building pornographic websites </a:t>
            </a:r>
            <a:r>
              <a:rPr lang="en-US" dirty="0" smtClean="0"/>
              <a:t>to gain financial benefits by producing the </a:t>
            </a:r>
            <a:r>
              <a:rPr lang="en-US" dirty="0" smtClean="0">
                <a:solidFill>
                  <a:srgbClr val="00FF00"/>
                </a:solidFill>
              </a:rPr>
              <a:t>advertisement of illegal or sexual items, medicines or costumes</a:t>
            </a:r>
            <a:r>
              <a:rPr lang="en-US" dirty="0" smtClean="0"/>
              <a:t>.</a:t>
            </a:r>
          </a:p>
          <a:p>
            <a:pPr>
              <a:spcAft>
                <a:spcPts val="600"/>
              </a:spcAft>
            </a:pPr>
            <a:r>
              <a:rPr lang="en-US" dirty="0" smtClean="0">
                <a:solidFill>
                  <a:srgbClr val="00FF00"/>
                </a:solidFill>
              </a:rPr>
              <a:t>Publish or print pornographic magazines using computers</a:t>
            </a:r>
            <a:r>
              <a:rPr lang="en-US" dirty="0" smtClean="0"/>
              <a:t> and the internet to download photographic pictures, videos, writings etc.</a:t>
            </a:r>
          </a:p>
          <a:p>
            <a:pPr>
              <a:spcAft>
                <a:spcPts val="600"/>
              </a:spcAft>
            </a:pPr>
            <a:r>
              <a:rPr lang="en-US" dirty="0" smtClean="0">
                <a:solidFill>
                  <a:srgbClr val="00FF00"/>
                </a:solidFill>
              </a:rPr>
              <a:t>Storing and carrying pornographic contents</a:t>
            </a:r>
            <a:r>
              <a:rPr lang="en-US" dirty="0" smtClean="0"/>
              <a:t> in computers, mobile phones and others portable devices.</a:t>
            </a:r>
          </a:p>
          <a:p>
            <a:endParaRPr lang="en-US" dirty="0"/>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55</TotalTime>
  <Words>959</Words>
  <Application>Microsoft Office PowerPoint</Application>
  <PresentationFormat>On-screen Show (4:3)</PresentationFormat>
  <Paragraphs>133</Paragraphs>
  <Slides>23</Slides>
  <Notes>8</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Foundry</vt:lpstr>
      <vt:lpstr>Cyber Crime</vt:lpstr>
      <vt:lpstr>Cyberspace</vt:lpstr>
      <vt:lpstr>Cyber Crime</vt:lpstr>
      <vt:lpstr>Modern Computer Crimes</vt:lpstr>
      <vt:lpstr>It is crime, because…..</vt:lpstr>
      <vt:lpstr>Types of cyber crimes……</vt:lpstr>
      <vt:lpstr>Financial crimes</vt:lpstr>
      <vt:lpstr>Financial crimes….</vt:lpstr>
      <vt:lpstr>Cyber Pornography….</vt:lpstr>
      <vt:lpstr>Sale of illegal articles….</vt:lpstr>
      <vt:lpstr>Online gambling….</vt:lpstr>
      <vt:lpstr>Intellectual property crimes…</vt:lpstr>
      <vt:lpstr>Software Piracy</vt:lpstr>
      <vt:lpstr>Email spoofing…..</vt:lpstr>
      <vt:lpstr>Forgery……</vt:lpstr>
      <vt:lpstr>Cyber defamation….</vt:lpstr>
      <vt:lpstr>Cyber stalking….</vt:lpstr>
      <vt:lpstr>Technical Cyber Crimes…….</vt:lpstr>
      <vt:lpstr>Technical Cyber crimes…</vt:lpstr>
      <vt:lpstr>Mail Bombing</vt:lpstr>
      <vt:lpstr>Break-Ins</vt:lpstr>
      <vt:lpstr>Industrial Espionage</vt:lpstr>
      <vt:lpstr>Web Store Spoofing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Crime, Hacking and Viruses</dc:title>
  <dc:creator>moshiur</dc:creator>
  <cp:lastModifiedBy>cse</cp:lastModifiedBy>
  <cp:revision>36</cp:revision>
  <dcterms:created xsi:type="dcterms:W3CDTF">2012-04-08T14:25:42Z</dcterms:created>
  <dcterms:modified xsi:type="dcterms:W3CDTF">2008-10-19T18:18:40Z</dcterms:modified>
</cp:coreProperties>
</file>