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67"/>
  </p:notesMasterIdLst>
  <p:sldIdLst>
    <p:sldId id="258" r:id="rId2"/>
    <p:sldId id="332" r:id="rId3"/>
    <p:sldId id="259" r:id="rId4"/>
    <p:sldId id="260" r:id="rId5"/>
    <p:sldId id="271" r:id="rId6"/>
    <p:sldId id="333" r:id="rId7"/>
    <p:sldId id="334" r:id="rId8"/>
    <p:sldId id="335" r:id="rId9"/>
    <p:sldId id="336" r:id="rId10"/>
    <p:sldId id="338" r:id="rId11"/>
    <p:sldId id="340" r:id="rId12"/>
    <p:sldId id="339" r:id="rId13"/>
    <p:sldId id="345" r:id="rId14"/>
    <p:sldId id="341" r:id="rId15"/>
    <p:sldId id="342" r:id="rId16"/>
    <p:sldId id="343" r:id="rId17"/>
    <p:sldId id="344" r:id="rId18"/>
    <p:sldId id="275" r:id="rId19"/>
    <p:sldId id="276" r:id="rId20"/>
    <p:sldId id="281" r:id="rId21"/>
    <p:sldId id="282" r:id="rId22"/>
    <p:sldId id="347" r:id="rId23"/>
    <p:sldId id="348" r:id="rId24"/>
    <p:sldId id="349" r:id="rId25"/>
    <p:sldId id="350" r:id="rId26"/>
    <p:sldId id="351" r:id="rId27"/>
    <p:sldId id="353" r:id="rId28"/>
    <p:sldId id="356" r:id="rId29"/>
    <p:sldId id="357" r:id="rId30"/>
    <p:sldId id="354" r:id="rId31"/>
    <p:sldId id="361" r:id="rId32"/>
    <p:sldId id="362" r:id="rId33"/>
    <p:sldId id="363" r:id="rId34"/>
    <p:sldId id="364" r:id="rId35"/>
    <p:sldId id="365" r:id="rId36"/>
    <p:sldId id="366" r:id="rId37"/>
    <p:sldId id="283" r:id="rId38"/>
    <p:sldId id="285" r:id="rId39"/>
    <p:sldId id="286" r:id="rId40"/>
    <p:sldId id="287" r:id="rId41"/>
    <p:sldId id="288" r:id="rId42"/>
    <p:sldId id="289" r:id="rId43"/>
    <p:sldId id="291" r:id="rId44"/>
    <p:sldId id="292" r:id="rId45"/>
    <p:sldId id="294" r:id="rId46"/>
    <p:sldId id="295" r:id="rId47"/>
    <p:sldId id="318" r:id="rId48"/>
    <p:sldId id="319" r:id="rId49"/>
    <p:sldId id="320" r:id="rId50"/>
    <p:sldId id="321" r:id="rId51"/>
    <p:sldId id="322" r:id="rId52"/>
    <p:sldId id="323" r:id="rId53"/>
    <p:sldId id="324" r:id="rId54"/>
    <p:sldId id="325" r:id="rId55"/>
    <p:sldId id="300" r:id="rId56"/>
    <p:sldId id="301" r:id="rId57"/>
    <p:sldId id="312" r:id="rId58"/>
    <p:sldId id="313" r:id="rId59"/>
    <p:sldId id="314" r:id="rId60"/>
    <p:sldId id="359" r:id="rId61"/>
    <p:sldId id="360" r:id="rId62"/>
    <p:sldId id="367" r:id="rId63"/>
    <p:sldId id="368" r:id="rId64"/>
    <p:sldId id="317" r:id="rId65"/>
    <p:sldId id="358"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13FCE05-329E-4A49-8331-D85654A2920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C37C8B-33C2-4C0A-8DA4-07068410B781}" type="slidenum">
              <a:rPr lang="en-US" smtClean="0"/>
              <a:pPr/>
              <a:t>3</a:t>
            </a:fld>
            <a:endParaRPr lang="en-US"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88900" indent="-88900"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C42BA2F-EAEA-4DF6-A28D-91209C89AADE}" type="slidenum">
              <a:rPr lang="en-US" smtClean="0"/>
              <a:pPr/>
              <a:t>29</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2FC58000-6D1F-4C4A-9BF2-7058888345C9}" type="slidenum">
              <a:rPr lang="en-US" smtClean="0"/>
              <a:pPr/>
              <a:t>36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3803E7A-76F5-4937-98E7-01A0FB8A2E13}" type="slidenum">
              <a:rPr lang="en-US" smtClean="0"/>
              <a:pPr/>
              <a:t>37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7A85BCA-5FC1-493B-ACD1-6966F5B19294}" type="slidenum">
              <a:rPr lang="en-US" smtClean="0"/>
              <a:pPr/>
              <a:t>38</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5CDA147-BB30-40C7-A9FD-30E59AAAEA5A}" type="slidenum">
              <a:rPr lang="en-US" smtClean="0"/>
              <a:pPr/>
              <a:t>39</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62B434D-893C-48E4-B568-D21792B70E9F}" type="slidenum">
              <a:rPr lang="en-US" smtClean="0"/>
              <a:pPr/>
              <a:t>40</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4D8876C-535F-4B4D-8F7B-6877CDDEECEE}" type="slidenum">
              <a:rPr lang="en-US" smtClean="0"/>
              <a:pPr/>
              <a:t>41</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FC65279-9290-4E14-88AF-52D876D1B30E}" type="slidenum">
              <a:rPr lang="en-US" smtClean="0"/>
              <a:pPr/>
              <a:t>42</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AE1BBD2-E8B2-4D1C-8A70-506619B89740}" type="slidenum">
              <a:rPr lang="en-US" smtClean="0"/>
              <a:pPr/>
              <a:t>43</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77F3763-AC23-44A3-8C75-F0B3797500E5}" type="slidenum">
              <a:rPr lang="en-US" smtClean="0"/>
              <a:pPr/>
              <a:t>44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C2CABCD-27D6-459E-8FC3-5BE003B24E8E}" type="slidenum">
              <a:rPr lang="en-US" smtClean="0"/>
              <a:pPr/>
              <a:t>4</a:t>
            </a:fld>
            <a:endParaRPr lang="en-US"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CA"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3EF0ACE-6D67-42B2-A249-3E7BF585246B}" type="slidenum">
              <a:rPr lang="en-US" smtClean="0"/>
              <a:pPr/>
              <a:t>45</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0AA38EA-E1AF-4487-BCC0-06734C124D25}" type="slidenum">
              <a:rPr lang="en-US" smtClean="0"/>
              <a:pPr/>
              <a:t>46</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B7E51D9-1D72-457D-A7A0-E2FAA4D63848}" type="slidenum">
              <a:rPr lang="en-US" smtClean="0"/>
              <a:pPr/>
              <a:t>47</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CB18593-A67E-4F68-A1E7-219FB6D81E21}" type="slidenum">
              <a:rPr lang="en-US" smtClean="0"/>
              <a:pPr/>
              <a:t>48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9BFC82D-79F4-4618-A185-2AA45099E421}" type="slidenum">
              <a:rPr lang="en-US" smtClean="0"/>
              <a:pPr/>
              <a:t>49</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A5A26CB-428B-4575-AE6D-FED57F021247}" type="slidenum">
              <a:rPr lang="en-US" smtClean="0"/>
              <a:pPr/>
              <a:t>50</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1F37DFE-FAC9-443B-A943-70A990455292}" type="slidenum">
              <a:rPr lang="en-US" smtClean="0"/>
              <a:pPr/>
              <a:t>51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53783E03-32CF-47DC-8243-1F74BADC025E}" type="slidenum">
              <a:rPr lang="en-US" smtClean="0"/>
              <a:pPr/>
              <a:t>52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7FE431B-0258-4752-B9B8-A572EA1874DB}" type="slidenum">
              <a:rPr lang="en-US" smtClean="0"/>
              <a:pPr/>
              <a:t>53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7C224-9417-475C-9C4B-8BEC74FBF21F}" type="slidenum">
              <a:rPr lang="en-US" smtClean="0"/>
              <a:pPr/>
              <a:t>54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915FFA6-7BC4-4551-B4DD-3963838E453B}" type="slidenum">
              <a:rPr lang="en-US" smtClean="0"/>
              <a:pPr/>
              <a:t>5</a:t>
            </a:fld>
            <a:endParaRPr lang="en-US"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0BAD55F-252A-46F3-ABB3-37CCC34B6E5F}" type="slidenum">
              <a:rPr lang="en-US" smtClean="0"/>
              <a:pPr/>
              <a:t>55</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ACCA828-7F8D-4CA3-900E-202A67BA850D}" type="slidenum">
              <a:rPr lang="en-US" smtClean="0"/>
              <a:pPr/>
              <a:t>56</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CA"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5BAF597-CB49-4D32-9407-A70D6BDA3DF6}" type="slidenum">
              <a:rPr lang="en-US" smtClean="0"/>
              <a:pPr/>
              <a:t>57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400" y="4343400"/>
            <a:ext cx="5029200" cy="4114800"/>
          </a:xfrm>
          <a:noFill/>
          <a:ln/>
        </p:spPr>
        <p:txBody>
          <a:bodyPr/>
          <a:lstStyle/>
          <a:p>
            <a:pPr eaLnBrk="1" hangingPunct="1"/>
            <a:r>
              <a:rPr lang="en-GB" smtClean="0"/>
              <a:t>Network administrator – needs to have security related tasks,</a:t>
            </a:r>
          </a:p>
          <a:p>
            <a:pPr eaLnBrk="1" hangingPunct="1"/>
            <a:r>
              <a:rPr lang="en-GB" smtClean="0"/>
              <a:t>Personal data protection –law in Romania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621909A-68FA-4449-9F70-F3FEC7EEBA7D}" type="slidenum">
              <a:rPr lang="en-US" smtClean="0"/>
              <a:pPr/>
              <a:t>58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p:spPr>
        <p:txBody>
          <a:bodyPr/>
          <a:lstStyle/>
          <a:p>
            <a:pPr eaLnBrk="1" hangingPunct="1"/>
            <a:r>
              <a:rPr lang="en-GB" smtClean="0"/>
              <a:t>Network administrator – needs to have security related tasks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56382C9-0521-4DD5-B1A6-DCB64B69A4D0}" type="slidenum">
              <a:rPr lang="en-US" smtClean="0"/>
              <a:pPr/>
              <a:t>59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4800"/>
          </a:xfrm>
          <a:noFill/>
          <a:ln/>
        </p:spPr>
        <p:txBody>
          <a:bodyPr/>
          <a:lstStyle/>
          <a:p>
            <a:pPr eaLnBrk="1" hangingPunct="1"/>
            <a:r>
              <a:rPr lang="en-GB" smtClean="0"/>
              <a:t>Training – scam, spam, nigerian letters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344EB76-305E-4AD8-89B6-D7C7AB127176}" type="slidenum">
              <a:rPr lang="en-US" smtClean="0"/>
              <a:pPr/>
              <a:t>64</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p:spPr>
        <p:txBody>
          <a:bodyPr/>
          <a:lstStyle/>
          <a:p>
            <a:pPr eaLnBrk="1" hangingPunct="1"/>
            <a:r>
              <a:rPr lang="en-GB" smtClean="0"/>
              <a:t>Only 10 % of the cybercrime are reported to the Police .</a:t>
            </a:r>
          </a:p>
          <a:p>
            <a:pPr eaLnBrk="1" hangingPunct="1"/>
            <a:r>
              <a:rPr lang="en-GB" smtClean="0"/>
              <a:t>The authorities have the obligation to maintain the confidential status of any information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E391201-096A-4217-AF2D-0CA2F3B03B36}" type="slidenum">
              <a:rPr lang="en-US" smtClean="0"/>
              <a:pPr/>
              <a:t>13</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8D51FA8-A5AD-4734-BEC4-71B6ACE62C67}" type="slidenum">
              <a:rPr lang="en-US" smtClean="0"/>
              <a:pPr/>
              <a:t>18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2088003-DEA4-4034-8052-93C6D040A414}" type="slidenum">
              <a:rPr lang="en-US" smtClean="0"/>
              <a:pPr/>
              <a:t>19</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BA88FB9-C9F4-4784-BB70-5E47AA495EF1}" type="slidenum">
              <a:rPr lang="en-US" smtClean="0"/>
              <a:pPr/>
              <a:t>20</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AA935BC-ADFF-4FE1-950A-E3F4CEF23CE7}" type="slidenum">
              <a:rPr lang="en-US" smtClean="0"/>
              <a:pPr/>
              <a:t>21</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7371B68-5E0F-4A4A-9262-F4B861955C35}" type="slidenum">
              <a:rPr lang="en-US" smtClean="0"/>
              <a:pPr/>
              <a:t>28</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9FD2B19E-9B33-476A-9DC6-CB9776795C1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6D55998-E64F-4238-B767-0598159E960B}" type="slidenum">
              <a:rPr lang="en-US"/>
              <a:pPr>
                <a:defRPr/>
              </a:pPr>
              <a:t>‹#›</a:t>
            </a:fld>
            <a:endParaRPr 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E3294E8-EC4B-4DEB-9E20-17C72BD56CDD}" type="slidenum">
              <a:rPr lang="en-US"/>
              <a:pPr>
                <a:defRPr/>
              </a:pPr>
              <a:t>‹#›</a:t>
            </a:fld>
            <a:endParaRPr lang="en-US"/>
          </a:p>
        </p:txBody>
      </p: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05B4AE5-9B03-46BD-B804-09078B8610BD}" type="slidenum">
              <a:rPr lang="en-US"/>
              <a:pPr>
                <a:defRPr/>
              </a:pPr>
              <a:t>‹#›</a:t>
            </a:fld>
            <a:endParaRPr 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A4E3009-1B6C-4C8E-AD0E-2C918CC932D4}" type="slidenum">
              <a:rPr lang="en-US"/>
              <a:pPr>
                <a:defRPr/>
              </a:pPr>
              <a:t>‹#›</a:t>
            </a:fld>
            <a:endParaRPr 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162ECE78-2351-45FB-9A1A-E02A89C54B6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A0353B5B-F036-4EB7-996F-31B5D38B9549}" type="slidenum">
              <a:rPr lang="en-US"/>
              <a:pPr>
                <a:defRPr/>
              </a:pPr>
              <a:t>‹#›</a:t>
            </a:fld>
            <a:endParaRPr 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C092B9D2-F6E1-40F0-BDEC-C2D591ACF325}" type="slidenum">
              <a:rPr lang="en-US"/>
              <a:pPr>
                <a:defRPr/>
              </a:pPr>
              <a:t>‹#›</a:t>
            </a:fld>
            <a:endParaRPr 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D9998DFA-EA70-42AA-B1E8-E5C0DD02CD02}" type="slidenum">
              <a:rPr lang="en-US"/>
              <a:pPr>
                <a:defRPr/>
              </a:pPr>
              <a:t>‹#›</a:t>
            </a:fld>
            <a:endParaRPr 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12DFC69-6708-44A8-87D6-D0CDFF73C543}" type="slidenum">
              <a:rPr lang="en-US"/>
              <a:pPr>
                <a:defRPr/>
              </a:pPr>
              <a:t>‹#›</a:t>
            </a:fld>
            <a:endParaRPr lang="en-US"/>
          </a:p>
        </p:txBody>
      </p: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7387799F-8CC8-417E-AA59-464E8AC36D3A}" type="slidenum">
              <a:rPr lang="en-US"/>
              <a:pPr>
                <a:defRPr/>
              </a:pPr>
              <a:t>‹#›</a:t>
            </a:fld>
            <a:endParaRPr lang="en-US"/>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74696D0-8025-441C-8F02-0E7E8DF4AB2B}" type="slidenum">
              <a:rPr lang="en-US"/>
              <a:pPr>
                <a:defRPr/>
              </a:pPr>
              <a:t>‹#›</a:t>
            </a:fld>
            <a:endParaRPr lang="en-US"/>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smtClean="0">
                <a:solidFill>
                  <a:schemeClr val="tx2">
                    <a:shade val="50000"/>
                  </a:schemeClr>
                </a:solidFill>
              </a:defRPr>
            </a:lvl1pPr>
          </a:lstStyle>
          <a:p>
            <a:pPr>
              <a:defRPr/>
            </a:pPr>
            <a:fld id="{2592F3E7-3869-45F0-9442-C1F730AA2AA9}"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13" r:id="rId1"/>
    <p:sldLayoutId id="2147483707" r:id="rId2"/>
    <p:sldLayoutId id="2147483714" r:id="rId3"/>
    <p:sldLayoutId id="2147483708" r:id="rId4"/>
    <p:sldLayoutId id="2147483715" r:id="rId5"/>
    <p:sldLayoutId id="2147483709" r:id="rId6"/>
    <p:sldLayoutId id="2147483710" r:id="rId7"/>
    <p:sldLayoutId id="2147483716" r:id="rId8"/>
    <p:sldLayoutId id="2147483717" r:id="rId9"/>
    <p:sldLayoutId id="2147483711" r:id="rId10"/>
    <p:sldLayoutId id="2147483712" r:id="rId11"/>
    <p:sldLayoutId id="2147483718" r:id="rId12"/>
  </p:sldLayoutIdLst>
  <p:transition>
    <p:randomBar dir="vert"/>
  </p:transition>
  <p:timing>
    <p:tnLst>
      <p:par>
        <p:cTn id="1" dur="indefinite" restart="never" nodeType="tmRoot"/>
      </p:par>
    </p:tnLst>
  </p:timing>
  <p:txStyles>
    <p:titleStyle>
      <a:lvl1pPr algn="l" rtl="0" fontAlgn="base">
        <a:spcBef>
          <a:spcPct val="0"/>
        </a:spcBef>
        <a:spcAft>
          <a:spcPct val="0"/>
        </a:spcAft>
        <a:defRPr sz="4600" kern="1200">
          <a:solidFill>
            <a:schemeClr val="tx1"/>
          </a:solidFill>
          <a:latin typeface="+mj-lt"/>
          <a:ea typeface="+mj-ea"/>
          <a:cs typeface="+mj-cs"/>
        </a:defRPr>
      </a:lvl1pPr>
      <a:lvl2pPr algn="l" rtl="0" fontAlgn="base">
        <a:spcBef>
          <a:spcPct val="0"/>
        </a:spcBef>
        <a:spcAft>
          <a:spcPct val="0"/>
        </a:spcAft>
        <a:defRPr sz="4600">
          <a:solidFill>
            <a:schemeClr val="tx1"/>
          </a:solidFill>
          <a:latin typeface="Franklin Gothic Book" pitchFamily="34" charset="0"/>
        </a:defRPr>
      </a:lvl2pPr>
      <a:lvl3pPr algn="l" rtl="0" fontAlgn="base">
        <a:spcBef>
          <a:spcPct val="0"/>
        </a:spcBef>
        <a:spcAft>
          <a:spcPct val="0"/>
        </a:spcAft>
        <a:defRPr sz="4600">
          <a:solidFill>
            <a:schemeClr val="tx1"/>
          </a:solidFill>
          <a:latin typeface="Franklin Gothic Book" pitchFamily="34" charset="0"/>
        </a:defRPr>
      </a:lvl3pPr>
      <a:lvl4pPr algn="l" rtl="0" fontAlgn="base">
        <a:spcBef>
          <a:spcPct val="0"/>
        </a:spcBef>
        <a:spcAft>
          <a:spcPct val="0"/>
        </a:spcAft>
        <a:defRPr sz="4600">
          <a:solidFill>
            <a:schemeClr val="tx1"/>
          </a:solidFill>
          <a:latin typeface="Franklin Gothic Book" pitchFamily="34" charset="0"/>
        </a:defRPr>
      </a:lvl4pPr>
      <a:lvl5pPr algn="l" rtl="0" fontAlgn="base">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fontAlgn="base">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fontAlgn="base">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fontAlgn="base">
        <a:spcBef>
          <a:spcPct val="20000"/>
        </a:spcBef>
        <a:spcAft>
          <a:spcPct val="0"/>
        </a:spcAft>
        <a:buClr>
          <a:srgbClr val="D2DA7A"/>
        </a:buClr>
        <a:buSzPct val="90000"/>
        <a:buFont typeface="Wingdings 2" pitchFamily="18" charset="2"/>
        <a:buChar char=""/>
        <a:defRPr sz="2000" kern="1200">
          <a:solidFill>
            <a:schemeClr val="tx1"/>
          </a:solidFill>
          <a:latin typeface="+mn-lt"/>
          <a:ea typeface="+mn-ea"/>
          <a:cs typeface="+mn-cs"/>
        </a:defRPr>
      </a:lvl4pPr>
      <a:lvl5pPr marL="1489075" indent="-182563" algn="l" rtl="0" fontAlgn="base">
        <a:spcBef>
          <a:spcPct val="20000"/>
        </a:spcBef>
        <a:spcAft>
          <a:spcPct val="0"/>
        </a:spcAft>
        <a:buClr>
          <a:srgbClr val="FADA7A"/>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381000" y="152400"/>
            <a:ext cx="8153400" cy="1524000"/>
          </a:xfrm>
        </p:spPr>
        <p:txBody>
          <a:bodyPr>
            <a:normAutofit/>
          </a:bodyPr>
          <a:lstStyle/>
          <a:p>
            <a:pPr fontAlgn="auto">
              <a:spcAft>
                <a:spcPts val="0"/>
              </a:spcAft>
              <a:defRPr/>
            </a:pPr>
            <a:r>
              <a:rPr dirty="0" smtClean="0">
                <a:solidFill>
                  <a:srgbClr val="00B0F0"/>
                </a:solidFill>
              </a:rPr>
              <a:t>Cyber Crime, Hacking and Viruses</a:t>
            </a:r>
          </a:p>
        </p:txBody>
      </p:sp>
      <p:sp>
        <p:nvSpPr>
          <p:cNvPr id="9221" name="Rectangle 5"/>
          <p:cNvSpPr>
            <a:spLocks noGrp="1" noChangeArrowheads="1"/>
          </p:cNvSpPr>
          <p:nvPr>
            <p:ph type="subTitle" idx="1"/>
          </p:nvPr>
        </p:nvSpPr>
        <p:spPr>
          <a:xfrm>
            <a:off x="762000" y="1981200"/>
            <a:ext cx="7772400" cy="4343400"/>
          </a:xfrm>
        </p:spPr>
        <p:txBody>
          <a:bodyPr/>
          <a:lstStyle/>
          <a:p>
            <a:pPr algn="l" fontAlgn="auto">
              <a:spcAft>
                <a:spcPts val="0"/>
              </a:spcAft>
              <a:buFont typeface="Wingdings 2"/>
              <a:buNone/>
              <a:defRPr/>
            </a:pPr>
            <a:r>
              <a:rPr lang="en-US" sz="3200" b="1" dirty="0" smtClean="0">
                <a:solidFill>
                  <a:srgbClr val="FFC000"/>
                </a:solidFill>
              </a:rPr>
              <a:t>Prepared By: </a:t>
            </a:r>
          </a:p>
          <a:p>
            <a:pPr algn="l" fontAlgn="auto">
              <a:spcAft>
                <a:spcPts val="0"/>
              </a:spcAft>
              <a:buFont typeface="Wingdings 2"/>
              <a:buNone/>
              <a:defRPr/>
            </a:pPr>
            <a:r>
              <a:rPr lang="en-US" sz="2800" dirty="0" smtClean="0"/>
              <a:t>Kazi Jahidur Rahman</a:t>
            </a:r>
          </a:p>
          <a:p>
            <a:pPr algn="l" fontAlgn="auto">
              <a:spcAft>
                <a:spcPts val="0"/>
              </a:spcAft>
              <a:buFont typeface="Wingdings 2"/>
              <a:buNone/>
              <a:defRPr/>
            </a:pPr>
            <a:r>
              <a:rPr lang="en-US" sz="2800" dirty="0" smtClean="0"/>
              <a:t>Assistant Professor</a:t>
            </a:r>
          </a:p>
          <a:p>
            <a:pPr algn="l" fontAlgn="auto">
              <a:spcAft>
                <a:spcPts val="0"/>
              </a:spcAft>
              <a:buFont typeface="Wingdings 2"/>
              <a:buNone/>
              <a:defRPr/>
            </a:pPr>
            <a:r>
              <a:rPr lang="en-US" sz="2800" dirty="0" smtClean="0"/>
              <a:t>Dept. of Computer Science and Engineering</a:t>
            </a:r>
          </a:p>
          <a:p>
            <a:pPr algn="l" fontAlgn="auto">
              <a:spcAft>
                <a:spcPts val="0"/>
              </a:spcAft>
              <a:buFont typeface="Wingdings 2"/>
              <a:buNone/>
              <a:defRPr/>
            </a:pPr>
            <a:r>
              <a:rPr lang="en-US" sz="2800" dirty="0" smtClean="0"/>
              <a:t>University of Rajshahi</a:t>
            </a:r>
          </a:p>
          <a:p>
            <a:pPr algn="l" fontAlgn="auto">
              <a:spcAft>
                <a:spcPts val="0"/>
              </a:spcAft>
              <a:buFont typeface="Wingdings 2"/>
              <a:buNone/>
              <a:defRPr/>
            </a:pPr>
            <a:r>
              <a:rPr lang="en-US" sz="2800" dirty="0" smtClean="0">
                <a:solidFill>
                  <a:srgbClr val="FFC000"/>
                </a:solidFill>
              </a:rPr>
              <a:t>Cell: 01728385822</a:t>
            </a:r>
          </a:p>
          <a:p>
            <a:pPr algn="l" fontAlgn="auto">
              <a:spcAft>
                <a:spcPts val="0"/>
              </a:spcAft>
              <a:buFont typeface="Wingdings 2"/>
              <a:buNone/>
              <a:defRPr/>
            </a:pPr>
            <a:r>
              <a:rPr lang="en-US" sz="2800" dirty="0" smtClean="0">
                <a:solidFill>
                  <a:srgbClr val="FFC000"/>
                </a:solidFill>
              </a:rPr>
              <a:t>E-mail: kazi.jahid@yahoo.com</a:t>
            </a:r>
          </a:p>
          <a:p>
            <a:pPr algn="l" fontAlgn="auto">
              <a:spcAft>
                <a:spcPts val="0"/>
              </a:spcAft>
              <a:buFont typeface="Wingdings 2"/>
              <a:buNone/>
              <a:defRPr/>
            </a:pPr>
            <a:r>
              <a:rPr lang="en-US" sz="2800" dirty="0" smtClean="0">
                <a:solidFill>
                  <a:srgbClr val="FFC000"/>
                </a:solidFill>
              </a:rPr>
              <a:t>Web: http://www.ru.ac.bd/cse/</a:t>
            </a: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 of illegal articles….</a:t>
            </a:r>
            <a:endParaRPr lang="en-US" dirty="0"/>
          </a:p>
        </p:txBody>
      </p:sp>
      <p:sp>
        <p:nvSpPr>
          <p:cNvPr id="3" name="Content Placeholder 2"/>
          <p:cNvSpPr>
            <a:spLocks noGrp="1"/>
          </p:cNvSpPr>
          <p:nvPr>
            <p:ph idx="1"/>
          </p:nvPr>
        </p:nvSpPr>
        <p:spPr/>
        <p:txBody>
          <a:bodyPr/>
          <a:lstStyle/>
          <a:p>
            <a:r>
              <a:rPr lang="en-US" sz="3600" dirty="0" smtClean="0">
                <a:solidFill>
                  <a:srgbClr val="FFC000"/>
                </a:solidFill>
              </a:rPr>
              <a:t>Sale of Narcotics</a:t>
            </a:r>
          </a:p>
          <a:p>
            <a:r>
              <a:rPr lang="en-US" sz="3600" dirty="0" smtClean="0">
                <a:solidFill>
                  <a:srgbClr val="FFC000"/>
                </a:solidFill>
              </a:rPr>
              <a:t>Sale of weapons</a:t>
            </a:r>
          </a:p>
          <a:p>
            <a:r>
              <a:rPr lang="en-US" sz="3600" dirty="0" smtClean="0">
                <a:solidFill>
                  <a:srgbClr val="FFC000"/>
                </a:solidFill>
              </a:rPr>
              <a:t>Sale of illegal medicine</a:t>
            </a:r>
          </a:p>
          <a:p>
            <a:pPr lvl="1">
              <a:buNone/>
            </a:pPr>
            <a:r>
              <a:rPr lang="en-US" dirty="0" smtClean="0">
                <a:solidFill>
                  <a:srgbClr val="00FF00"/>
                </a:solidFill>
              </a:rPr>
              <a:t>[This can be done by posting information on websites, auction websites, and bulletin boards or simply by email communication.]</a:t>
            </a:r>
            <a:endParaRPr lang="en-US" dirty="0">
              <a:solidFill>
                <a:srgbClr val="00FF00"/>
              </a:solidFill>
            </a:endParaRP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gambling….</a:t>
            </a:r>
            <a:endParaRPr lang="en-US" dirty="0"/>
          </a:p>
        </p:txBody>
      </p:sp>
      <p:sp>
        <p:nvSpPr>
          <p:cNvPr id="3" name="Content Placeholder 2"/>
          <p:cNvSpPr>
            <a:spLocks noGrp="1"/>
          </p:cNvSpPr>
          <p:nvPr>
            <p:ph idx="1"/>
          </p:nvPr>
        </p:nvSpPr>
        <p:spPr/>
        <p:txBody>
          <a:bodyPr/>
          <a:lstStyle/>
          <a:p>
            <a:pPr>
              <a:buNone/>
            </a:pPr>
            <a:r>
              <a:rPr lang="en-US" dirty="0" smtClean="0"/>
              <a:t>Many websites offer online gambling. In most of the cases, these are actually….</a:t>
            </a:r>
          </a:p>
          <a:p>
            <a:r>
              <a:rPr lang="en-US" sz="3600" dirty="0" smtClean="0">
                <a:solidFill>
                  <a:srgbClr val="FFC000"/>
                </a:solidFill>
              </a:rPr>
              <a:t>Fronts of money laundering</a:t>
            </a:r>
          </a:p>
          <a:p>
            <a:r>
              <a:rPr lang="en-US" sz="3600" dirty="0" smtClean="0">
                <a:solidFill>
                  <a:srgbClr val="FFC000"/>
                </a:solidFill>
              </a:rPr>
              <a:t>Related with drug trafficking</a:t>
            </a:r>
          </a:p>
          <a:p>
            <a:pPr>
              <a:buNone/>
            </a:pPr>
            <a:endParaRPr lang="en-US" dirty="0"/>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crimes…</a:t>
            </a:r>
            <a:endParaRPr lang="en-US" dirty="0"/>
          </a:p>
        </p:txBody>
      </p:sp>
      <p:sp>
        <p:nvSpPr>
          <p:cNvPr id="3" name="Content Placeholder 2"/>
          <p:cNvSpPr>
            <a:spLocks noGrp="1"/>
          </p:cNvSpPr>
          <p:nvPr>
            <p:ph idx="1"/>
          </p:nvPr>
        </p:nvSpPr>
        <p:spPr/>
        <p:txBody>
          <a:bodyPr/>
          <a:lstStyle/>
          <a:p>
            <a:r>
              <a:rPr lang="en-US" sz="3600" dirty="0" smtClean="0">
                <a:solidFill>
                  <a:srgbClr val="FFC000"/>
                </a:solidFill>
              </a:rPr>
              <a:t>Software piracy</a:t>
            </a:r>
          </a:p>
          <a:p>
            <a:r>
              <a:rPr lang="en-US" sz="3600" dirty="0" smtClean="0">
                <a:solidFill>
                  <a:srgbClr val="FFC000"/>
                </a:solidFill>
              </a:rPr>
              <a:t>Copyright infringement</a:t>
            </a:r>
          </a:p>
          <a:p>
            <a:r>
              <a:rPr lang="en-US" sz="3600" dirty="0" smtClean="0">
                <a:solidFill>
                  <a:srgbClr val="FFC000"/>
                </a:solidFill>
              </a:rPr>
              <a:t>Trademarks violation</a:t>
            </a:r>
          </a:p>
          <a:p>
            <a:r>
              <a:rPr lang="en-US" sz="3600" dirty="0" smtClean="0">
                <a:solidFill>
                  <a:srgbClr val="FFC000"/>
                </a:solidFill>
              </a:rPr>
              <a:t>Theft of source code</a:t>
            </a:r>
          </a:p>
          <a:p>
            <a:r>
              <a:rPr lang="en-US" sz="3600" dirty="0" smtClean="0">
                <a:solidFill>
                  <a:srgbClr val="FFC000"/>
                </a:solidFill>
              </a:rPr>
              <a:t>Registering domain under different fictitious names.</a:t>
            </a:r>
          </a:p>
          <a:p>
            <a:pPr>
              <a:buNone/>
            </a:pPr>
            <a:endParaRPr lang="en-US" dirty="0"/>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152400"/>
            <a:ext cx="7772400" cy="838200"/>
          </a:xfrm>
        </p:spPr>
        <p:txBody>
          <a:bodyPr/>
          <a:lstStyle/>
          <a:p>
            <a:r>
              <a:rPr lang="en-US" sz="3600" dirty="0" smtClean="0">
                <a:solidFill>
                  <a:srgbClr val="FFC000"/>
                </a:solidFill>
              </a:rPr>
              <a:t>Software Piracy</a:t>
            </a:r>
          </a:p>
        </p:txBody>
      </p:sp>
      <p:sp>
        <p:nvSpPr>
          <p:cNvPr id="16387" name="Rectangle 3"/>
          <p:cNvSpPr>
            <a:spLocks noGrp="1" noChangeArrowheads="1"/>
          </p:cNvSpPr>
          <p:nvPr>
            <p:ph idx="1"/>
          </p:nvPr>
        </p:nvSpPr>
        <p:spPr>
          <a:xfrm>
            <a:off x="381000" y="1143000"/>
            <a:ext cx="8763000" cy="5486400"/>
          </a:xfrm>
        </p:spPr>
        <p:txBody>
          <a:bodyPr/>
          <a:lstStyle/>
          <a:p>
            <a:pPr>
              <a:lnSpc>
                <a:spcPct val="90000"/>
              </a:lnSpc>
              <a:spcAft>
                <a:spcPts val="600"/>
              </a:spcAft>
            </a:pPr>
            <a:r>
              <a:rPr lang="en-US" dirty="0" smtClean="0"/>
              <a:t>Using a piece of SW </a:t>
            </a:r>
            <a:r>
              <a:rPr lang="en-US" dirty="0" smtClean="0">
                <a:solidFill>
                  <a:srgbClr val="00FF00"/>
                </a:solidFill>
              </a:rPr>
              <a:t>without the author’s permission</a:t>
            </a:r>
            <a:r>
              <a:rPr lang="en-US" dirty="0" smtClean="0"/>
              <a:t> or employing it for </a:t>
            </a:r>
            <a:r>
              <a:rPr lang="en-US" dirty="0" smtClean="0">
                <a:solidFill>
                  <a:schemeClr val="tx2"/>
                </a:solidFill>
              </a:rPr>
              <a:t>uses not allowed</a:t>
            </a:r>
            <a:r>
              <a:rPr lang="en-US" dirty="0" smtClean="0"/>
              <a:t> by the author is SW piracy</a:t>
            </a:r>
          </a:p>
          <a:p>
            <a:pPr>
              <a:lnSpc>
                <a:spcPct val="90000"/>
              </a:lnSpc>
              <a:spcAft>
                <a:spcPts val="600"/>
              </a:spcAft>
            </a:pPr>
            <a:r>
              <a:rPr lang="en-US" dirty="0" smtClean="0"/>
              <a:t>For whatever reason, many computer users do not consider it to be a </a:t>
            </a:r>
            <a:r>
              <a:rPr lang="en-US" dirty="0" smtClean="0">
                <a:solidFill>
                  <a:srgbClr val="00FF00"/>
                </a:solidFill>
              </a:rPr>
              <a:t>serious crime, but it is!</a:t>
            </a:r>
          </a:p>
          <a:p>
            <a:pPr>
              <a:lnSpc>
                <a:spcPct val="90000"/>
              </a:lnSpc>
              <a:spcAft>
                <a:spcPts val="600"/>
              </a:spcAft>
            </a:pPr>
            <a:r>
              <a:rPr lang="en-US" dirty="0" smtClean="0"/>
              <a:t>Only the </a:t>
            </a:r>
            <a:r>
              <a:rPr lang="en-US" dirty="0" smtClean="0">
                <a:solidFill>
                  <a:schemeClr val="tx2"/>
                </a:solidFill>
              </a:rPr>
              <a:t>large rings</a:t>
            </a:r>
            <a:r>
              <a:rPr lang="en-US" dirty="0" smtClean="0"/>
              <a:t> of illegal SW distributors are ever caught and brought to justice</a:t>
            </a:r>
          </a:p>
          <a:p>
            <a:pPr>
              <a:lnSpc>
                <a:spcPct val="90000"/>
              </a:lnSpc>
              <a:spcAft>
                <a:spcPts val="600"/>
              </a:spcAft>
            </a:pPr>
            <a:r>
              <a:rPr lang="en-US" dirty="0" smtClean="0"/>
              <a:t>Defense: Various </a:t>
            </a:r>
            <a:r>
              <a:rPr lang="en-US" dirty="0" smtClean="0">
                <a:solidFill>
                  <a:srgbClr val="00FF00"/>
                </a:solidFill>
              </a:rPr>
              <a:t>authentication</a:t>
            </a:r>
            <a:r>
              <a:rPr lang="en-US" dirty="0" smtClean="0"/>
              <a:t> schemes.  They, however, are seldom used as they generally </a:t>
            </a:r>
            <a:r>
              <a:rPr lang="en-US" dirty="0" smtClean="0">
                <a:solidFill>
                  <a:srgbClr val="00FF00"/>
                </a:solidFill>
              </a:rPr>
              <a:t>annoy the genuine</a:t>
            </a:r>
            <a:r>
              <a:rPr lang="en-US" dirty="0" smtClean="0"/>
              <a:t> users</a:t>
            </a:r>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spoofing…..</a:t>
            </a:r>
            <a:endParaRPr lang="en-US" dirty="0"/>
          </a:p>
        </p:txBody>
      </p:sp>
      <p:sp>
        <p:nvSpPr>
          <p:cNvPr id="3" name="Content Placeholder 2"/>
          <p:cNvSpPr>
            <a:spLocks noGrp="1"/>
          </p:cNvSpPr>
          <p:nvPr>
            <p:ph idx="1"/>
          </p:nvPr>
        </p:nvSpPr>
        <p:spPr>
          <a:xfrm>
            <a:off x="228600" y="1600200"/>
            <a:ext cx="8686800" cy="4876800"/>
          </a:xfrm>
        </p:spPr>
        <p:txBody>
          <a:bodyPr/>
          <a:lstStyle/>
          <a:p>
            <a:r>
              <a:rPr lang="en-US" dirty="0" smtClean="0"/>
              <a:t>Email which appears to originate from one source but actually has been sent from another source.</a:t>
            </a:r>
          </a:p>
          <a:p>
            <a:pPr>
              <a:buNone/>
            </a:pPr>
            <a:r>
              <a:rPr lang="en-US" dirty="0" smtClean="0">
                <a:solidFill>
                  <a:srgbClr val="00FF00"/>
                </a:solidFill>
              </a:rPr>
              <a:t>Case study: </a:t>
            </a:r>
            <a:r>
              <a:rPr lang="en-US" dirty="0" smtClean="0"/>
              <a:t>once numerous customers of a bank decided to withdraw their money and close their accounts. It was revealed that someone sent out spoofed emails to customers stating..”The bank was in very bad shape financially. It could close operations at any time.” The email appeared to have from the bank itself.</a:t>
            </a:r>
            <a:endParaRPr lang="en-US" dirty="0">
              <a:solidFill>
                <a:srgbClr val="00FF00"/>
              </a:solidFill>
            </a:endParaRP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Forgery……</a:t>
            </a:r>
            <a:endParaRPr lang="en-US" dirty="0"/>
          </a:p>
        </p:txBody>
      </p:sp>
      <p:sp>
        <p:nvSpPr>
          <p:cNvPr id="3" name="Content Placeholder 2"/>
          <p:cNvSpPr>
            <a:spLocks noGrp="1"/>
          </p:cNvSpPr>
          <p:nvPr>
            <p:ph idx="1"/>
          </p:nvPr>
        </p:nvSpPr>
        <p:spPr/>
        <p:txBody>
          <a:bodyPr/>
          <a:lstStyle/>
          <a:p>
            <a:r>
              <a:rPr lang="en-US" dirty="0" smtClean="0">
                <a:solidFill>
                  <a:srgbClr val="FFC000"/>
                </a:solidFill>
              </a:rPr>
              <a:t>Using sophisticated computers, high quality printers and scanners, counterfeit….</a:t>
            </a:r>
          </a:p>
          <a:p>
            <a:pPr lvl="1"/>
            <a:r>
              <a:rPr lang="en-US" dirty="0" smtClean="0">
                <a:solidFill>
                  <a:srgbClr val="00FF00"/>
                </a:solidFill>
              </a:rPr>
              <a:t>Currency notes</a:t>
            </a:r>
          </a:p>
          <a:p>
            <a:pPr lvl="1"/>
            <a:r>
              <a:rPr lang="en-US" dirty="0" smtClean="0">
                <a:solidFill>
                  <a:srgbClr val="00FF00"/>
                </a:solidFill>
              </a:rPr>
              <a:t>Postage and revenue stamps</a:t>
            </a:r>
          </a:p>
          <a:p>
            <a:pPr lvl="1"/>
            <a:r>
              <a:rPr lang="en-US" dirty="0" smtClean="0">
                <a:solidFill>
                  <a:srgbClr val="00FF00"/>
                </a:solidFill>
              </a:rPr>
              <a:t>certificates</a:t>
            </a:r>
          </a:p>
          <a:p>
            <a:pPr lvl="1"/>
            <a:r>
              <a:rPr lang="en-US" dirty="0" smtClean="0">
                <a:solidFill>
                  <a:srgbClr val="00FF00"/>
                </a:solidFill>
              </a:rPr>
              <a:t>Mark sheets</a:t>
            </a:r>
            <a:r>
              <a:rPr lang="en-US" dirty="0" smtClean="0"/>
              <a:t> etc…..</a:t>
            </a:r>
          </a:p>
          <a:p>
            <a:pPr lvl="1">
              <a:buNone/>
            </a:pPr>
            <a:endParaRPr lang="en-US" dirty="0" smtClean="0"/>
          </a:p>
          <a:p>
            <a:pPr lvl="1"/>
            <a:endParaRPr lang="en-US" dirty="0"/>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defamation….</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solidFill>
                  <a:srgbClr val="00FF00"/>
                </a:solidFill>
              </a:rPr>
              <a:t>Sending derogatory, defamatory and obscene email </a:t>
            </a:r>
            <a:r>
              <a:rPr lang="en-US" dirty="0" smtClean="0">
                <a:solidFill>
                  <a:srgbClr val="FFC000"/>
                </a:solidFill>
              </a:rPr>
              <a:t>about someone or company.</a:t>
            </a:r>
          </a:p>
          <a:p>
            <a:r>
              <a:rPr lang="en-US" dirty="0" smtClean="0">
                <a:solidFill>
                  <a:srgbClr val="00FF00"/>
                </a:solidFill>
              </a:rPr>
              <a:t>Posting or publishing any content </a:t>
            </a:r>
            <a:r>
              <a:rPr lang="en-US" dirty="0" smtClean="0">
                <a:solidFill>
                  <a:srgbClr val="FFC000"/>
                </a:solidFill>
              </a:rPr>
              <a:t>on the website which is defamatory for any company or personnel.</a:t>
            </a:r>
          </a:p>
          <a:p>
            <a:r>
              <a:rPr lang="en-US" dirty="0" smtClean="0">
                <a:solidFill>
                  <a:srgbClr val="00FF00"/>
                </a:solidFill>
              </a:rPr>
              <a:t>Posting defamatory objects about someone or any company</a:t>
            </a:r>
            <a:r>
              <a:rPr lang="en-US" dirty="0" smtClean="0">
                <a:solidFill>
                  <a:srgbClr val="FFC000"/>
                </a:solidFill>
              </a:rPr>
              <a:t> or any organization on social </a:t>
            </a:r>
            <a:r>
              <a:rPr lang="en-US" dirty="0" smtClean="0">
                <a:solidFill>
                  <a:srgbClr val="00FF00"/>
                </a:solidFill>
              </a:rPr>
              <a:t>blogging sites</a:t>
            </a:r>
            <a:r>
              <a:rPr lang="en-US" dirty="0" smtClean="0">
                <a:solidFill>
                  <a:srgbClr val="FFC000"/>
                </a:solidFill>
              </a:rPr>
              <a:t>.</a:t>
            </a:r>
          </a:p>
          <a:p>
            <a:r>
              <a:rPr lang="en-US" dirty="0" smtClean="0">
                <a:solidFill>
                  <a:srgbClr val="00FF00"/>
                </a:solidFill>
              </a:rPr>
              <a:t>Super imposing </a:t>
            </a:r>
            <a:r>
              <a:rPr lang="en-US" dirty="0" smtClean="0">
                <a:solidFill>
                  <a:srgbClr val="FFC000"/>
                </a:solidFill>
              </a:rPr>
              <a:t>on nude pictures or something like that.</a:t>
            </a:r>
            <a:endParaRPr lang="en-US" dirty="0">
              <a:solidFill>
                <a:srgbClr val="FFC000"/>
              </a:solidFill>
            </a:endParaRP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stalking….</a:t>
            </a:r>
            <a:endParaRPr lang="en-US" dirty="0"/>
          </a:p>
        </p:txBody>
      </p:sp>
      <p:sp>
        <p:nvSpPr>
          <p:cNvPr id="3" name="Content Placeholder 2"/>
          <p:cNvSpPr>
            <a:spLocks noGrp="1"/>
          </p:cNvSpPr>
          <p:nvPr>
            <p:ph idx="1"/>
          </p:nvPr>
        </p:nvSpPr>
        <p:spPr/>
        <p:txBody>
          <a:bodyPr/>
          <a:lstStyle/>
          <a:p>
            <a:pPr>
              <a:buNone/>
            </a:pPr>
            <a:r>
              <a:rPr lang="en-US" dirty="0" smtClean="0">
                <a:solidFill>
                  <a:srgbClr val="FFC000"/>
                </a:solidFill>
              </a:rPr>
              <a:t>Abnormal or illegal movements of a person across the internet. The person sends the messages on the bulletin boards frequently to the victim. He can enter into the chat-rooms and disturbs the victim by constantly sending emails.</a:t>
            </a:r>
            <a:r>
              <a:rPr lang="en-US" dirty="0" smtClean="0"/>
              <a:t> </a:t>
            </a:r>
            <a:endParaRPr lang="en-US" dirty="0"/>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04800"/>
            <a:ext cx="7772400" cy="1143000"/>
          </a:xfrm>
        </p:spPr>
        <p:txBody>
          <a:bodyPr/>
          <a:lstStyle/>
          <a:p>
            <a:r>
              <a:rPr lang="en-US" dirty="0" smtClean="0"/>
              <a:t>Mail Bombing</a:t>
            </a:r>
          </a:p>
        </p:txBody>
      </p:sp>
      <p:sp>
        <p:nvSpPr>
          <p:cNvPr id="13315" name="Rectangle 3"/>
          <p:cNvSpPr>
            <a:spLocks noGrp="1" noChangeArrowheads="1"/>
          </p:cNvSpPr>
          <p:nvPr>
            <p:ph idx="1"/>
          </p:nvPr>
        </p:nvSpPr>
        <p:spPr>
          <a:xfrm>
            <a:off x="152400" y="1905000"/>
            <a:ext cx="8686800" cy="4800600"/>
          </a:xfrm>
        </p:spPr>
        <p:txBody>
          <a:bodyPr/>
          <a:lstStyle/>
          <a:p>
            <a:pPr>
              <a:spcAft>
                <a:spcPts val="600"/>
              </a:spcAft>
            </a:pPr>
            <a:r>
              <a:rPr lang="en-US" dirty="0" smtClean="0"/>
              <a:t>A </a:t>
            </a:r>
            <a:r>
              <a:rPr lang="en-US" dirty="0" smtClean="0">
                <a:solidFill>
                  <a:schemeClr val="tx2"/>
                </a:solidFill>
              </a:rPr>
              <a:t>stream of large-sized </a:t>
            </a:r>
            <a:r>
              <a:rPr lang="en-US" dirty="0" err="1" smtClean="0">
                <a:solidFill>
                  <a:schemeClr val="tx2"/>
                </a:solidFill>
              </a:rPr>
              <a:t>eMails</a:t>
            </a:r>
            <a:r>
              <a:rPr lang="en-US" dirty="0" smtClean="0"/>
              <a:t> are sent to an address, </a:t>
            </a:r>
            <a:r>
              <a:rPr lang="en-US" dirty="0" smtClean="0">
                <a:solidFill>
                  <a:schemeClr val="tx2"/>
                </a:solidFill>
              </a:rPr>
              <a:t>overloading</a:t>
            </a:r>
            <a:r>
              <a:rPr lang="en-US" dirty="0" smtClean="0"/>
              <a:t> the destination account</a:t>
            </a:r>
          </a:p>
          <a:p>
            <a:pPr>
              <a:spcAft>
                <a:spcPts val="600"/>
              </a:spcAft>
            </a:pPr>
            <a:r>
              <a:rPr lang="en-US" dirty="0" smtClean="0"/>
              <a:t>This can potentially </a:t>
            </a:r>
            <a:r>
              <a:rPr lang="en-US" dirty="0" smtClean="0">
                <a:solidFill>
                  <a:srgbClr val="00FF00"/>
                </a:solidFill>
              </a:rPr>
              <a:t>shut-down a poorly-designed </a:t>
            </a:r>
            <a:r>
              <a:rPr lang="en-US" dirty="0" err="1" smtClean="0">
                <a:solidFill>
                  <a:srgbClr val="00FF00"/>
                </a:solidFill>
              </a:rPr>
              <a:t>eMail</a:t>
            </a:r>
            <a:r>
              <a:rPr lang="en-US" dirty="0" smtClean="0">
                <a:solidFill>
                  <a:srgbClr val="00FF00"/>
                </a:solidFill>
              </a:rPr>
              <a:t> system</a:t>
            </a:r>
            <a:r>
              <a:rPr lang="en-US" dirty="0" smtClean="0"/>
              <a:t> or </a:t>
            </a:r>
            <a:r>
              <a:rPr lang="en-US" dirty="0" smtClean="0">
                <a:solidFill>
                  <a:schemeClr val="tx2"/>
                </a:solidFill>
              </a:rPr>
              <a:t>tie up the telecom channel</a:t>
            </a:r>
            <a:r>
              <a:rPr lang="en-US" dirty="0" smtClean="0"/>
              <a:t> for long periods</a:t>
            </a:r>
          </a:p>
          <a:p>
            <a:pPr>
              <a:spcAft>
                <a:spcPts val="600"/>
              </a:spcAft>
            </a:pPr>
            <a:r>
              <a:rPr lang="en-US" dirty="0" smtClean="0"/>
              <a:t>Defense: </a:t>
            </a:r>
            <a:r>
              <a:rPr lang="en-US" dirty="0" err="1" smtClean="0">
                <a:solidFill>
                  <a:schemeClr val="accent2"/>
                </a:solidFill>
              </a:rPr>
              <a:t>eMail</a:t>
            </a:r>
            <a:r>
              <a:rPr lang="en-US" dirty="0" smtClean="0">
                <a:solidFill>
                  <a:schemeClr val="accent2"/>
                </a:solidFill>
              </a:rPr>
              <a:t> filtering</a:t>
            </a:r>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7772400" cy="1143000"/>
          </a:xfrm>
        </p:spPr>
        <p:txBody>
          <a:bodyPr/>
          <a:lstStyle/>
          <a:p>
            <a:r>
              <a:rPr lang="en-US" smtClean="0"/>
              <a:t>Break-Ins</a:t>
            </a:r>
          </a:p>
        </p:txBody>
      </p:sp>
      <p:sp>
        <p:nvSpPr>
          <p:cNvPr id="14339" name="Rectangle 3"/>
          <p:cNvSpPr>
            <a:spLocks noGrp="1" noChangeArrowheads="1"/>
          </p:cNvSpPr>
          <p:nvPr>
            <p:ph idx="1"/>
          </p:nvPr>
        </p:nvSpPr>
        <p:spPr>
          <a:xfrm>
            <a:off x="0" y="1752600"/>
            <a:ext cx="9144000" cy="3124200"/>
          </a:xfrm>
        </p:spPr>
        <p:txBody>
          <a:bodyPr/>
          <a:lstStyle/>
          <a:p>
            <a:pPr>
              <a:spcAft>
                <a:spcPts val="600"/>
              </a:spcAft>
            </a:pPr>
            <a:r>
              <a:rPr lang="en-US" dirty="0" smtClean="0"/>
              <a:t>Hackers are always trying to break-in into Internet-connected computers to </a:t>
            </a:r>
            <a:r>
              <a:rPr lang="en-US" dirty="0" smtClean="0">
                <a:solidFill>
                  <a:srgbClr val="00FF00"/>
                </a:solidFill>
              </a:rPr>
              <a:t>steal information</a:t>
            </a:r>
            <a:r>
              <a:rPr lang="en-US" dirty="0" smtClean="0"/>
              <a:t> or </a:t>
            </a:r>
            <a:r>
              <a:rPr lang="en-US" dirty="0" smtClean="0">
                <a:solidFill>
                  <a:srgbClr val="00FF00"/>
                </a:solidFill>
              </a:rPr>
              <a:t>plant malicious programs</a:t>
            </a:r>
            <a:endParaRPr lang="en-US" dirty="0" smtClean="0"/>
          </a:p>
          <a:p>
            <a:pPr>
              <a:spcAft>
                <a:spcPts val="600"/>
              </a:spcAft>
            </a:pPr>
            <a:r>
              <a:rPr lang="en-US" dirty="0" smtClean="0"/>
              <a:t>Defense:</a:t>
            </a:r>
            <a:r>
              <a:rPr lang="en-US" dirty="0" smtClean="0">
                <a:solidFill>
                  <a:schemeClr val="tx2"/>
                </a:solidFill>
              </a:rPr>
              <a:t> Intrusion</a:t>
            </a:r>
            <a:r>
              <a:rPr lang="en-US" dirty="0" smtClean="0"/>
              <a:t> detectors</a:t>
            </a: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2">
                    <a:lumMod val="90000"/>
                  </a:schemeClr>
                </a:solidFill>
              </a:rPr>
              <a:t>Cyberspace</a:t>
            </a:r>
            <a:endParaRPr lang="en-US" b="1" dirty="0">
              <a:solidFill>
                <a:schemeClr val="tx2">
                  <a:lumMod val="90000"/>
                </a:schemeClr>
              </a:solidFill>
            </a:endParaRPr>
          </a:p>
        </p:txBody>
      </p:sp>
      <p:sp>
        <p:nvSpPr>
          <p:cNvPr id="3" name="Content Placeholder 2"/>
          <p:cNvSpPr>
            <a:spLocks noGrp="1"/>
          </p:cNvSpPr>
          <p:nvPr>
            <p:ph idx="1"/>
          </p:nvPr>
        </p:nvSpPr>
        <p:spPr>
          <a:xfrm>
            <a:off x="457200" y="1524000"/>
            <a:ext cx="8229600" cy="5029200"/>
          </a:xfrm>
        </p:spPr>
        <p:txBody>
          <a:bodyPr/>
          <a:lstStyle/>
          <a:p>
            <a:pPr>
              <a:spcAft>
                <a:spcPts val="600"/>
              </a:spcAft>
            </a:pPr>
            <a:r>
              <a:rPr lang="en-US" dirty="0" smtClean="0"/>
              <a:t>Metamorphic space of computer systems and computer networks.</a:t>
            </a:r>
          </a:p>
          <a:p>
            <a:r>
              <a:rPr lang="en-US" dirty="0" smtClean="0"/>
              <a:t>Here electronic data are stored and online communication takes place.</a:t>
            </a:r>
          </a:p>
          <a:p>
            <a:r>
              <a:rPr lang="en-US" dirty="0" smtClean="0"/>
              <a:t>An apparent perception of object experienced daily by the operators of Information and Communication Technology throughout the world. </a:t>
            </a:r>
          </a:p>
          <a:p>
            <a:r>
              <a:rPr lang="en-US" dirty="0" smtClean="0"/>
              <a:t>The term was originated in science fiction.</a:t>
            </a:r>
            <a:endParaRPr lang="en-US" dirty="0"/>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7772400" cy="914400"/>
          </a:xfrm>
        </p:spPr>
        <p:txBody>
          <a:bodyPr/>
          <a:lstStyle/>
          <a:p>
            <a:r>
              <a:rPr lang="en-US" smtClean="0"/>
              <a:t>Industrial Espionage</a:t>
            </a:r>
          </a:p>
        </p:txBody>
      </p:sp>
      <p:sp>
        <p:nvSpPr>
          <p:cNvPr id="17411" name="Rectangle 3"/>
          <p:cNvSpPr>
            <a:spLocks noGrp="1" noChangeArrowheads="1"/>
          </p:cNvSpPr>
          <p:nvPr>
            <p:ph idx="1"/>
          </p:nvPr>
        </p:nvSpPr>
        <p:spPr>
          <a:xfrm>
            <a:off x="228600" y="1752600"/>
            <a:ext cx="8686800" cy="4114800"/>
          </a:xfrm>
        </p:spPr>
        <p:txBody>
          <a:bodyPr/>
          <a:lstStyle/>
          <a:p>
            <a:pPr>
              <a:spcAft>
                <a:spcPts val="600"/>
              </a:spcAft>
            </a:pPr>
            <a:r>
              <a:rPr lang="en-US" dirty="0" smtClean="0">
                <a:solidFill>
                  <a:schemeClr val="tx2"/>
                </a:solidFill>
              </a:rPr>
              <a:t>Spies of one business monitoring</a:t>
            </a:r>
            <a:r>
              <a:rPr lang="en-US" dirty="0" smtClean="0"/>
              <a:t> the network traffic of their competitors</a:t>
            </a:r>
          </a:p>
          <a:p>
            <a:pPr>
              <a:spcAft>
                <a:spcPts val="600"/>
              </a:spcAft>
            </a:pPr>
            <a:r>
              <a:rPr lang="en-US" dirty="0" smtClean="0"/>
              <a:t>They are generally looking for info on </a:t>
            </a:r>
            <a:r>
              <a:rPr lang="en-US" dirty="0" smtClean="0">
                <a:solidFill>
                  <a:srgbClr val="00FF00"/>
                </a:solidFill>
              </a:rPr>
              <a:t>future products</a:t>
            </a:r>
            <a:r>
              <a:rPr lang="en-US" dirty="0" smtClean="0"/>
              <a:t>, marketing </a:t>
            </a:r>
            <a:r>
              <a:rPr lang="en-US" dirty="0" smtClean="0">
                <a:solidFill>
                  <a:srgbClr val="00FF00"/>
                </a:solidFill>
              </a:rPr>
              <a:t>strategies</a:t>
            </a:r>
            <a:r>
              <a:rPr lang="en-US" dirty="0" smtClean="0"/>
              <a:t>, and even </a:t>
            </a:r>
            <a:r>
              <a:rPr lang="en-US" dirty="0" smtClean="0">
                <a:solidFill>
                  <a:srgbClr val="00FF00"/>
                </a:solidFill>
              </a:rPr>
              <a:t>financial</a:t>
            </a:r>
            <a:r>
              <a:rPr lang="en-US" dirty="0" smtClean="0"/>
              <a:t> info</a:t>
            </a:r>
          </a:p>
          <a:p>
            <a:pPr>
              <a:spcAft>
                <a:spcPts val="600"/>
              </a:spcAft>
            </a:pPr>
            <a:r>
              <a:rPr lang="en-US" dirty="0" smtClean="0"/>
              <a:t>Defense: </a:t>
            </a:r>
            <a:r>
              <a:rPr lang="en-US" dirty="0" smtClean="0">
                <a:solidFill>
                  <a:schemeClr val="tx2"/>
                </a:solidFill>
              </a:rPr>
              <a:t>Private</a:t>
            </a:r>
            <a:r>
              <a:rPr lang="en-US" dirty="0" smtClean="0"/>
              <a:t> networks, </a:t>
            </a:r>
            <a:r>
              <a:rPr lang="en-US" dirty="0" smtClean="0">
                <a:solidFill>
                  <a:schemeClr val="tx2"/>
                </a:solidFill>
              </a:rPr>
              <a:t>encryption</a:t>
            </a:r>
            <a:r>
              <a:rPr lang="en-US" dirty="0" smtClean="0"/>
              <a:t>, network </a:t>
            </a:r>
            <a:r>
              <a:rPr lang="en-US" dirty="0" smtClean="0">
                <a:solidFill>
                  <a:schemeClr val="tx2"/>
                </a:solidFill>
              </a:rPr>
              <a:t>sniffers</a:t>
            </a:r>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52400"/>
            <a:ext cx="7772400" cy="838200"/>
          </a:xfrm>
        </p:spPr>
        <p:txBody>
          <a:bodyPr/>
          <a:lstStyle/>
          <a:p>
            <a:r>
              <a:rPr lang="en-US" dirty="0" smtClean="0"/>
              <a:t>Web Store Spoofing</a:t>
            </a:r>
          </a:p>
        </p:txBody>
      </p:sp>
      <p:sp>
        <p:nvSpPr>
          <p:cNvPr id="18435" name="Rectangle 3"/>
          <p:cNvSpPr>
            <a:spLocks noGrp="1" noChangeArrowheads="1"/>
          </p:cNvSpPr>
          <p:nvPr>
            <p:ph idx="1"/>
          </p:nvPr>
        </p:nvSpPr>
        <p:spPr>
          <a:xfrm>
            <a:off x="0" y="1143000"/>
            <a:ext cx="9144000" cy="4267200"/>
          </a:xfrm>
        </p:spPr>
        <p:txBody>
          <a:bodyPr/>
          <a:lstStyle/>
          <a:p>
            <a:pPr>
              <a:spcAft>
                <a:spcPts val="600"/>
              </a:spcAft>
            </a:pPr>
            <a:r>
              <a:rPr lang="en-US" dirty="0" smtClean="0"/>
              <a:t>A </a:t>
            </a:r>
            <a:r>
              <a:rPr lang="en-US" dirty="0" smtClean="0">
                <a:solidFill>
                  <a:srgbClr val="00FF00"/>
                </a:solidFill>
              </a:rPr>
              <a:t>fake</a:t>
            </a:r>
            <a:r>
              <a:rPr lang="en-US" dirty="0" smtClean="0"/>
              <a:t> Web store (e.g. an online bookstore) is built</a:t>
            </a:r>
          </a:p>
          <a:p>
            <a:pPr>
              <a:spcAft>
                <a:spcPts val="600"/>
              </a:spcAft>
            </a:pPr>
            <a:r>
              <a:rPr lang="en-US" dirty="0" smtClean="0"/>
              <a:t>Customers somehow find that Web site and </a:t>
            </a:r>
            <a:r>
              <a:rPr lang="en-US" dirty="0" smtClean="0">
                <a:solidFill>
                  <a:schemeClr val="tx2"/>
                </a:solidFill>
              </a:rPr>
              <a:t>place their orders</a:t>
            </a:r>
            <a:r>
              <a:rPr lang="en-US" dirty="0" smtClean="0"/>
              <a:t>, giving away their credit card info in the process</a:t>
            </a:r>
          </a:p>
          <a:p>
            <a:pPr>
              <a:spcAft>
                <a:spcPts val="600"/>
              </a:spcAft>
            </a:pPr>
            <a:r>
              <a:rPr lang="en-US" dirty="0" smtClean="0"/>
              <a:t>The collected credit card info is either </a:t>
            </a:r>
            <a:r>
              <a:rPr lang="en-US" dirty="0" smtClean="0">
                <a:solidFill>
                  <a:srgbClr val="00FF00"/>
                </a:solidFill>
              </a:rPr>
              <a:t>auctioned</a:t>
            </a:r>
            <a:r>
              <a:rPr lang="en-US" dirty="0" smtClean="0"/>
              <a:t> on the Web or </a:t>
            </a:r>
            <a:r>
              <a:rPr lang="en-US" dirty="0" smtClean="0">
                <a:solidFill>
                  <a:srgbClr val="00FF00"/>
                </a:solidFill>
              </a:rPr>
              <a:t>used</a:t>
            </a:r>
            <a:r>
              <a:rPr lang="en-US" dirty="0" smtClean="0"/>
              <a:t> to buy goods and services on the Web</a:t>
            </a:r>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HACKING</a:t>
            </a:r>
            <a:endParaRPr lang="en-US" dirty="0"/>
          </a:p>
        </p:txBody>
      </p:sp>
      <p:sp>
        <p:nvSpPr>
          <p:cNvPr id="3" name="Content Placeholder 2"/>
          <p:cNvSpPr>
            <a:spLocks noGrp="1"/>
          </p:cNvSpPr>
          <p:nvPr>
            <p:ph idx="1"/>
          </p:nvPr>
        </p:nvSpPr>
        <p:spPr>
          <a:xfrm>
            <a:off x="457200" y="1600201"/>
            <a:ext cx="8382000" cy="3810000"/>
          </a:xfrm>
        </p:spPr>
        <p:txBody>
          <a:bodyPr/>
          <a:lstStyle/>
          <a:p>
            <a:pPr>
              <a:spcAft>
                <a:spcPts val="600"/>
              </a:spcAft>
            </a:pPr>
            <a:r>
              <a:rPr lang="en-US" dirty="0" smtClean="0">
                <a:solidFill>
                  <a:srgbClr val="00FF00"/>
                </a:solidFill>
              </a:rPr>
              <a:t>Hacking</a:t>
            </a:r>
            <a:r>
              <a:rPr lang="en-US" dirty="0" smtClean="0"/>
              <a:t> is the practice of modifying the features of a system, in order to accomplish a goal outside of the creator's original purpose.</a:t>
            </a:r>
          </a:p>
          <a:p>
            <a:pPr>
              <a:spcAft>
                <a:spcPts val="600"/>
              </a:spcAft>
            </a:pPr>
            <a:r>
              <a:rPr lang="en-US" dirty="0" smtClean="0"/>
              <a:t> The person who is consistently engaging in hacking activities, and has accepted hacking as a lifestyle and philosophy of their choice, is called a </a:t>
            </a:r>
            <a:r>
              <a:rPr lang="en-US" b="1" dirty="0" smtClean="0">
                <a:solidFill>
                  <a:srgbClr val="00FF00"/>
                </a:solidFill>
              </a:rPr>
              <a:t>hacker</a:t>
            </a:r>
            <a:r>
              <a:rPr lang="en-US" dirty="0" smtClean="0"/>
              <a:t>.</a:t>
            </a:r>
            <a:endParaRPr lang="en-US" dirty="0"/>
          </a:p>
        </p:txBody>
      </p:sp>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153400" cy="5638800"/>
          </a:xfrm>
        </p:spPr>
        <p:txBody>
          <a:bodyPr/>
          <a:lstStyle/>
          <a:p>
            <a:r>
              <a:rPr lang="en-US" dirty="0" smtClean="0">
                <a:solidFill>
                  <a:srgbClr val="FFC000"/>
                </a:solidFill>
              </a:rPr>
              <a:t>White hat hacker: </a:t>
            </a:r>
            <a:r>
              <a:rPr lang="en-US" dirty="0" smtClean="0"/>
              <a:t>A white hat hacker breaks security for non-malicious reasons, for instance testing their own security system. The term "white hat" in Internet slang refers to an ethical hacker. This classification also includes individuals who perform penetration tests and vulnerability assessments within a contractual agreement. Often, this type of 'white hat' hacker is called an ethical hacker.</a:t>
            </a:r>
            <a:endParaRPr lang="en-US" dirty="0"/>
          </a:p>
        </p:txBody>
      </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467600" cy="4525963"/>
          </a:xfrm>
        </p:spPr>
        <p:txBody>
          <a:bodyPr/>
          <a:lstStyle/>
          <a:p>
            <a:r>
              <a:rPr lang="en-US" dirty="0" smtClean="0">
                <a:solidFill>
                  <a:srgbClr val="FFC000"/>
                </a:solidFill>
              </a:rPr>
              <a:t>Black hat hacker:</a:t>
            </a:r>
            <a:r>
              <a:rPr lang="en-US" dirty="0" smtClean="0"/>
              <a:t> A Black Hat Hacker is a hacker who "violates computer security for little reason beyond maliciousness or for personal gain. Black Hat Hackers break into secure networks to destroy data or make the network unusable for those who are authorized to use the network. </a:t>
            </a:r>
            <a:endParaRPr lang="en-US" dirty="0"/>
          </a:p>
        </p:txBody>
      </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467600" cy="4525963"/>
          </a:xfrm>
        </p:spPr>
        <p:txBody>
          <a:bodyPr/>
          <a:lstStyle/>
          <a:p>
            <a:r>
              <a:rPr lang="en-US" dirty="0" smtClean="0">
                <a:solidFill>
                  <a:srgbClr val="FFC000"/>
                </a:solidFill>
              </a:rPr>
              <a:t>Grey hat hacker:</a:t>
            </a:r>
            <a:r>
              <a:rPr lang="en-US" dirty="0" smtClean="0"/>
              <a:t> A grey hat hacker is a combination of a Black Hat and a White Hat Hacker. A Grey Hat Hacker may surf the internet and hack into a computer system for the sole purpose of notifying the administrator that their system has been hacked. Then they may offer to repair their system for a small fee.</a:t>
            </a:r>
            <a:endParaRPr lang="en-US" dirty="0"/>
          </a:p>
        </p:txBody>
      </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153400" cy="5257800"/>
          </a:xfrm>
        </p:spPr>
        <p:txBody>
          <a:bodyPr/>
          <a:lstStyle/>
          <a:p>
            <a:r>
              <a:rPr lang="en-US" dirty="0" smtClean="0">
                <a:solidFill>
                  <a:srgbClr val="FFC000"/>
                </a:solidFill>
              </a:rPr>
              <a:t>Script </a:t>
            </a:r>
            <a:r>
              <a:rPr lang="en-US" dirty="0" err="1" smtClean="0">
                <a:solidFill>
                  <a:srgbClr val="FFC000"/>
                </a:solidFill>
              </a:rPr>
              <a:t>kiddie</a:t>
            </a:r>
            <a:r>
              <a:rPr lang="en-US" dirty="0" smtClean="0">
                <a:solidFill>
                  <a:srgbClr val="FFC000"/>
                </a:solidFill>
              </a:rPr>
              <a:t>:</a:t>
            </a:r>
            <a:r>
              <a:rPr lang="en-US" dirty="0" smtClean="0"/>
              <a:t> A script </a:t>
            </a:r>
            <a:r>
              <a:rPr lang="en-US" dirty="0" err="1" smtClean="0"/>
              <a:t>kiddie</a:t>
            </a:r>
            <a:r>
              <a:rPr lang="en-US" dirty="0" smtClean="0"/>
              <a:t> (or </a:t>
            </a:r>
            <a:r>
              <a:rPr lang="en-US" dirty="0" err="1" smtClean="0"/>
              <a:t>skiddie</a:t>
            </a:r>
            <a:r>
              <a:rPr lang="en-US" dirty="0" smtClean="0"/>
              <a:t>) is a non-expert who breaks into computer systems by using pre-packaged automated tools written by others, usually with little understanding of the underlying concept—hence the term script (i.e. a prearranged plan or set of activities) </a:t>
            </a:r>
            <a:r>
              <a:rPr lang="en-US" dirty="0" err="1" smtClean="0"/>
              <a:t>kiddie</a:t>
            </a:r>
            <a:r>
              <a:rPr lang="en-US" dirty="0" smtClean="0"/>
              <a:t> (i.e. kid, child—an individual lacking knowledge and experience, immature).</a:t>
            </a:r>
            <a:endParaRPr lang="en-US" dirty="0"/>
          </a:p>
        </p:txBody>
      </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05400"/>
          </a:xfrm>
        </p:spPr>
        <p:txBody>
          <a:bodyPr/>
          <a:lstStyle/>
          <a:p>
            <a:r>
              <a:rPr lang="en-US" dirty="0" err="1" smtClean="0">
                <a:solidFill>
                  <a:srgbClr val="FFC000"/>
                </a:solidFill>
              </a:rPr>
              <a:t>Hacktivist</a:t>
            </a:r>
            <a:r>
              <a:rPr lang="en-US" dirty="0" smtClean="0">
                <a:solidFill>
                  <a:srgbClr val="FFC000"/>
                </a:solidFill>
              </a:rPr>
              <a:t>: </a:t>
            </a:r>
            <a:r>
              <a:rPr lang="en-US" dirty="0" smtClean="0"/>
              <a:t>A </a:t>
            </a:r>
            <a:r>
              <a:rPr lang="en-US" dirty="0" err="1" smtClean="0"/>
              <a:t>hacktivist</a:t>
            </a:r>
            <a:r>
              <a:rPr lang="en-US" dirty="0" smtClean="0"/>
              <a:t> is a hacker who utilizes technology to announce a social, ideological, religious, or political message. In general, most </a:t>
            </a:r>
            <a:r>
              <a:rPr lang="en-US" dirty="0" err="1" smtClean="0"/>
              <a:t>hacktivism</a:t>
            </a:r>
            <a:r>
              <a:rPr lang="en-US" dirty="0" smtClean="0"/>
              <a:t> involves website defacement or denial-of-service attacks.</a:t>
            </a:r>
          </a:p>
          <a:p>
            <a:pPr>
              <a:buNone/>
            </a:pPr>
            <a:endParaRPr lang="en-US" dirty="0"/>
          </a:p>
        </p:txBody>
      </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152400"/>
            <a:ext cx="7772400" cy="533400"/>
          </a:xfrm>
        </p:spPr>
        <p:txBody>
          <a:bodyPr/>
          <a:lstStyle/>
          <a:p>
            <a:r>
              <a:rPr lang="en-US" sz="4000" smtClean="0"/>
              <a:t>Denial-of-Service Attacks</a:t>
            </a:r>
          </a:p>
        </p:txBody>
      </p:sp>
      <p:sp>
        <p:nvSpPr>
          <p:cNvPr id="38915" name="Rectangle 3"/>
          <p:cNvSpPr>
            <a:spLocks noGrp="1" noChangeArrowheads="1"/>
          </p:cNvSpPr>
          <p:nvPr>
            <p:ph idx="1"/>
          </p:nvPr>
        </p:nvSpPr>
        <p:spPr>
          <a:xfrm>
            <a:off x="381000" y="990600"/>
            <a:ext cx="8458200" cy="5638800"/>
          </a:xfrm>
        </p:spPr>
        <p:txBody>
          <a:bodyPr/>
          <a:lstStyle/>
          <a:p>
            <a:r>
              <a:rPr lang="en-US" smtClean="0"/>
              <a:t>Denial-of-Service (DoS) attack</a:t>
            </a:r>
          </a:p>
          <a:p>
            <a:pPr lvl="1"/>
            <a:r>
              <a:rPr lang="en-US" smtClean="0"/>
              <a:t>Prevents legitimate users from accessing network resources</a:t>
            </a:r>
          </a:p>
          <a:p>
            <a:r>
              <a:rPr lang="en-US" smtClean="0"/>
              <a:t>Some forms do not involve computers</a:t>
            </a:r>
          </a:p>
          <a:p>
            <a:r>
              <a:rPr lang="en-US" smtClean="0"/>
              <a:t>Attacks do not attempt to access information</a:t>
            </a:r>
          </a:p>
          <a:p>
            <a:pPr lvl="1"/>
            <a:r>
              <a:rPr lang="en-US" smtClean="0"/>
              <a:t>Cripple the network</a:t>
            </a:r>
          </a:p>
          <a:p>
            <a:pPr lvl="1"/>
            <a:r>
              <a:rPr lang="en-US" smtClean="0"/>
              <a:t>Make it vulnerable to other type of attacks</a:t>
            </a:r>
          </a:p>
          <a:p>
            <a:r>
              <a:rPr lang="en-US" smtClean="0"/>
              <a:t>Performing an attack yourself is not wise</a:t>
            </a:r>
          </a:p>
          <a:p>
            <a:pPr lvl="1"/>
            <a:r>
              <a:rPr lang="en-US" smtClean="0"/>
              <a:t>Only need to prove attack could be carried out</a:t>
            </a:r>
          </a:p>
        </p:txBody>
      </p:sp>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228600"/>
            <a:ext cx="8610600" cy="609600"/>
          </a:xfrm>
        </p:spPr>
        <p:txBody>
          <a:bodyPr/>
          <a:lstStyle/>
          <a:p>
            <a:r>
              <a:rPr lang="en-US" sz="4000" smtClean="0"/>
              <a:t>Distributed Denial-of-Service Attacks</a:t>
            </a:r>
          </a:p>
        </p:txBody>
      </p:sp>
      <p:sp>
        <p:nvSpPr>
          <p:cNvPr id="39939" name="Rectangle 3"/>
          <p:cNvSpPr>
            <a:spLocks noGrp="1" noChangeArrowheads="1"/>
          </p:cNvSpPr>
          <p:nvPr>
            <p:ph idx="1"/>
          </p:nvPr>
        </p:nvSpPr>
        <p:spPr>
          <a:xfrm>
            <a:off x="304800" y="990600"/>
            <a:ext cx="8382000" cy="5715000"/>
          </a:xfrm>
        </p:spPr>
        <p:txBody>
          <a:bodyPr/>
          <a:lstStyle/>
          <a:p>
            <a:r>
              <a:rPr lang="en-US" dirty="0" smtClean="0"/>
              <a:t>Attack on a host from multiple servers or workstations</a:t>
            </a:r>
          </a:p>
          <a:p>
            <a:r>
              <a:rPr lang="en-US" dirty="0" smtClean="0"/>
              <a:t>Network could be flooded with billions of requests</a:t>
            </a:r>
          </a:p>
          <a:p>
            <a:pPr lvl="1"/>
            <a:r>
              <a:rPr lang="en-US" dirty="0" smtClean="0"/>
              <a:t>Loss of bandwidth</a:t>
            </a:r>
          </a:p>
          <a:p>
            <a:pPr lvl="1"/>
            <a:r>
              <a:rPr lang="en-US" dirty="0" smtClean="0"/>
              <a:t>Degradation or loss of speed</a:t>
            </a:r>
          </a:p>
          <a:p>
            <a:r>
              <a:rPr lang="en-US" dirty="0" smtClean="0"/>
              <a:t>Often participants are not aware they are part of the attack</a:t>
            </a:r>
          </a:p>
          <a:p>
            <a:pPr lvl="1"/>
            <a:r>
              <a:rPr lang="en-US" dirty="0" smtClean="0"/>
              <a:t>Attacking computers could be controlled using Trojan programs</a:t>
            </a: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228600"/>
            <a:ext cx="7772400" cy="685800"/>
          </a:xfrm>
        </p:spPr>
        <p:txBody>
          <a:bodyPr anchorCtr="1">
            <a:normAutofit fontScale="90000"/>
          </a:bodyPr>
          <a:lstStyle/>
          <a:p>
            <a:pPr fontAlgn="auto">
              <a:spcAft>
                <a:spcPts val="0"/>
              </a:spcAft>
              <a:defRPr/>
            </a:pPr>
            <a:r>
              <a:rPr lang="en-US" sz="4000" b="1" dirty="0" smtClean="0"/>
              <a:t>Cyber Crime</a:t>
            </a:r>
          </a:p>
        </p:txBody>
      </p:sp>
      <p:sp>
        <p:nvSpPr>
          <p:cNvPr id="9219" name="Rectangle 5"/>
          <p:cNvSpPr>
            <a:spLocks noGrp="1" noChangeArrowheads="1"/>
          </p:cNvSpPr>
          <p:nvPr>
            <p:ph idx="1"/>
          </p:nvPr>
        </p:nvSpPr>
        <p:spPr>
          <a:xfrm>
            <a:off x="228600" y="1066800"/>
            <a:ext cx="8686800" cy="5562600"/>
          </a:xfrm>
        </p:spPr>
        <p:txBody>
          <a:bodyPr/>
          <a:lstStyle/>
          <a:p>
            <a:pPr marL="609600" indent="-609600"/>
            <a:r>
              <a:rPr lang="en-US" b="1" dirty="0" smtClean="0"/>
              <a:t>Also known as E-crime.</a:t>
            </a:r>
          </a:p>
          <a:p>
            <a:pPr marL="609600" indent="-609600"/>
            <a:r>
              <a:rPr lang="en-US" b="1" dirty="0" smtClean="0"/>
              <a:t>Almost conventional crime in nature committed by using computer and ICT with an intention to make social disorder.</a:t>
            </a:r>
          </a:p>
          <a:p>
            <a:pPr marL="1195388" lvl="2" indent="-609600"/>
            <a:r>
              <a:rPr lang="en-US" b="1" dirty="0" smtClean="0"/>
              <a:t>Hacking</a:t>
            </a:r>
          </a:p>
          <a:p>
            <a:pPr marL="1195388" lvl="2" indent="-609600"/>
            <a:r>
              <a:rPr lang="en-US" b="1" dirty="0" smtClean="0"/>
              <a:t>Unauthorized access to a computer system</a:t>
            </a:r>
          </a:p>
          <a:p>
            <a:pPr marL="1195388" lvl="2" indent="-609600"/>
            <a:r>
              <a:rPr lang="en-US" b="1" dirty="0" smtClean="0"/>
              <a:t>Distributing software to commit a crime</a:t>
            </a:r>
          </a:p>
          <a:p>
            <a:pPr marL="1195388" lvl="2" indent="-609600"/>
            <a:r>
              <a:rPr lang="en-US" b="1" dirty="0" smtClean="0"/>
              <a:t>Launching a denial of service attack  intentionally or causing a computer system to deny service to any authorized user.</a:t>
            </a:r>
            <a:endParaRPr lang="en-US" dirty="0" smtClean="0"/>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Techniques</a:t>
            </a:r>
            <a:endParaRPr lang="en-US" dirty="0"/>
          </a:p>
        </p:txBody>
      </p:sp>
      <p:sp>
        <p:nvSpPr>
          <p:cNvPr id="3" name="Content Placeholder 2"/>
          <p:cNvSpPr>
            <a:spLocks noGrp="1"/>
          </p:cNvSpPr>
          <p:nvPr>
            <p:ph idx="1"/>
          </p:nvPr>
        </p:nvSpPr>
        <p:spPr/>
        <p:txBody>
          <a:bodyPr/>
          <a:lstStyle/>
          <a:p>
            <a:r>
              <a:rPr lang="en-US" dirty="0" smtClean="0"/>
              <a:t>Port scanner/ vulnerability scanner</a:t>
            </a:r>
          </a:p>
          <a:p>
            <a:r>
              <a:rPr lang="en-US" dirty="0" smtClean="0"/>
              <a:t>Password cracking</a:t>
            </a:r>
          </a:p>
          <a:p>
            <a:r>
              <a:rPr lang="en-US" dirty="0" smtClean="0"/>
              <a:t>Packet sniffer</a:t>
            </a:r>
          </a:p>
          <a:p>
            <a:r>
              <a:rPr lang="en-US" dirty="0" smtClean="0"/>
              <a:t>Spoofing attack/ phishing</a:t>
            </a:r>
          </a:p>
          <a:p>
            <a:r>
              <a:rPr lang="en-US" dirty="0" smtClean="0"/>
              <a:t>Key-loggers</a:t>
            </a:r>
          </a:p>
          <a:p>
            <a:r>
              <a:rPr lang="en-US" dirty="0" smtClean="0"/>
              <a:t>Trojan horse</a:t>
            </a:r>
          </a:p>
          <a:p>
            <a:r>
              <a:rPr lang="en-US" dirty="0" smtClean="0"/>
              <a:t>Viruses</a:t>
            </a:r>
          </a:p>
          <a:p>
            <a:r>
              <a:rPr lang="en-US" dirty="0" smtClean="0"/>
              <a:t>worms</a:t>
            </a:r>
          </a:p>
          <a:p>
            <a:endParaRPr lang="en-US" dirty="0"/>
          </a:p>
        </p:txBody>
      </p:sp>
    </p:spTree>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Scanner</a:t>
            </a:r>
            <a:endParaRPr lang="en-US" dirty="0"/>
          </a:p>
        </p:txBody>
      </p:sp>
      <p:sp>
        <p:nvSpPr>
          <p:cNvPr id="3" name="Content Placeholder 2"/>
          <p:cNvSpPr>
            <a:spLocks noGrp="1"/>
          </p:cNvSpPr>
          <p:nvPr>
            <p:ph idx="1"/>
          </p:nvPr>
        </p:nvSpPr>
        <p:spPr>
          <a:xfrm>
            <a:off x="457200" y="1600200"/>
            <a:ext cx="8077200" cy="4525963"/>
          </a:xfrm>
        </p:spPr>
        <p:txBody>
          <a:bodyPr/>
          <a:lstStyle/>
          <a:p>
            <a:r>
              <a:rPr lang="en-US" dirty="0" smtClean="0"/>
              <a:t>A vulnerability scanner is a tool used to quickly check computers on a network for known weaknesses. Hackers also commonly use port scanners. These check to see which ports on a specified computer are "open" or available to access the computer, and sometimes will detect what program or service is listening on that port, and its version number.</a:t>
            </a:r>
            <a:endParaRPr lang="en-US" dirty="0"/>
          </a:p>
        </p:txBody>
      </p:sp>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Cracking</a:t>
            </a:r>
            <a:endParaRPr lang="en-US" dirty="0"/>
          </a:p>
        </p:txBody>
      </p:sp>
      <p:sp>
        <p:nvSpPr>
          <p:cNvPr id="3" name="Content Placeholder 2"/>
          <p:cNvSpPr>
            <a:spLocks noGrp="1"/>
          </p:cNvSpPr>
          <p:nvPr>
            <p:ph idx="1"/>
          </p:nvPr>
        </p:nvSpPr>
        <p:spPr/>
        <p:txBody>
          <a:bodyPr/>
          <a:lstStyle/>
          <a:p>
            <a:r>
              <a:rPr lang="en-US" dirty="0" smtClean="0"/>
              <a:t>Password cracking is the process of recovering passwords from data that has been stored in or transmitted by a computer system. A common approach is to repeatedly try guesses for the password.</a:t>
            </a:r>
            <a:endParaRPr lang="en-US" dirty="0"/>
          </a:p>
        </p:txBody>
      </p:sp>
    </p:spTree>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sniffer</a:t>
            </a:r>
            <a:endParaRPr lang="en-US" dirty="0"/>
          </a:p>
        </p:txBody>
      </p:sp>
      <p:sp>
        <p:nvSpPr>
          <p:cNvPr id="3" name="Content Placeholder 2"/>
          <p:cNvSpPr>
            <a:spLocks noGrp="1"/>
          </p:cNvSpPr>
          <p:nvPr>
            <p:ph idx="1"/>
          </p:nvPr>
        </p:nvSpPr>
        <p:spPr/>
        <p:txBody>
          <a:bodyPr/>
          <a:lstStyle/>
          <a:p>
            <a:r>
              <a:rPr lang="en-US" dirty="0" smtClean="0"/>
              <a:t>A packet sniffer is an application that captures data packets, which can be used to capture passwords and other data in transit over the network.</a:t>
            </a:r>
            <a:endParaRPr lang="en-US" dirty="0"/>
          </a:p>
        </p:txBody>
      </p:sp>
    </p:spTree>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Spoofing attack/phishing</a:t>
            </a:r>
            <a:endParaRPr lang="en-US" dirty="0"/>
          </a:p>
        </p:txBody>
      </p:sp>
      <p:sp>
        <p:nvSpPr>
          <p:cNvPr id="3" name="Content Placeholder 2"/>
          <p:cNvSpPr>
            <a:spLocks noGrp="1"/>
          </p:cNvSpPr>
          <p:nvPr>
            <p:ph idx="1"/>
          </p:nvPr>
        </p:nvSpPr>
        <p:spPr/>
        <p:txBody>
          <a:bodyPr/>
          <a:lstStyle/>
          <a:p>
            <a:r>
              <a:rPr lang="en-US" dirty="0" smtClean="0"/>
              <a:t>A spoofing attack involves one program, system, or website successfully masquerading as another by falsifying data and thereby being treated as a trusted system by a user or another program. The purpose of this is usually to fool programs, systems, or users into revealing confidential information, such as user names and passwords, to the attacker.</a:t>
            </a:r>
            <a:endParaRPr lang="en-US" dirty="0"/>
          </a:p>
        </p:txBody>
      </p:sp>
    </p:spTree>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Key-loggers</a:t>
            </a:r>
            <a:endParaRPr lang="en-US" dirty="0"/>
          </a:p>
        </p:txBody>
      </p:sp>
      <p:sp>
        <p:nvSpPr>
          <p:cNvPr id="3" name="Content Placeholder 2"/>
          <p:cNvSpPr>
            <a:spLocks noGrp="1"/>
          </p:cNvSpPr>
          <p:nvPr>
            <p:ph idx="1"/>
          </p:nvPr>
        </p:nvSpPr>
        <p:spPr/>
        <p:txBody>
          <a:bodyPr/>
          <a:lstStyle/>
          <a:p>
            <a:r>
              <a:rPr lang="en-US" dirty="0" smtClean="0"/>
              <a:t>A key logger is a tool designed to record ('log') every keystroke on an affected machine for later retrieval. Its purpose is usually to allow the user of this tool to gain access to confidential information typed on the affected machine, such as a user's password or other private data. </a:t>
            </a:r>
            <a:endParaRPr lang="en-US" dirty="0"/>
          </a:p>
        </p:txBody>
      </p:sp>
    </p:spTree>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152400"/>
            <a:ext cx="7391400" cy="838200"/>
          </a:xfrm>
        </p:spPr>
        <p:txBody>
          <a:bodyPr/>
          <a:lstStyle/>
          <a:p>
            <a:r>
              <a:rPr lang="en-US" dirty="0" smtClean="0"/>
              <a:t>Trojan Horses</a:t>
            </a:r>
          </a:p>
        </p:txBody>
      </p:sp>
      <p:sp>
        <p:nvSpPr>
          <p:cNvPr id="27651" name="Rectangle 3"/>
          <p:cNvSpPr>
            <a:spLocks noGrp="1" noChangeArrowheads="1"/>
          </p:cNvSpPr>
          <p:nvPr>
            <p:ph idx="1"/>
          </p:nvPr>
        </p:nvSpPr>
        <p:spPr>
          <a:xfrm>
            <a:off x="0" y="1219200"/>
            <a:ext cx="8839200" cy="5334000"/>
          </a:xfrm>
        </p:spPr>
        <p:txBody>
          <a:bodyPr/>
          <a:lstStyle/>
          <a:p>
            <a:pPr>
              <a:spcAft>
                <a:spcPts val="1200"/>
              </a:spcAft>
            </a:pPr>
            <a:r>
              <a:rPr lang="en-US" dirty="0" smtClean="0"/>
              <a:t>Unlike viruses, they are </a:t>
            </a:r>
            <a:r>
              <a:rPr lang="en-US" dirty="0" smtClean="0">
                <a:solidFill>
                  <a:srgbClr val="00FF00"/>
                </a:solidFill>
              </a:rPr>
              <a:t>stand-alone</a:t>
            </a:r>
            <a:r>
              <a:rPr lang="en-US" dirty="0" smtClean="0"/>
              <a:t> programs</a:t>
            </a:r>
          </a:p>
          <a:p>
            <a:pPr>
              <a:spcAft>
                <a:spcPts val="1200"/>
              </a:spcAft>
            </a:pPr>
            <a:r>
              <a:rPr lang="en-US" dirty="0" smtClean="0"/>
              <a:t>The </a:t>
            </a:r>
            <a:r>
              <a:rPr lang="en-US" dirty="0" smtClean="0">
                <a:solidFill>
                  <a:schemeClr val="tx2"/>
                </a:solidFill>
              </a:rPr>
              <a:t>look</a:t>
            </a:r>
            <a:r>
              <a:rPr lang="en-US" dirty="0" smtClean="0"/>
              <a:t> like what they are </a:t>
            </a:r>
            <a:r>
              <a:rPr lang="en-US" dirty="0" smtClean="0">
                <a:solidFill>
                  <a:schemeClr val="tx2"/>
                </a:solidFill>
              </a:rPr>
              <a:t>not</a:t>
            </a:r>
            <a:endParaRPr lang="en-US" dirty="0" smtClean="0"/>
          </a:p>
          <a:p>
            <a:pPr>
              <a:spcAft>
                <a:spcPts val="1200"/>
              </a:spcAft>
            </a:pPr>
            <a:r>
              <a:rPr lang="en-US" dirty="0" smtClean="0"/>
              <a:t>They </a:t>
            </a:r>
            <a:r>
              <a:rPr lang="en-US" dirty="0" smtClean="0">
                <a:solidFill>
                  <a:srgbClr val="00FF00"/>
                </a:solidFill>
              </a:rPr>
              <a:t>appear to be something interesting and harmless</a:t>
            </a:r>
            <a:r>
              <a:rPr lang="en-US" dirty="0" smtClean="0"/>
              <a:t> (e.g. a game) but when they are executed, destruction results</a:t>
            </a:r>
          </a:p>
        </p:txBody>
      </p:sp>
    </p:spTree>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76200"/>
            <a:ext cx="8458200" cy="685800"/>
          </a:xfrm>
        </p:spPr>
        <p:txBody>
          <a:bodyPr>
            <a:noAutofit/>
          </a:bodyPr>
          <a:lstStyle/>
          <a:p>
            <a:pPr fontAlgn="auto">
              <a:spcAft>
                <a:spcPts val="0"/>
              </a:spcAft>
              <a:defRPr/>
            </a:pPr>
            <a:r>
              <a:rPr lang="en-US" sz="4400" dirty="0" smtClean="0"/>
              <a:t>Viruses</a:t>
            </a:r>
          </a:p>
        </p:txBody>
      </p:sp>
      <p:sp>
        <p:nvSpPr>
          <p:cNvPr id="19459" name="Rectangle 3"/>
          <p:cNvSpPr>
            <a:spLocks noGrp="1" noChangeArrowheads="1"/>
          </p:cNvSpPr>
          <p:nvPr>
            <p:ph idx="1"/>
          </p:nvPr>
        </p:nvSpPr>
        <p:spPr>
          <a:xfrm>
            <a:off x="228600" y="914400"/>
            <a:ext cx="8763000" cy="5638800"/>
          </a:xfrm>
        </p:spPr>
        <p:txBody>
          <a:bodyPr/>
          <a:lstStyle/>
          <a:p>
            <a:pPr>
              <a:lnSpc>
                <a:spcPct val="90000"/>
              </a:lnSpc>
              <a:spcAft>
                <a:spcPts val="600"/>
              </a:spcAft>
            </a:pPr>
            <a:r>
              <a:rPr lang="en-US" sz="2800" dirty="0" smtClean="0">
                <a:solidFill>
                  <a:srgbClr val="00FF00"/>
                </a:solidFill>
              </a:rPr>
              <a:t>Self-replicating</a:t>
            </a:r>
            <a:r>
              <a:rPr lang="en-US" sz="2800" dirty="0" smtClean="0"/>
              <a:t> SW that </a:t>
            </a:r>
            <a:r>
              <a:rPr lang="en-US" sz="2800" dirty="0" smtClean="0">
                <a:solidFill>
                  <a:srgbClr val="00FF00"/>
                </a:solidFill>
              </a:rPr>
              <a:t>eludes detection</a:t>
            </a:r>
            <a:r>
              <a:rPr lang="en-US" sz="2800" dirty="0" smtClean="0"/>
              <a:t> and is </a:t>
            </a:r>
            <a:r>
              <a:rPr lang="en-US" sz="2400" dirty="0" smtClean="0"/>
              <a:t>designed to </a:t>
            </a:r>
            <a:r>
              <a:rPr lang="en-US" sz="2400" dirty="0" smtClean="0">
                <a:solidFill>
                  <a:srgbClr val="00FF00"/>
                </a:solidFill>
              </a:rPr>
              <a:t>attach</a:t>
            </a:r>
            <a:r>
              <a:rPr lang="en-US" sz="2400" dirty="0" smtClean="0"/>
              <a:t> itself to other files</a:t>
            </a:r>
          </a:p>
          <a:p>
            <a:pPr>
              <a:lnSpc>
                <a:spcPct val="90000"/>
              </a:lnSpc>
              <a:spcAft>
                <a:spcPts val="600"/>
              </a:spcAft>
            </a:pPr>
            <a:r>
              <a:rPr lang="en-US" sz="2400" dirty="0" smtClean="0"/>
              <a:t>Infects files on a computers through:</a:t>
            </a:r>
          </a:p>
          <a:p>
            <a:pPr lvl="1">
              <a:lnSpc>
                <a:spcPct val="90000"/>
              </a:lnSpc>
              <a:spcAft>
                <a:spcPts val="600"/>
              </a:spcAft>
            </a:pPr>
            <a:r>
              <a:rPr lang="en-US" sz="2400" dirty="0" smtClean="0"/>
              <a:t>USB flash disks, Floppy disks, CD-ROMs, or other removable media</a:t>
            </a:r>
          </a:p>
          <a:p>
            <a:pPr lvl="1">
              <a:lnSpc>
                <a:spcPct val="90000"/>
              </a:lnSpc>
              <a:spcAft>
                <a:spcPts val="600"/>
              </a:spcAft>
            </a:pPr>
            <a:r>
              <a:rPr lang="en-US" sz="2400" dirty="0" smtClean="0"/>
              <a:t>The Internet or other </a:t>
            </a:r>
            <a:r>
              <a:rPr lang="en-US" sz="2400" dirty="0" smtClean="0">
                <a:solidFill>
                  <a:srgbClr val="00FF00"/>
                </a:solidFill>
              </a:rPr>
              <a:t>networks</a:t>
            </a:r>
          </a:p>
          <a:p>
            <a:pPr>
              <a:lnSpc>
                <a:spcPct val="90000"/>
              </a:lnSpc>
              <a:spcAft>
                <a:spcPts val="600"/>
              </a:spcAft>
            </a:pPr>
            <a:r>
              <a:rPr lang="en-US" sz="2400" dirty="0" smtClean="0"/>
              <a:t>Viruses cause tens of </a:t>
            </a:r>
            <a:r>
              <a:rPr lang="en-US" sz="2400" dirty="0" smtClean="0">
                <a:solidFill>
                  <a:srgbClr val="00FF00"/>
                </a:solidFill>
              </a:rPr>
              <a:t>billions</a:t>
            </a:r>
            <a:r>
              <a:rPr lang="en-US" sz="2400" dirty="0" smtClean="0"/>
              <a:t> of dollars of </a:t>
            </a:r>
            <a:r>
              <a:rPr lang="en-US" sz="2400" dirty="0" smtClean="0">
                <a:solidFill>
                  <a:srgbClr val="00FF00"/>
                </a:solidFill>
              </a:rPr>
              <a:t>damage</a:t>
            </a:r>
            <a:r>
              <a:rPr lang="en-US" sz="2400" dirty="0" smtClean="0"/>
              <a:t> each year</a:t>
            </a:r>
          </a:p>
          <a:p>
            <a:pPr>
              <a:lnSpc>
                <a:spcPct val="90000"/>
              </a:lnSpc>
              <a:spcAft>
                <a:spcPts val="600"/>
              </a:spcAft>
            </a:pPr>
            <a:r>
              <a:rPr lang="en-US" sz="2400" dirty="0" smtClean="0"/>
              <a:t>One such incident in </a:t>
            </a:r>
            <a:r>
              <a:rPr lang="en-US" sz="2400" dirty="0" smtClean="0">
                <a:solidFill>
                  <a:schemeClr val="tx2"/>
                </a:solidFill>
              </a:rPr>
              <a:t>2001</a:t>
            </a:r>
            <a:r>
              <a:rPr lang="en-US" sz="2400" dirty="0" smtClean="0"/>
              <a:t> – the </a:t>
            </a:r>
            <a:r>
              <a:rPr lang="en-US" sz="2400" dirty="0" err="1" smtClean="0">
                <a:solidFill>
                  <a:schemeClr val="tx2"/>
                </a:solidFill>
              </a:rPr>
              <a:t>LoveBug</a:t>
            </a:r>
            <a:r>
              <a:rPr lang="en-US" sz="2400" dirty="0" smtClean="0"/>
              <a:t> virus – had an estimated </a:t>
            </a:r>
            <a:r>
              <a:rPr lang="en-US" sz="2400" dirty="0" smtClean="0">
                <a:solidFill>
                  <a:srgbClr val="00FF00"/>
                </a:solidFill>
              </a:rPr>
              <a:t>cleanup/lost productivity</a:t>
            </a:r>
            <a:r>
              <a:rPr lang="en-US" sz="2400" dirty="0" smtClean="0"/>
              <a:t> cost of US$</a:t>
            </a:r>
            <a:r>
              <a:rPr lang="en-US" sz="2400" dirty="0" smtClean="0">
                <a:solidFill>
                  <a:schemeClr val="tx2"/>
                </a:solidFill>
              </a:rPr>
              <a:t>8.75 billion</a:t>
            </a:r>
          </a:p>
          <a:p>
            <a:pPr>
              <a:lnSpc>
                <a:spcPct val="90000"/>
              </a:lnSpc>
              <a:spcAft>
                <a:spcPts val="600"/>
              </a:spcAft>
            </a:pPr>
            <a:r>
              <a:rPr lang="en-US" sz="2400" dirty="0" smtClean="0"/>
              <a:t>The </a:t>
            </a:r>
            <a:r>
              <a:rPr lang="en-US" sz="2400" dirty="0" smtClean="0">
                <a:solidFill>
                  <a:srgbClr val="00FF00"/>
                </a:solidFill>
              </a:rPr>
              <a:t>first virus</a:t>
            </a:r>
            <a:r>
              <a:rPr lang="en-US" sz="2400" dirty="0" smtClean="0"/>
              <a:t> that </a:t>
            </a:r>
            <a:r>
              <a:rPr lang="en-US" sz="2400" dirty="0" smtClean="0">
                <a:solidFill>
                  <a:srgbClr val="00FF00"/>
                </a:solidFill>
              </a:rPr>
              <a:t>spread world-wide</a:t>
            </a:r>
            <a:r>
              <a:rPr lang="en-US" sz="2400" dirty="0" smtClean="0"/>
              <a:t> was the </a:t>
            </a:r>
            <a:r>
              <a:rPr lang="en-US" sz="2400" i="1" dirty="0" smtClean="0">
                <a:solidFill>
                  <a:srgbClr val="00FF00"/>
                </a:solidFill>
              </a:rPr>
              <a:t>Brain</a:t>
            </a:r>
            <a:r>
              <a:rPr lang="en-US" sz="2400" dirty="0" smtClean="0"/>
              <a:t> virus, and was allegedly designed by someone in </a:t>
            </a:r>
            <a:r>
              <a:rPr lang="en-US" sz="2400" dirty="0" smtClean="0">
                <a:solidFill>
                  <a:srgbClr val="00FF00"/>
                </a:solidFill>
              </a:rPr>
              <a:t>Lahore</a:t>
            </a:r>
          </a:p>
        </p:txBody>
      </p:sp>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152400"/>
            <a:ext cx="8763000" cy="762000"/>
          </a:xfrm>
        </p:spPr>
        <p:txBody>
          <a:bodyPr>
            <a:normAutofit fontScale="90000"/>
          </a:bodyPr>
          <a:lstStyle/>
          <a:p>
            <a:pPr fontAlgn="auto">
              <a:spcAft>
                <a:spcPts val="0"/>
              </a:spcAft>
              <a:defRPr/>
            </a:pPr>
            <a:r>
              <a:rPr lang="en-US" dirty="0" smtClean="0"/>
              <a:t>One Way of Classifying Viruses</a:t>
            </a:r>
          </a:p>
        </p:txBody>
      </p:sp>
      <p:sp>
        <p:nvSpPr>
          <p:cNvPr id="20483" name="Rectangle 3"/>
          <p:cNvSpPr>
            <a:spLocks noGrp="1" noChangeArrowheads="1"/>
          </p:cNvSpPr>
          <p:nvPr>
            <p:ph idx="1"/>
          </p:nvPr>
        </p:nvSpPr>
        <p:spPr>
          <a:xfrm>
            <a:off x="304800" y="1219200"/>
            <a:ext cx="8610600" cy="4648200"/>
          </a:xfrm>
        </p:spPr>
        <p:txBody>
          <a:bodyPr/>
          <a:lstStyle/>
          <a:p>
            <a:pPr>
              <a:lnSpc>
                <a:spcPct val="90000"/>
              </a:lnSpc>
            </a:pPr>
            <a:r>
              <a:rPr lang="en-US" dirty="0" smtClean="0">
                <a:solidFill>
                  <a:srgbClr val="00FF00"/>
                </a:solidFill>
              </a:rPr>
              <a:t>Malicious</a:t>
            </a:r>
          </a:p>
          <a:p>
            <a:pPr lvl="1">
              <a:lnSpc>
                <a:spcPct val="90000"/>
              </a:lnSpc>
            </a:pPr>
            <a:r>
              <a:rPr lang="en-US" dirty="0" smtClean="0"/>
              <a:t>The type that grabs most </a:t>
            </a:r>
            <a:r>
              <a:rPr lang="en-US" dirty="0" smtClean="0">
                <a:solidFill>
                  <a:schemeClr val="tx2"/>
                </a:solidFill>
              </a:rPr>
              <a:t>headlines</a:t>
            </a:r>
          </a:p>
          <a:p>
            <a:pPr lvl="1">
              <a:lnSpc>
                <a:spcPct val="90000"/>
              </a:lnSpc>
            </a:pPr>
            <a:r>
              <a:rPr lang="en-US" dirty="0" smtClean="0"/>
              <a:t>May </a:t>
            </a:r>
            <a:r>
              <a:rPr lang="en-US" dirty="0" smtClean="0">
                <a:solidFill>
                  <a:schemeClr val="tx2"/>
                </a:solidFill>
              </a:rPr>
              <a:t>destroy</a:t>
            </a:r>
            <a:r>
              <a:rPr lang="en-US" dirty="0" smtClean="0"/>
              <a:t> or </a:t>
            </a:r>
            <a:r>
              <a:rPr lang="en-US" dirty="0" smtClean="0">
                <a:solidFill>
                  <a:schemeClr val="tx2"/>
                </a:solidFill>
              </a:rPr>
              <a:t>broadcast</a:t>
            </a:r>
            <a:r>
              <a:rPr lang="en-US" dirty="0" smtClean="0"/>
              <a:t> </a:t>
            </a:r>
            <a:r>
              <a:rPr lang="en-US" dirty="0" smtClean="0">
                <a:solidFill>
                  <a:schemeClr val="tx2"/>
                </a:solidFill>
              </a:rPr>
              <a:t>private data</a:t>
            </a:r>
          </a:p>
          <a:p>
            <a:pPr lvl="1">
              <a:lnSpc>
                <a:spcPct val="90000"/>
              </a:lnSpc>
              <a:spcAft>
                <a:spcPts val="600"/>
              </a:spcAft>
            </a:pPr>
            <a:r>
              <a:rPr lang="en-US" dirty="0" smtClean="0"/>
              <a:t>May </a:t>
            </a:r>
            <a:r>
              <a:rPr lang="en-US" dirty="0" smtClean="0">
                <a:solidFill>
                  <a:schemeClr val="tx2"/>
                </a:solidFill>
              </a:rPr>
              <a:t>create jam on</a:t>
            </a:r>
            <a:r>
              <a:rPr lang="en-US" dirty="0" smtClean="0"/>
              <a:t> the </a:t>
            </a:r>
            <a:r>
              <a:rPr lang="en-US" dirty="0" smtClean="0">
                <a:solidFill>
                  <a:schemeClr val="tx2"/>
                </a:solidFill>
              </a:rPr>
              <a:t>communication</a:t>
            </a:r>
            <a:r>
              <a:rPr lang="en-US" dirty="0" smtClean="0"/>
              <a:t> channels</a:t>
            </a:r>
          </a:p>
          <a:p>
            <a:pPr lvl="1">
              <a:lnSpc>
                <a:spcPct val="90000"/>
              </a:lnSpc>
              <a:spcAft>
                <a:spcPts val="600"/>
              </a:spcAft>
            </a:pPr>
            <a:r>
              <a:rPr lang="en-US" dirty="0" smtClean="0"/>
              <a:t>May </a:t>
            </a:r>
            <a:r>
              <a:rPr lang="en-US" dirty="0" smtClean="0">
                <a:solidFill>
                  <a:schemeClr val="tx2"/>
                </a:solidFill>
              </a:rPr>
              <a:t>tie-up the up</a:t>
            </a:r>
            <a:r>
              <a:rPr lang="en-US" dirty="0" smtClean="0"/>
              <a:t> to stop it from doing useful work</a:t>
            </a:r>
          </a:p>
          <a:p>
            <a:pPr>
              <a:lnSpc>
                <a:spcPct val="90000"/>
              </a:lnSpc>
              <a:spcAft>
                <a:spcPts val="600"/>
              </a:spcAft>
            </a:pPr>
            <a:r>
              <a:rPr lang="en-US" dirty="0" smtClean="0">
                <a:solidFill>
                  <a:srgbClr val="00FF00"/>
                </a:solidFill>
              </a:rPr>
              <a:t>Neutral</a:t>
            </a:r>
          </a:p>
          <a:p>
            <a:pPr lvl="1">
              <a:lnSpc>
                <a:spcPct val="90000"/>
              </a:lnSpc>
              <a:spcAft>
                <a:spcPts val="600"/>
              </a:spcAft>
            </a:pPr>
            <a:r>
              <a:rPr lang="en-US" dirty="0" smtClean="0"/>
              <a:t>May display an </a:t>
            </a:r>
            <a:r>
              <a:rPr lang="en-US" dirty="0" smtClean="0">
                <a:solidFill>
                  <a:schemeClr val="tx2"/>
                </a:solidFill>
              </a:rPr>
              <a:t>annoying</a:t>
            </a:r>
            <a:r>
              <a:rPr lang="en-US" dirty="0" smtClean="0"/>
              <a:t>, but harmless message</a:t>
            </a:r>
            <a:endParaRPr lang="en-US" dirty="0" smtClean="0">
              <a:solidFill>
                <a:srgbClr val="00FF00"/>
              </a:solidFill>
            </a:endParaRPr>
          </a:p>
          <a:p>
            <a:pPr lvl="1">
              <a:lnSpc>
                <a:spcPct val="90000"/>
              </a:lnSpc>
            </a:pPr>
            <a:r>
              <a:rPr lang="en-US" dirty="0" smtClean="0"/>
              <a:t>May hop from one computer to another while </a:t>
            </a:r>
            <a:r>
              <a:rPr lang="en-US" dirty="0" smtClean="0">
                <a:solidFill>
                  <a:schemeClr val="tx2"/>
                </a:solidFill>
              </a:rPr>
              <a:t>searching for and destroying</a:t>
            </a:r>
            <a:r>
              <a:rPr lang="en-US" dirty="0" smtClean="0"/>
              <a:t> malicious viruses</a:t>
            </a:r>
            <a:endParaRPr lang="en-US" sz="2400" dirty="0" smtClean="0"/>
          </a:p>
        </p:txBody>
      </p:sp>
    </p:spTree>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304800"/>
            <a:ext cx="6553200" cy="609600"/>
          </a:xfrm>
        </p:spPr>
        <p:txBody>
          <a:bodyPr>
            <a:noAutofit/>
          </a:bodyPr>
          <a:lstStyle/>
          <a:p>
            <a:pPr fontAlgn="auto">
              <a:spcAft>
                <a:spcPts val="0"/>
              </a:spcAft>
              <a:defRPr/>
            </a:pPr>
            <a:r>
              <a:rPr lang="en-US" sz="4000" dirty="0" smtClean="0"/>
              <a:t>Anatomy of a Virus</a:t>
            </a:r>
          </a:p>
        </p:txBody>
      </p:sp>
      <p:sp>
        <p:nvSpPr>
          <p:cNvPr id="21507" name="Rectangle 3"/>
          <p:cNvSpPr>
            <a:spLocks noGrp="1" noChangeArrowheads="1"/>
          </p:cNvSpPr>
          <p:nvPr>
            <p:ph idx="1"/>
          </p:nvPr>
        </p:nvSpPr>
        <p:spPr>
          <a:xfrm>
            <a:off x="838200" y="1447800"/>
            <a:ext cx="7162800" cy="4267200"/>
          </a:xfrm>
        </p:spPr>
        <p:txBody>
          <a:bodyPr/>
          <a:lstStyle/>
          <a:p>
            <a:pPr>
              <a:lnSpc>
                <a:spcPct val="90000"/>
              </a:lnSpc>
              <a:buFontTx/>
              <a:buNone/>
            </a:pPr>
            <a:r>
              <a:rPr lang="en-US" dirty="0" smtClean="0"/>
              <a:t>A virus consists of 2 parts:</a:t>
            </a:r>
          </a:p>
          <a:p>
            <a:pPr>
              <a:lnSpc>
                <a:spcPct val="90000"/>
              </a:lnSpc>
              <a:buFontTx/>
              <a:buNone/>
            </a:pPr>
            <a:endParaRPr lang="en-US" dirty="0" smtClean="0"/>
          </a:p>
          <a:p>
            <a:pPr>
              <a:lnSpc>
                <a:spcPct val="90000"/>
              </a:lnSpc>
            </a:pPr>
            <a:r>
              <a:rPr lang="en-US" dirty="0" smtClean="0">
                <a:solidFill>
                  <a:srgbClr val="FFC000"/>
                </a:solidFill>
              </a:rPr>
              <a:t>Transmission mechanism</a:t>
            </a:r>
          </a:p>
          <a:p>
            <a:pPr>
              <a:lnSpc>
                <a:spcPct val="90000"/>
              </a:lnSpc>
            </a:pPr>
            <a:r>
              <a:rPr lang="en-US" dirty="0" smtClean="0">
                <a:solidFill>
                  <a:srgbClr val="FFC000"/>
                </a:solidFill>
              </a:rPr>
              <a:t>Payload</a:t>
            </a: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762000"/>
          </a:xfrm>
        </p:spPr>
        <p:txBody>
          <a:bodyPr>
            <a:normAutofit fontScale="90000"/>
          </a:bodyPr>
          <a:lstStyle/>
          <a:p>
            <a:pPr fontAlgn="auto">
              <a:spcAft>
                <a:spcPts val="0"/>
              </a:spcAft>
              <a:defRPr/>
            </a:pPr>
            <a:r>
              <a:rPr lang="en-CA" dirty="0" smtClean="0"/>
              <a:t>Modern Computer Crimes</a:t>
            </a:r>
            <a:endParaRPr lang="en-US" dirty="0" smtClean="0"/>
          </a:p>
        </p:txBody>
      </p:sp>
      <p:sp>
        <p:nvSpPr>
          <p:cNvPr id="10243" name="Rectangle 3"/>
          <p:cNvSpPr>
            <a:spLocks noGrp="1" noChangeArrowheads="1"/>
          </p:cNvSpPr>
          <p:nvPr>
            <p:ph type="body" sz="half" idx="1"/>
          </p:nvPr>
        </p:nvSpPr>
        <p:spPr>
          <a:xfrm>
            <a:off x="539750" y="1484313"/>
            <a:ext cx="8223250" cy="5068887"/>
          </a:xfrm>
        </p:spPr>
        <p:txBody>
          <a:bodyPr/>
          <a:lstStyle/>
          <a:p>
            <a:r>
              <a:rPr lang="en-CA" b="1" dirty="0" smtClean="0"/>
              <a:t>Can be based on malicious code such as a virus, email virus, worm or Trojan horse.</a:t>
            </a:r>
          </a:p>
          <a:p>
            <a:pPr lvl="1"/>
            <a:r>
              <a:rPr lang="en-CA" b="1" i="1" dirty="0" smtClean="0"/>
              <a:t>Also known as </a:t>
            </a:r>
            <a:r>
              <a:rPr lang="en-CA" b="1" i="1" dirty="0" smtClean="0">
                <a:solidFill>
                  <a:srgbClr val="00FF00"/>
                </a:solidFill>
              </a:rPr>
              <a:t>Passive Attacks</a:t>
            </a:r>
          </a:p>
          <a:p>
            <a:r>
              <a:rPr lang="en-CA" b="1" dirty="0" smtClean="0"/>
              <a:t>Or actively perpetrated by </a:t>
            </a:r>
          </a:p>
          <a:p>
            <a:pPr>
              <a:buFontTx/>
              <a:buNone/>
            </a:pPr>
            <a:r>
              <a:rPr lang="en-CA" b="1" dirty="0" smtClean="0"/>
              <a:t>	knowledgeable individuals,</a:t>
            </a:r>
          </a:p>
          <a:p>
            <a:pPr>
              <a:buFontTx/>
              <a:buNone/>
            </a:pPr>
            <a:r>
              <a:rPr lang="en-CA" b="1" dirty="0" smtClean="0"/>
              <a:t>	who </a:t>
            </a:r>
            <a:r>
              <a:rPr lang="en-US" b="1" dirty="0" smtClean="0"/>
              <a:t>attempt to exploit network, </a:t>
            </a:r>
          </a:p>
          <a:p>
            <a:pPr>
              <a:buFontTx/>
              <a:buNone/>
            </a:pPr>
            <a:r>
              <a:rPr lang="en-US" b="1" dirty="0" smtClean="0"/>
              <a:t>	computer, and software flaws</a:t>
            </a:r>
          </a:p>
          <a:p>
            <a:pPr lvl="1"/>
            <a:r>
              <a:rPr lang="en-CA" b="1" i="1" dirty="0" smtClean="0"/>
              <a:t>Also known as </a:t>
            </a:r>
            <a:r>
              <a:rPr lang="en-CA" b="1" i="1" dirty="0" smtClean="0">
                <a:solidFill>
                  <a:srgbClr val="00FF00"/>
                </a:solidFill>
              </a:rPr>
              <a:t>Active Attacks</a:t>
            </a:r>
            <a:endParaRPr lang="en-US" b="1" i="1" dirty="0" smtClean="0">
              <a:solidFill>
                <a:srgbClr val="00FF00"/>
              </a:solidFill>
            </a:endParaRPr>
          </a:p>
        </p:txBody>
      </p:sp>
      <p:pic>
        <p:nvPicPr>
          <p:cNvPr id="10244" name="Picture 4" descr="bd07248_"/>
          <p:cNvPicPr>
            <a:picLocks noChangeAspect="1" noChangeArrowheads="1"/>
          </p:cNvPicPr>
          <p:nvPr/>
        </p:nvPicPr>
        <p:blipFill>
          <a:blip r:embed="rId3" cstate="print"/>
          <a:srcRect/>
          <a:stretch>
            <a:fillRect/>
          </a:stretch>
        </p:blipFill>
        <p:spPr bwMode="auto">
          <a:xfrm>
            <a:off x="6838950" y="3352800"/>
            <a:ext cx="2305050" cy="2592388"/>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28600"/>
            <a:ext cx="9144000" cy="685800"/>
          </a:xfrm>
        </p:spPr>
        <p:txBody>
          <a:bodyPr>
            <a:normAutofit fontScale="90000"/>
          </a:bodyPr>
          <a:lstStyle/>
          <a:p>
            <a:pPr fontAlgn="auto">
              <a:spcAft>
                <a:spcPts val="0"/>
              </a:spcAft>
              <a:defRPr/>
            </a:pPr>
            <a:r>
              <a:rPr lang="en-US" sz="4000" smtClean="0"/>
              <a:t>Transmission Mechanism</a:t>
            </a:r>
          </a:p>
        </p:txBody>
      </p:sp>
      <p:sp>
        <p:nvSpPr>
          <p:cNvPr id="22531" name="Rectangle 3"/>
          <p:cNvSpPr>
            <a:spLocks noGrp="1" noChangeArrowheads="1"/>
          </p:cNvSpPr>
          <p:nvPr>
            <p:ph idx="1"/>
          </p:nvPr>
        </p:nvSpPr>
        <p:spPr>
          <a:xfrm>
            <a:off x="0" y="914400"/>
            <a:ext cx="9144000" cy="5867400"/>
          </a:xfrm>
        </p:spPr>
        <p:txBody>
          <a:bodyPr/>
          <a:lstStyle/>
          <a:p>
            <a:pPr>
              <a:lnSpc>
                <a:spcPct val="90000"/>
              </a:lnSpc>
            </a:pPr>
            <a:endParaRPr lang="en-US" smtClean="0"/>
          </a:p>
          <a:p>
            <a:pPr>
              <a:lnSpc>
                <a:spcPct val="90000"/>
              </a:lnSpc>
            </a:pPr>
            <a:r>
              <a:rPr lang="en-US" smtClean="0"/>
              <a:t>Viruses attach themselves to other computer programs or data files (termed as </a:t>
            </a:r>
            <a:r>
              <a:rPr lang="en-US" i="1" smtClean="0">
                <a:solidFill>
                  <a:srgbClr val="00FF00"/>
                </a:solidFill>
              </a:rPr>
              <a:t>hosts</a:t>
            </a:r>
            <a:r>
              <a:rPr lang="en-US" smtClean="0"/>
              <a:t>)</a:t>
            </a:r>
          </a:p>
          <a:p>
            <a:pPr>
              <a:lnSpc>
                <a:spcPct val="90000"/>
              </a:lnSpc>
            </a:pPr>
            <a:endParaRPr lang="en-US" smtClean="0"/>
          </a:p>
          <a:p>
            <a:pPr>
              <a:lnSpc>
                <a:spcPct val="90000"/>
              </a:lnSpc>
            </a:pPr>
            <a:r>
              <a:rPr lang="en-US" smtClean="0"/>
              <a:t>They </a:t>
            </a:r>
            <a:r>
              <a:rPr lang="en-US" smtClean="0">
                <a:solidFill>
                  <a:schemeClr val="tx2"/>
                </a:solidFill>
              </a:rPr>
              <a:t>move</a:t>
            </a:r>
            <a:r>
              <a:rPr lang="en-US" smtClean="0"/>
              <a:t> from one computer to another with the </a:t>
            </a:r>
            <a:r>
              <a:rPr lang="en-US" i="1" smtClean="0"/>
              <a:t>hosts </a:t>
            </a:r>
            <a:r>
              <a:rPr lang="en-US" smtClean="0"/>
              <a:t>and </a:t>
            </a:r>
            <a:r>
              <a:rPr lang="en-US" smtClean="0">
                <a:solidFill>
                  <a:schemeClr val="tx2"/>
                </a:solidFill>
              </a:rPr>
              <a:t>spring into action when the</a:t>
            </a:r>
            <a:r>
              <a:rPr lang="en-US" i="1" smtClean="0">
                <a:solidFill>
                  <a:schemeClr val="tx2"/>
                </a:solidFill>
              </a:rPr>
              <a:t> host </a:t>
            </a:r>
            <a:r>
              <a:rPr lang="en-US" smtClean="0">
                <a:solidFill>
                  <a:schemeClr val="tx2"/>
                </a:solidFill>
              </a:rPr>
              <a:t>is executed or opened</a:t>
            </a:r>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52400"/>
            <a:ext cx="9144000" cy="762000"/>
          </a:xfrm>
        </p:spPr>
        <p:txBody>
          <a:bodyPr>
            <a:normAutofit fontScale="90000"/>
          </a:bodyPr>
          <a:lstStyle/>
          <a:p>
            <a:pPr fontAlgn="auto">
              <a:spcAft>
                <a:spcPts val="0"/>
              </a:spcAft>
              <a:defRPr/>
            </a:pPr>
            <a:r>
              <a:rPr lang="en-US" smtClean="0"/>
              <a:t>Payload</a:t>
            </a:r>
          </a:p>
        </p:txBody>
      </p:sp>
      <p:sp>
        <p:nvSpPr>
          <p:cNvPr id="23555" name="Rectangle 3"/>
          <p:cNvSpPr>
            <a:spLocks noGrp="1" noChangeArrowheads="1"/>
          </p:cNvSpPr>
          <p:nvPr>
            <p:ph idx="1"/>
          </p:nvPr>
        </p:nvSpPr>
        <p:spPr>
          <a:xfrm>
            <a:off x="381000" y="914400"/>
            <a:ext cx="8458200" cy="5562600"/>
          </a:xfrm>
        </p:spPr>
        <p:txBody>
          <a:bodyPr/>
          <a:lstStyle/>
          <a:p>
            <a:pPr>
              <a:lnSpc>
                <a:spcPct val="90000"/>
              </a:lnSpc>
            </a:pPr>
            <a:endParaRPr lang="en-US" dirty="0" smtClean="0"/>
          </a:p>
          <a:p>
            <a:pPr>
              <a:lnSpc>
                <a:spcPct val="90000"/>
              </a:lnSpc>
              <a:spcAft>
                <a:spcPts val="600"/>
              </a:spcAft>
            </a:pPr>
            <a:r>
              <a:rPr lang="en-US" dirty="0" smtClean="0"/>
              <a:t>The part of the virus that generally consists of </a:t>
            </a:r>
            <a:r>
              <a:rPr lang="en-US" dirty="0" smtClean="0">
                <a:solidFill>
                  <a:srgbClr val="00FF00"/>
                </a:solidFill>
              </a:rPr>
              <a:t>malicious computer instructions</a:t>
            </a:r>
            <a:endParaRPr lang="en-US" dirty="0" smtClean="0"/>
          </a:p>
          <a:p>
            <a:pPr>
              <a:lnSpc>
                <a:spcPct val="90000"/>
              </a:lnSpc>
              <a:spcAft>
                <a:spcPts val="600"/>
              </a:spcAft>
            </a:pPr>
            <a:r>
              <a:rPr lang="en-US" dirty="0" smtClean="0"/>
              <a:t>The part generally has two further components:</a:t>
            </a:r>
          </a:p>
          <a:p>
            <a:pPr lvl="1">
              <a:lnSpc>
                <a:spcPct val="90000"/>
              </a:lnSpc>
            </a:pPr>
            <a:r>
              <a:rPr lang="en-US" dirty="0" smtClean="0">
                <a:solidFill>
                  <a:schemeClr val="tx2"/>
                </a:solidFill>
              </a:rPr>
              <a:t>Infection propagation component</a:t>
            </a:r>
            <a:r>
              <a:rPr lang="en-US" dirty="0" smtClean="0"/>
              <a:t>:</a:t>
            </a:r>
          </a:p>
          <a:p>
            <a:pPr lvl="2">
              <a:lnSpc>
                <a:spcPct val="90000"/>
              </a:lnSpc>
            </a:pPr>
            <a:r>
              <a:rPr lang="en-US" dirty="0" smtClean="0"/>
              <a:t>This component transfers the virus to other files residing on the computer</a:t>
            </a:r>
          </a:p>
          <a:p>
            <a:pPr lvl="1">
              <a:lnSpc>
                <a:spcPct val="90000"/>
              </a:lnSpc>
            </a:pPr>
            <a:r>
              <a:rPr lang="en-US" dirty="0" smtClean="0">
                <a:solidFill>
                  <a:schemeClr val="tx2"/>
                </a:solidFill>
              </a:rPr>
              <a:t>Actual destructive</a:t>
            </a:r>
            <a:r>
              <a:rPr lang="en-US" dirty="0" smtClean="0"/>
              <a:t> component:</a:t>
            </a:r>
          </a:p>
          <a:p>
            <a:pPr lvl="2">
              <a:lnSpc>
                <a:spcPct val="90000"/>
              </a:lnSpc>
            </a:pPr>
            <a:r>
              <a:rPr lang="en-US" dirty="0" smtClean="0"/>
              <a:t>This component destroys data or performs or other harmful operations</a:t>
            </a:r>
          </a:p>
        </p:txBody>
      </p:sp>
    </p:spTree>
  </p:cSld>
  <p:clrMapOvr>
    <a:masterClrMapping/>
  </p:clrMapOvr>
  <p:transition>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609600"/>
          </a:xfrm>
        </p:spPr>
        <p:txBody>
          <a:bodyPr>
            <a:normAutofit fontScale="90000"/>
          </a:bodyPr>
          <a:lstStyle/>
          <a:p>
            <a:pPr fontAlgn="auto">
              <a:spcAft>
                <a:spcPts val="0"/>
              </a:spcAft>
              <a:defRPr/>
            </a:pPr>
            <a:r>
              <a:rPr lang="en-US" sz="4000" dirty="0" smtClean="0"/>
              <a:t>Some Commonsense Guidelines</a:t>
            </a:r>
          </a:p>
        </p:txBody>
      </p:sp>
      <p:sp>
        <p:nvSpPr>
          <p:cNvPr id="24579" name="Rectangle 3"/>
          <p:cNvSpPr>
            <a:spLocks noGrp="1" noChangeArrowheads="1"/>
          </p:cNvSpPr>
          <p:nvPr>
            <p:ph idx="1"/>
          </p:nvPr>
        </p:nvSpPr>
        <p:spPr>
          <a:xfrm>
            <a:off x="0" y="1143000"/>
            <a:ext cx="9144000" cy="5715000"/>
          </a:xfrm>
        </p:spPr>
        <p:txBody>
          <a:bodyPr/>
          <a:lstStyle/>
          <a:p>
            <a:r>
              <a:rPr lang="en-US" dirty="0" smtClean="0">
                <a:solidFill>
                  <a:srgbClr val="00FF00"/>
                </a:solidFill>
              </a:rPr>
              <a:t>Download</a:t>
            </a:r>
            <a:r>
              <a:rPr lang="en-US" dirty="0" smtClean="0"/>
              <a:t> </a:t>
            </a:r>
            <a:r>
              <a:rPr lang="en-US" dirty="0" err="1" smtClean="0"/>
              <a:t>softwares</a:t>
            </a:r>
            <a:r>
              <a:rPr lang="en-US" dirty="0" smtClean="0"/>
              <a:t> from trusted sites only</a:t>
            </a:r>
          </a:p>
          <a:p>
            <a:r>
              <a:rPr lang="en-US" dirty="0" smtClean="0"/>
              <a:t>Do not open </a:t>
            </a:r>
            <a:r>
              <a:rPr lang="en-US" dirty="0" smtClean="0">
                <a:solidFill>
                  <a:schemeClr val="tx2"/>
                </a:solidFill>
              </a:rPr>
              <a:t>attachments</a:t>
            </a:r>
            <a:r>
              <a:rPr lang="en-US" dirty="0" smtClean="0"/>
              <a:t> of unsolicited </a:t>
            </a:r>
            <a:r>
              <a:rPr lang="en-US" dirty="0" err="1" smtClean="0"/>
              <a:t>eMails</a:t>
            </a:r>
            <a:endParaRPr lang="en-US" dirty="0" smtClean="0"/>
          </a:p>
          <a:p>
            <a:r>
              <a:rPr lang="en-US" dirty="0" smtClean="0"/>
              <a:t>Use flash disks, floppy </a:t>
            </a:r>
            <a:r>
              <a:rPr lang="en-US" dirty="0" smtClean="0">
                <a:solidFill>
                  <a:srgbClr val="00FF00"/>
                </a:solidFill>
              </a:rPr>
              <a:t>disks</a:t>
            </a:r>
            <a:r>
              <a:rPr lang="en-US" dirty="0" smtClean="0"/>
              <a:t> and CDROMs that have been used in trusted computers only</a:t>
            </a:r>
          </a:p>
          <a:p>
            <a:r>
              <a:rPr lang="en-US" dirty="0" smtClean="0"/>
              <a:t>When transferring files from your computer to another, use the </a:t>
            </a:r>
            <a:r>
              <a:rPr lang="en-US" dirty="0" smtClean="0">
                <a:solidFill>
                  <a:schemeClr val="tx2"/>
                </a:solidFill>
              </a:rPr>
              <a:t>write-protection</a:t>
            </a:r>
            <a:r>
              <a:rPr lang="en-US" dirty="0" smtClean="0"/>
              <a:t> notches</a:t>
            </a:r>
          </a:p>
          <a:p>
            <a:r>
              <a:rPr lang="en-US" dirty="0" smtClean="0"/>
              <a:t>Stay away from </a:t>
            </a:r>
            <a:r>
              <a:rPr lang="en-US" dirty="0" smtClean="0">
                <a:solidFill>
                  <a:srgbClr val="00FF00"/>
                </a:solidFill>
              </a:rPr>
              <a:t>pirated</a:t>
            </a:r>
            <a:r>
              <a:rPr lang="en-US" dirty="0" smtClean="0"/>
              <a:t> </a:t>
            </a:r>
            <a:r>
              <a:rPr lang="en-US" dirty="0" err="1" smtClean="0"/>
              <a:t>softwares</a:t>
            </a:r>
            <a:endParaRPr lang="en-US" dirty="0" smtClean="0"/>
          </a:p>
          <a:p>
            <a:r>
              <a:rPr lang="en-US" dirty="0" smtClean="0"/>
              <a:t>Regularly </a:t>
            </a:r>
            <a:r>
              <a:rPr lang="en-US" dirty="0" smtClean="0">
                <a:solidFill>
                  <a:schemeClr val="tx2"/>
                </a:solidFill>
              </a:rPr>
              <a:t>back your data up</a:t>
            </a:r>
            <a:endParaRPr lang="en-US" sz="3600" dirty="0" smtClean="0">
              <a:solidFill>
                <a:schemeClr val="tx2"/>
              </a:solidFill>
            </a:endParaRPr>
          </a:p>
          <a:p>
            <a:r>
              <a:rPr lang="en-US" dirty="0" smtClean="0"/>
              <a:t>Install </a:t>
            </a:r>
            <a:r>
              <a:rPr lang="en-US" dirty="0" smtClean="0">
                <a:solidFill>
                  <a:srgbClr val="00FF00"/>
                </a:solidFill>
              </a:rPr>
              <a:t>Antivirus</a:t>
            </a:r>
            <a:r>
              <a:rPr lang="en-US" dirty="0" smtClean="0"/>
              <a:t> SW; keep it and its virus definitions </a:t>
            </a:r>
            <a:r>
              <a:rPr lang="en-US" dirty="0" smtClean="0">
                <a:solidFill>
                  <a:srgbClr val="00FF00"/>
                </a:solidFill>
              </a:rPr>
              <a:t>updated</a:t>
            </a:r>
          </a:p>
        </p:txBody>
      </p:sp>
    </p:spTree>
  </p:cSld>
  <p:clrMapOvr>
    <a:masterClrMapping/>
  </p:clrMapOvr>
  <p:transition>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304800"/>
            <a:ext cx="7772400" cy="685800"/>
          </a:xfrm>
        </p:spPr>
        <p:txBody>
          <a:bodyPr>
            <a:noAutofit/>
          </a:bodyPr>
          <a:lstStyle/>
          <a:p>
            <a:pPr fontAlgn="auto">
              <a:spcAft>
                <a:spcPts val="0"/>
              </a:spcAft>
              <a:defRPr/>
            </a:pPr>
            <a:r>
              <a:rPr lang="en-US" sz="4800" dirty="0" smtClean="0"/>
              <a:t>Antivirus</a:t>
            </a:r>
          </a:p>
        </p:txBody>
      </p:sp>
      <p:sp>
        <p:nvSpPr>
          <p:cNvPr id="25603" name="Rectangle 3"/>
          <p:cNvSpPr>
            <a:spLocks noGrp="1" noChangeArrowheads="1"/>
          </p:cNvSpPr>
          <p:nvPr>
            <p:ph idx="1"/>
          </p:nvPr>
        </p:nvSpPr>
        <p:spPr>
          <a:xfrm>
            <a:off x="0" y="1143000"/>
            <a:ext cx="9144000" cy="5715000"/>
          </a:xfrm>
        </p:spPr>
        <p:txBody>
          <a:bodyPr/>
          <a:lstStyle/>
          <a:p>
            <a:r>
              <a:rPr lang="en-US" dirty="0" smtClean="0"/>
              <a:t>Kind of software designed</a:t>
            </a:r>
            <a:r>
              <a:rPr lang="en-US" sz="2800" dirty="0" smtClean="0"/>
              <a:t> </a:t>
            </a:r>
            <a:r>
              <a:rPr lang="en-US" dirty="0" smtClean="0"/>
              <a:t>for</a:t>
            </a:r>
            <a:r>
              <a:rPr lang="en-US" sz="2800" dirty="0" smtClean="0"/>
              <a:t> </a:t>
            </a:r>
            <a:r>
              <a:rPr lang="en-US" dirty="0" smtClean="0">
                <a:solidFill>
                  <a:srgbClr val="00FF00"/>
                </a:solidFill>
              </a:rPr>
              <a:t>detecting</a:t>
            </a:r>
            <a:r>
              <a:rPr lang="en-US" dirty="0" smtClean="0"/>
              <a:t> viruses &amp;</a:t>
            </a:r>
            <a:r>
              <a:rPr lang="en-US" sz="2800" dirty="0" smtClean="0"/>
              <a:t> </a:t>
            </a:r>
            <a:r>
              <a:rPr lang="en-US" dirty="0" smtClean="0">
                <a:solidFill>
                  <a:srgbClr val="00FF00"/>
                </a:solidFill>
              </a:rPr>
              <a:t>inoculating</a:t>
            </a:r>
            <a:endParaRPr lang="en-US" sz="2400" dirty="0" smtClean="0"/>
          </a:p>
          <a:p>
            <a:r>
              <a:rPr lang="en-US" dirty="0" smtClean="0"/>
              <a:t>Continuously monitors a computer for </a:t>
            </a:r>
            <a:r>
              <a:rPr lang="en-US" dirty="0" smtClean="0">
                <a:solidFill>
                  <a:schemeClr val="tx2"/>
                </a:solidFill>
              </a:rPr>
              <a:t>known viruses</a:t>
            </a:r>
            <a:r>
              <a:rPr lang="en-US" dirty="0" smtClean="0"/>
              <a:t> and for other </a:t>
            </a:r>
            <a:r>
              <a:rPr lang="en-US" dirty="0" smtClean="0">
                <a:solidFill>
                  <a:schemeClr val="tx2"/>
                </a:solidFill>
              </a:rPr>
              <a:t>tell-tale signs</a:t>
            </a:r>
            <a:r>
              <a:rPr lang="en-US" dirty="0" smtClean="0"/>
              <a:t> like:</a:t>
            </a:r>
          </a:p>
          <a:p>
            <a:pPr lvl="1"/>
            <a:r>
              <a:rPr lang="en-US" dirty="0" smtClean="0"/>
              <a:t>Most – but, unfortunately not all – viruses </a:t>
            </a:r>
            <a:r>
              <a:rPr lang="en-US" dirty="0" smtClean="0">
                <a:solidFill>
                  <a:srgbClr val="00FF00"/>
                </a:solidFill>
              </a:rPr>
              <a:t>increase the size</a:t>
            </a:r>
            <a:r>
              <a:rPr lang="en-US" dirty="0" smtClean="0"/>
              <a:t> of the file they infect</a:t>
            </a:r>
          </a:p>
          <a:p>
            <a:pPr lvl="1"/>
            <a:r>
              <a:rPr lang="en-US" dirty="0" smtClean="0"/>
              <a:t>Hard disk </a:t>
            </a:r>
            <a:r>
              <a:rPr lang="en-US" dirty="0" smtClean="0">
                <a:solidFill>
                  <a:srgbClr val="00FF00"/>
                </a:solidFill>
              </a:rPr>
              <a:t>reformatting</a:t>
            </a:r>
            <a:r>
              <a:rPr lang="en-US" dirty="0" smtClean="0"/>
              <a:t> commands</a:t>
            </a:r>
          </a:p>
          <a:p>
            <a:pPr lvl="1"/>
            <a:r>
              <a:rPr lang="en-US" dirty="0" smtClean="0"/>
              <a:t>Rewriting of the </a:t>
            </a:r>
            <a:r>
              <a:rPr lang="en-US" dirty="0" smtClean="0">
                <a:solidFill>
                  <a:srgbClr val="00FF00"/>
                </a:solidFill>
              </a:rPr>
              <a:t>boot sector</a:t>
            </a:r>
            <a:r>
              <a:rPr lang="en-US" dirty="0" smtClean="0"/>
              <a:t> of a hard disk</a:t>
            </a:r>
            <a:endParaRPr lang="en-US" sz="2000" dirty="0" smtClean="0"/>
          </a:p>
          <a:p>
            <a:r>
              <a:rPr lang="en-US" dirty="0" smtClean="0"/>
              <a:t>The moment it detects an infected file, it can </a:t>
            </a:r>
            <a:r>
              <a:rPr lang="en-US" dirty="0" smtClean="0">
                <a:solidFill>
                  <a:schemeClr val="tx2"/>
                </a:solidFill>
              </a:rPr>
              <a:t>automatically inoculate</a:t>
            </a:r>
            <a:r>
              <a:rPr lang="en-US" dirty="0" smtClean="0"/>
              <a:t> it, or failing that, </a:t>
            </a:r>
            <a:r>
              <a:rPr lang="en-US" dirty="0" smtClean="0">
                <a:solidFill>
                  <a:schemeClr val="tx2"/>
                </a:solidFill>
              </a:rPr>
              <a:t>erase</a:t>
            </a:r>
            <a:r>
              <a:rPr lang="en-US" dirty="0" smtClean="0"/>
              <a:t> it</a:t>
            </a:r>
          </a:p>
        </p:txBody>
      </p:sp>
    </p:spTree>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152400"/>
            <a:ext cx="9144000" cy="838200"/>
          </a:xfrm>
        </p:spPr>
        <p:txBody>
          <a:bodyPr/>
          <a:lstStyle/>
          <a:p>
            <a:r>
              <a:rPr lang="en-US" smtClean="0"/>
              <a:t>Other Virus-Like Programs</a:t>
            </a:r>
          </a:p>
        </p:txBody>
      </p:sp>
      <p:sp>
        <p:nvSpPr>
          <p:cNvPr id="26627" name="Rectangle 3"/>
          <p:cNvSpPr>
            <a:spLocks noGrp="1" noChangeArrowheads="1"/>
          </p:cNvSpPr>
          <p:nvPr>
            <p:ph idx="1"/>
          </p:nvPr>
        </p:nvSpPr>
        <p:spPr>
          <a:xfrm>
            <a:off x="0" y="1219200"/>
            <a:ext cx="9144000" cy="5638800"/>
          </a:xfrm>
        </p:spPr>
        <p:txBody>
          <a:bodyPr/>
          <a:lstStyle/>
          <a:p>
            <a:pPr>
              <a:spcAft>
                <a:spcPts val="600"/>
              </a:spcAft>
            </a:pPr>
            <a:r>
              <a:rPr lang="en-US" dirty="0" smtClean="0"/>
              <a:t>There are other computer programs that are </a:t>
            </a:r>
            <a:r>
              <a:rPr lang="en-US" dirty="0" smtClean="0">
                <a:solidFill>
                  <a:srgbClr val="00FF00"/>
                </a:solidFill>
              </a:rPr>
              <a:t>similar to viruses</a:t>
            </a:r>
            <a:r>
              <a:rPr lang="en-US" dirty="0" smtClean="0"/>
              <a:t> in some ways but </a:t>
            </a:r>
            <a:r>
              <a:rPr lang="en-US" dirty="0" smtClean="0">
                <a:solidFill>
                  <a:srgbClr val="00FF00"/>
                </a:solidFill>
              </a:rPr>
              <a:t>different</a:t>
            </a:r>
            <a:r>
              <a:rPr lang="en-US" dirty="0" smtClean="0"/>
              <a:t> in some others</a:t>
            </a:r>
          </a:p>
          <a:p>
            <a:pPr>
              <a:spcAft>
                <a:spcPts val="600"/>
              </a:spcAft>
            </a:pPr>
            <a:r>
              <a:rPr lang="en-US" dirty="0" smtClean="0">
                <a:solidFill>
                  <a:schemeClr val="tx2"/>
                </a:solidFill>
              </a:rPr>
              <a:t>Three</a:t>
            </a:r>
            <a:r>
              <a:rPr lang="en-US" dirty="0" smtClean="0"/>
              <a:t> types:</a:t>
            </a:r>
          </a:p>
          <a:p>
            <a:pPr lvl="1">
              <a:spcAft>
                <a:spcPts val="600"/>
              </a:spcAft>
            </a:pPr>
            <a:r>
              <a:rPr lang="en-US" dirty="0" smtClean="0"/>
              <a:t>Trojan horses</a:t>
            </a:r>
          </a:p>
          <a:p>
            <a:pPr lvl="1">
              <a:spcAft>
                <a:spcPts val="600"/>
              </a:spcAft>
            </a:pPr>
            <a:r>
              <a:rPr lang="en-US" dirty="0" smtClean="0"/>
              <a:t>Logic- or time-bombs</a:t>
            </a:r>
          </a:p>
          <a:p>
            <a:pPr lvl="1"/>
            <a:r>
              <a:rPr lang="en-US" dirty="0" smtClean="0"/>
              <a:t>Worms</a:t>
            </a:r>
          </a:p>
        </p:txBody>
      </p:sp>
    </p:spTree>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228600"/>
            <a:ext cx="9144000" cy="762000"/>
          </a:xfrm>
        </p:spPr>
        <p:txBody>
          <a:bodyPr>
            <a:normAutofit fontScale="90000"/>
          </a:bodyPr>
          <a:lstStyle/>
          <a:p>
            <a:pPr fontAlgn="auto">
              <a:spcAft>
                <a:spcPts val="0"/>
              </a:spcAft>
              <a:defRPr/>
            </a:pPr>
            <a:r>
              <a:rPr lang="en-US" smtClean="0"/>
              <a:t>Logic- or Time-Bombs</a:t>
            </a:r>
          </a:p>
        </p:txBody>
      </p:sp>
      <p:sp>
        <p:nvSpPr>
          <p:cNvPr id="28675" name="Rectangle 3"/>
          <p:cNvSpPr>
            <a:spLocks noGrp="1" noChangeArrowheads="1"/>
          </p:cNvSpPr>
          <p:nvPr>
            <p:ph idx="1"/>
          </p:nvPr>
        </p:nvSpPr>
        <p:spPr>
          <a:xfrm>
            <a:off x="0" y="1219200"/>
            <a:ext cx="9144000" cy="5334000"/>
          </a:xfrm>
        </p:spPr>
        <p:txBody>
          <a:bodyPr/>
          <a:lstStyle/>
          <a:p>
            <a:pPr>
              <a:spcAft>
                <a:spcPts val="1200"/>
              </a:spcAft>
            </a:pPr>
            <a:r>
              <a:rPr lang="en-US" dirty="0" smtClean="0"/>
              <a:t>It executes its payload when a </a:t>
            </a:r>
            <a:r>
              <a:rPr lang="en-US" dirty="0" smtClean="0">
                <a:solidFill>
                  <a:srgbClr val="00FF00"/>
                </a:solidFill>
              </a:rPr>
              <a:t>predetermined event</a:t>
            </a:r>
            <a:r>
              <a:rPr lang="en-US" dirty="0" smtClean="0"/>
              <a:t> occurs</a:t>
            </a:r>
          </a:p>
          <a:p>
            <a:pPr>
              <a:spcAft>
                <a:spcPts val="1200"/>
              </a:spcAft>
            </a:pPr>
            <a:r>
              <a:rPr lang="en-US" dirty="0" smtClean="0"/>
              <a:t>Example events:</a:t>
            </a:r>
          </a:p>
          <a:p>
            <a:pPr lvl="1"/>
            <a:r>
              <a:rPr lang="en-US" dirty="0" smtClean="0"/>
              <a:t>A particular word or phrase is </a:t>
            </a:r>
            <a:r>
              <a:rPr lang="en-US" dirty="0" smtClean="0">
                <a:solidFill>
                  <a:schemeClr val="tx2"/>
                </a:solidFill>
              </a:rPr>
              <a:t>typed</a:t>
            </a:r>
          </a:p>
          <a:p>
            <a:pPr lvl="1"/>
            <a:r>
              <a:rPr lang="en-US" dirty="0" smtClean="0"/>
              <a:t>A particular </a:t>
            </a:r>
            <a:r>
              <a:rPr lang="en-US" dirty="0" smtClean="0">
                <a:solidFill>
                  <a:schemeClr val="tx2"/>
                </a:solidFill>
              </a:rPr>
              <a:t>date or time</a:t>
            </a:r>
            <a:r>
              <a:rPr lang="en-US" dirty="0" smtClean="0"/>
              <a:t> is reached</a:t>
            </a:r>
            <a:endParaRPr lang="en-US" dirty="0" smtClean="0">
              <a:solidFill>
                <a:schemeClr val="tx2"/>
              </a:solidFill>
            </a:endParaRPr>
          </a:p>
        </p:txBody>
      </p:sp>
    </p:spTree>
  </p:cSld>
  <p:clrMapOvr>
    <a:masterClrMapping/>
  </p:clrMapOvr>
  <p:transition>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28600"/>
            <a:ext cx="9144000" cy="762000"/>
          </a:xfrm>
        </p:spPr>
        <p:txBody>
          <a:bodyPr>
            <a:normAutofit fontScale="90000"/>
          </a:bodyPr>
          <a:lstStyle/>
          <a:p>
            <a:pPr fontAlgn="auto">
              <a:spcAft>
                <a:spcPts val="0"/>
              </a:spcAft>
              <a:defRPr/>
            </a:pPr>
            <a:r>
              <a:rPr lang="en-US" smtClean="0"/>
              <a:t>Worms</a:t>
            </a:r>
          </a:p>
        </p:txBody>
      </p:sp>
      <p:sp>
        <p:nvSpPr>
          <p:cNvPr id="29699" name="Rectangle 3"/>
          <p:cNvSpPr>
            <a:spLocks noGrp="1" noChangeArrowheads="1"/>
          </p:cNvSpPr>
          <p:nvPr>
            <p:ph idx="1"/>
          </p:nvPr>
        </p:nvSpPr>
        <p:spPr>
          <a:xfrm>
            <a:off x="0" y="1219200"/>
            <a:ext cx="9144000" cy="4876800"/>
          </a:xfrm>
        </p:spPr>
        <p:txBody>
          <a:bodyPr/>
          <a:lstStyle/>
          <a:p>
            <a:pPr>
              <a:spcAft>
                <a:spcPts val="1200"/>
              </a:spcAft>
            </a:pPr>
            <a:r>
              <a:rPr lang="en-US" dirty="0" smtClean="0">
                <a:solidFill>
                  <a:srgbClr val="00FF00"/>
                </a:solidFill>
              </a:rPr>
              <a:t>Harmless</a:t>
            </a:r>
            <a:r>
              <a:rPr lang="en-US" dirty="0" smtClean="0"/>
              <a:t> in the sense that they only make </a:t>
            </a:r>
            <a:r>
              <a:rPr lang="en-US" dirty="0" smtClean="0">
                <a:solidFill>
                  <a:srgbClr val="00FF00"/>
                </a:solidFill>
              </a:rPr>
              <a:t>copies</a:t>
            </a:r>
            <a:r>
              <a:rPr lang="en-US" dirty="0" smtClean="0"/>
              <a:t> of themselves on the infected computer</a:t>
            </a:r>
          </a:p>
          <a:p>
            <a:pPr>
              <a:spcAft>
                <a:spcPts val="1200"/>
              </a:spcAft>
            </a:pPr>
            <a:r>
              <a:rPr lang="en-US" dirty="0" smtClean="0">
                <a:solidFill>
                  <a:schemeClr val="tx2"/>
                </a:solidFill>
              </a:rPr>
              <a:t>Harmful</a:t>
            </a:r>
            <a:r>
              <a:rPr lang="en-US" dirty="0" smtClean="0"/>
              <a:t> in the sense that it can </a:t>
            </a:r>
            <a:r>
              <a:rPr lang="en-US" dirty="0" smtClean="0">
                <a:solidFill>
                  <a:schemeClr val="tx2"/>
                </a:solidFill>
              </a:rPr>
              <a:t>use up</a:t>
            </a:r>
            <a:r>
              <a:rPr lang="en-US" dirty="0" smtClean="0"/>
              <a:t> available computer </a:t>
            </a:r>
            <a:r>
              <a:rPr lang="en-US" dirty="0" smtClean="0">
                <a:solidFill>
                  <a:schemeClr val="tx2"/>
                </a:solidFill>
              </a:rPr>
              <a:t>resources</a:t>
            </a:r>
            <a:r>
              <a:rPr lang="en-US" dirty="0" smtClean="0"/>
              <a:t> (i.e. memory, storage, processing), making it slow or even completely useless</a:t>
            </a:r>
          </a:p>
        </p:txBody>
      </p:sp>
    </p:spTree>
  </p:cSld>
  <p:clrMapOvr>
    <a:masterClrMapping/>
  </p:clrMapOvr>
  <p:transition>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304800"/>
            <a:ext cx="8534400" cy="609600"/>
          </a:xfrm>
        </p:spPr>
        <p:txBody>
          <a:bodyPr/>
          <a:lstStyle/>
          <a:p>
            <a:r>
              <a:rPr lang="en-US" sz="4000" smtClean="0"/>
              <a:t>Spyware</a:t>
            </a:r>
          </a:p>
        </p:txBody>
      </p:sp>
      <p:sp>
        <p:nvSpPr>
          <p:cNvPr id="30723" name="Rectangle 3"/>
          <p:cNvSpPr>
            <a:spLocks noGrp="1" noChangeArrowheads="1"/>
          </p:cNvSpPr>
          <p:nvPr>
            <p:ph idx="1"/>
          </p:nvPr>
        </p:nvSpPr>
        <p:spPr>
          <a:xfrm>
            <a:off x="381000" y="1143000"/>
            <a:ext cx="8534400" cy="5410200"/>
          </a:xfrm>
        </p:spPr>
        <p:txBody>
          <a:bodyPr/>
          <a:lstStyle/>
          <a:p>
            <a:r>
              <a:rPr lang="en-US" smtClean="0"/>
              <a:t>Sends information from the infected computer to the attacker</a:t>
            </a:r>
          </a:p>
          <a:p>
            <a:pPr lvl="1"/>
            <a:r>
              <a:rPr lang="en-US" smtClean="0"/>
              <a:t>Confidential financial data</a:t>
            </a:r>
          </a:p>
          <a:p>
            <a:pPr lvl="1"/>
            <a:r>
              <a:rPr lang="en-US" smtClean="0"/>
              <a:t>Passwords</a:t>
            </a:r>
          </a:p>
          <a:p>
            <a:pPr lvl="1"/>
            <a:r>
              <a:rPr lang="en-US" smtClean="0"/>
              <a:t>PINs</a:t>
            </a:r>
          </a:p>
          <a:p>
            <a:pPr lvl="1"/>
            <a:r>
              <a:rPr lang="en-US" smtClean="0"/>
              <a:t>Any other stored data</a:t>
            </a:r>
          </a:p>
          <a:p>
            <a:r>
              <a:rPr lang="en-US" smtClean="0"/>
              <a:t>Can registered each keystroke entered</a:t>
            </a:r>
          </a:p>
          <a:p>
            <a:r>
              <a:rPr lang="en-US" smtClean="0"/>
              <a:t>Prevalent technology</a:t>
            </a:r>
          </a:p>
          <a:p>
            <a:r>
              <a:rPr lang="en-US" smtClean="0"/>
              <a:t>Educate users about spyware</a:t>
            </a:r>
          </a:p>
        </p:txBody>
      </p:sp>
    </p:spTree>
  </p:cSld>
  <p:clrMapOvr>
    <a:masterClrMapping/>
  </p:clrMapOvr>
  <p:transition>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Fig03-02"/>
          <p:cNvPicPr>
            <a:picLocks noChangeAspect="1" noChangeArrowheads="1"/>
          </p:cNvPicPr>
          <p:nvPr/>
        </p:nvPicPr>
        <p:blipFill>
          <a:blip r:embed="rId3" cstate="print"/>
          <a:srcRect/>
          <a:stretch>
            <a:fillRect/>
          </a:stretch>
        </p:blipFill>
        <p:spPr bwMode="auto">
          <a:xfrm>
            <a:off x="1447800" y="762000"/>
            <a:ext cx="6324600" cy="4743450"/>
          </a:xfrm>
          <a:prstGeom prst="rect">
            <a:avLst/>
          </a:prstGeom>
          <a:noFill/>
          <a:ln w="9525">
            <a:noFill/>
            <a:miter lim="800000"/>
            <a:headEnd/>
            <a:tailEnd/>
          </a:ln>
        </p:spPr>
      </p:pic>
    </p:spTree>
  </p:cSld>
  <p:clrMapOvr>
    <a:masterClrMapping/>
  </p:clrMapOvr>
  <p:transition>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52400"/>
            <a:ext cx="8382000" cy="685800"/>
          </a:xfrm>
        </p:spPr>
        <p:txBody>
          <a:bodyPr/>
          <a:lstStyle/>
          <a:p>
            <a:r>
              <a:rPr lang="en-US" sz="4000" smtClean="0"/>
              <a:t>Adware</a:t>
            </a:r>
          </a:p>
        </p:txBody>
      </p:sp>
      <p:sp>
        <p:nvSpPr>
          <p:cNvPr id="32771" name="Rectangle 3"/>
          <p:cNvSpPr>
            <a:spLocks noGrp="1" noChangeArrowheads="1"/>
          </p:cNvSpPr>
          <p:nvPr>
            <p:ph idx="1"/>
          </p:nvPr>
        </p:nvSpPr>
        <p:spPr>
          <a:xfrm>
            <a:off x="304800" y="1066800"/>
            <a:ext cx="8534400" cy="5486400"/>
          </a:xfrm>
        </p:spPr>
        <p:txBody>
          <a:bodyPr/>
          <a:lstStyle/>
          <a:p>
            <a:r>
              <a:rPr lang="en-US" smtClean="0"/>
              <a:t>Similar to spyware</a:t>
            </a:r>
          </a:p>
          <a:p>
            <a:pPr lvl="1"/>
            <a:r>
              <a:rPr lang="en-US" smtClean="0"/>
              <a:t>Can be installed without the user being aware</a:t>
            </a:r>
          </a:p>
          <a:p>
            <a:r>
              <a:rPr lang="en-US" smtClean="0"/>
              <a:t>Sometimes displays a banner</a:t>
            </a:r>
          </a:p>
          <a:p>
            <a:r>
              <a:rPr lang="en-US" smtClean="0"/>
              <a:t>Main goal</a:t>
            </a:r>
          </a:p>
          <a:p>
            <a:pPr lvl="1"/>
            <a:r>
              <a:rPr lang="en-US" smtClean="0"/>
              <a:t>Determine user’s online purchasing habits</a:t>
            </a:r>
          </a:p>
          <a:p>
            <a:pPr lvl="1"/>
            <a:r>
              <a:rPr lang="en-US" smtClean="0"/>
              <a:t>Tailored advertisement</a:t>
            </a:r>
          </a:p>
          <a:p>
            <a:r>
              <a:rPr lang="en-US" smtClean="0"/>
              <a:t>Main problem</a:t>
            </a:r>
          </a:p>
          <a:p>
            <a:pPr lvl="1"/>
            <a:r>
              <a:rPr lang="en-US" smtClean="0"/>
              <a:t>Slows down computers</a:t>
            </a: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152400"/>
            <a:ext cx="8534400" cy="762000"/>
          </a:xfrm>
        </p:spPr>
        <p:txBody>
          <a:bodyPr>
            <a:normAutofit fontScale="90000"/>
          </a:bodyPr>
          <a:lstStyle/>
          <a:p>
            <a:pPr fontAlgn="auto">
              <a:spcAft>
                <a:spcPts val="0"/>
              </a:spcAft>
              <a:defRPr/>
            </a:pPr>
            <a:r>
              <a:rPr lang="en-US" dirty="0" smtClean="0"/>
              <a:t>It is crime, because…..</a:t>
            </a:r>
          </a:p>
        </p:txBody>
      </p:sp>
      <p:sp>
        <p:nvSpPr>
          <p:cNvPr id="12291" name="Rectangle 3"/>
          <p:cNvSpPr>
            <a:spLocks noGrp="1" noChangeArrowheads="1"/>
          </p:cNvSpPr>
          <p:nvPr>
            <p:ph idx="1"/>
          </p:nvPr>
        </p:nvSpPr>
        <p:spPr>
          <a:xfrm>
            <a:off x="685800" y="1371600"/>
            <a:ext cx="8077200" cy="5105400"/>
          </a:xfrm>
        </p:spPr>
        <p:txBody>
          <a:bodyPr/>
          <a:lstStyle/>
          <a:p>
            <a:r>
              <a:rPr lang="en-US" dirty="0" smtClean="0"/>
              <a:t>Damage a </a:t>
            </a:r>
            <a:r>
              <a:rPr lang="en-US" dirty="0" smtClean="0">
                <a:solidFill>
                  <a:srgbClr val="00FF00"/>
                </a:solidFill>
              </a:rPr>
              <a:t>home</a:t>
            </a:r>
            <a:r>
              <a:rPr lang="en-US" dirty="0" smtClean="0"/>
              <a:t> computer</a:t>
            </a:r>
          </a:p>
          <a:p>
            <a:r>
              <a:rPr lang="en-US" dirty="0" smtClean="0"/>
              <a:t>Bring down a </a:t>
            </a:r>
            <a:r>
              <a:rPr lang="en-US" dirty="0" smtClean="0">
                <a:solidFill>
                  <a:schemeClr val="tx2"/>
                </a:solidFill>
              </a:rPr>
              <a:t>business</a:t>
            </a:r>
          </a:p>
          <a:p>
            <a:r>
              <a:rPr lang="en-US" dirty="0" smtClean="0"/>
              <a:t>Weaken the telecom, financial, or even defense-related systems of a </a:t>
            </a:r>
            <a:r>
              <a:rPr lang="en-US" dirty="0" smtClean="0">
                <a:solidFill>
                  <a:srgbClr val="00FF00"/>
                </a:solidFill>
              </a:rPr>
              <a:t>country</a:t>
            </a:r>
          </a:p>
          <a:p>
            <a:r>
              <a:rPr lang="en-US" dirty="0" smtClean="0">
                <a:solidFill>
                  <a:srgbClr val="00FF00"/>
                </a:solidFill>
              </a:rPr>
              <a:t>Defame the social elite or reputed person.</a:t>
            </a:r>
          </a:p>
          <a:p>
            <a:r>
              <a:rPr lang="en-US" dirty="0" smtClean="0">
                <a:solidFill>
                  <a:srgbClr val="00FF00"/>
                </a:solidFill>
              </a:rPr>
              <a:t>Cheat with needy people and make financial loss.</a:t>
            </a:r>
          </a:p>
          <a:p>
            <a:pPr>
              <a:buNone/>
            </a:pPr>
            <a:r>
              <a:rPr lang="en-US" dirty="0" smtClean="0">
                <a:solidFill>
                  <a:srgbClr val="00FF00"/>
                </a:solidFill>
              </a:rPr>
              <a:t>		and many more……………</a:t>
            </a:r>
          </a:p>
        </p:txBody>
      </p:sp>
    </p:spTree>
  </p:cSld>
  <p:clrMapOvr>
    <a:masterClrMapping/>
  </p:clrMapOvr>
  <p:transition>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228600"/>
            <a:ext cx="8534400" cy="533400"/>
          </a:xfrm>
        </p:spPr>
        <p:txBody>
          <a:bodyPr/>
          <a:lstStyle/>
          <a:p>
            <a:r>
              <a:rPr lang="en-US" sz="4000" smtClean="0"/>
              <a:t>Protecting Against Malware Attacks</a:t>
            </a:r>
          </a:p>
        </p:txBody>
      </p:sp>
      <p:sp>
        <p:nvSpPr>
          <p:cNvPr id="33795" name="Rectangle 3"/>
          <p:cNvSpPr>
            <a:spLocks noGrp="1" noChangeArrowheads="1"/>
          </p:cNvSpPr>
          <p:nvPr>
            <p:ph idx="1"/>
          </p:nvPr>
        </p:nvSpPr>
        <p:spPr>
          <a:xfrm>
            <a:off x="304800" y="990600"/>
            <a:ext cx="8534400" cy="5638800"/>
          </a:xfrm>
        </p:spPr>
        <p:txBody>
          <a:bodyPr/>
          <a:lstStyle/>
          <a:p>
            <a:r>
              <a:rPr lang="en-US" smtClean="0"/>
              <a:t>Difficult task</a:t>
            </a:r>
          </a:p>
          <a:p>
            <a:r>
              <a:rPr lang="en-US" smtClean="0"/>
              <a:t>New viruses, worms, Trojan programs appear daily</a:t>
            </a:r>
          </a:p>
          <a:p>
            <a:r>
              <a:rPr lang="en-US" smtClean="0"/>
              <a:t>Malware detected using antivirus solutions</a:t>
            </a:r>
          </a:p>
          <a:p>
            <a:r>
              <a:rPr lang="en-US" smtClean="0"/>
              <a:t>Educate your users about these types of attacks</a:t>
            </a:r>
          </a:p>
        </p:txBody>
      </p:sp>
    </p:spTree>
  </p:cSld>
  <p:clrMapOvr>
    <a:masterClrMapping/>
  </p:clrMapOvr>
  <p:transition>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Fig03-03"/>
          <p:cNvPicPr>
            <a:picLocks noChangeAspect="1" noChangeArrowheads="1"/>
          </p:cNvPicPr>
          <p:nvPr/>
        </p:nvPicPr>
        <p:blipFill>
          <a:blip r:embed="rId3" cstate="print">
            <a:lum contrast="-6000"/>
          </a:blip>
          <a:srcRect/>
          <a:stretch>
            <a:fillRect/>
          </a:stretch>
        </p:blipFill>
        <p:spPr bwMode="auto">
          <a:xfrm>
            <a:off x="1063625" y="1039813"/>
            <a:ext cx="7013575" cy="4778375"/>
          </a:xfrm>
          <a:prstGeom prst="rect">
            <a:avLst/>
          </a:prstGeom>
          <a:noFill/>
          <a:ln w="9525">
            <a:noFill/>
            <a:miter lim="800000"/>
            <a:headEnd/>
            <a:tailEnd/>
          </a:ln>
        </p:spPr>
      </p:pic>
    </p:spTree>
  </p:cSld>
  <p:clrMapOvr>
    <a:masterClrMapping/>
  </p:clrMapOvr>
  <p:transition>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Fig03-04"/>
          <p:cNvPicPr>
            <a:picLocks noChangeAspect="1" noChangeArrowheads="1"/>
          </p:cNvPicPr>
          <p:nvPr/>
        </p:nvPicPr>
        <p:blipFill>
          <a:blip r:embed="rId3" cstate="print">
            <a:lum contrast="-6000"/>
          </a:blip>
          <a:srcRect/>
          <a:stretch>
            <a:fillRect/>
          </a:stretch>
        </p:blipFill>
        <p:spPr bwMode="auto">
          <a:xfrm>
            <a:off x="911225" y="927100"/>
            <a:ext cx="7318375" cy="5003800"/>
          </a:xfrm>
          <a:prstGeom prst="rect">
            <a:avLst/>
          </a:prstGeom>
          <a:noFill/>
          <a:ln w="9525">
            <a:noFill/>
            <a:miter lim="800000"/>
            <a:headEnd/>
            <a:tailEnd/>
          </a:ln>
        </p:spPr>
      </p:pic>
    </p:spTree>
  </p:cSld>
  <p:clrMapOvr>
    <a:masterClrMapping/>
  </p:clrMapOvr>
  <p:transition>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228600"/>
            <a:ext cx="7772400" cy="685800"/>
          </a:xfrm>
        </p:spPr>
        <p:txBody>
          <a:bodyPr/>
          <a:lstStyle/>
          <a:p>
            <a:r>
              <a:rPr lang="en-US" sz="4000" smtClean="0"/>
              <a:t>Educating Your Users</a:t>
            </a:r>
          </a:p>
        </p:txBody>
      </p:sp>
      <p:sp>
        <p:nvSpPr>
          <p:cNvPr id="36867" name="Rectangle 3"/>
          <p:cNvSpPr>
            <a:spLocks noGrp="1" noChangeArrowheads="1"/>
          </p:cNvSpPr>
          <p:nvPr>
            <p:ph idx="1"/>
          </p:nvPr>
        </p:nvSpPr>
        <p:spPr>
          <a:xfrm>
            <a:off x="304800" y="990600"/>
            <a:ext cx="8534400" cy="5638800"/>
          </a:xfrm>
        </p:spPr>
        <p:txBody>
          <a:bodyPr/>
          <a:lstStyle/>
          <a:p>
            <a:r>
              <a:rPr lang="en-US" smtClean="0"/>
              <a:t>Structural training</a:t>
            </a:r>
          </a:p>
          <a:p>
            <a:pPr lvl="1"/>
            <a:r>
              <a:rPr lang="en-US" smtClean="0"/>
              <a:t>Most effective measure</a:t>
            </a:r>
          </a:p>
          <a:p>
            <a:pPr lvl="1"/>
            <a:r>
              <a:rPr lang="en-US" smtClean="0"/>
              <a:t>Includes all employees and management</a:t>
            </a:r>
          </a:p>
          <a:p>
            <a:r>
              <a:rPr lang="en-US" smtClean="0"/>
              <a:t>E-mail monthly security updates</a:t>
            </a:r>
          </a:p>
          <a:p>
            <a:pPr lvl="1"/>
            <a:r>
              <a:rPr lang="en-US" smtClean="0"/>
              <a:t>Simple but effective training method</a:t>
            </a:r>
          </a:p>
          <a:p>
            <a:r>
              <a:rPr lang="en-US" smtClean="0"/>
              <a:t>Recommend that users update virus signature database</a:t>
            </a:r>
          </a:p>
          <a:p>
            <a:pPr lvl="1"/>
            <a:r>
              <a:rPr lang="en-US" smtClean="0"/>
              <a:t>Activate automatic updates</a:t>
            </a:r>
          </a:p>
        </p:txBody>
      </p:sp>
    </p:spTree>
  </p:cSld>
  <p:clrMapOvr>
    <a:masterClrMapping/>
  </p:clrMapOvr>
  <p:transition>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228600"/>
            <a:ext cx="8382000" cy="609600"/>
          </a:xfrm>
        </p:spPr>
        <p:txBody>
          <a:bodyPr/>
          <a:lstStyle/>
          <a:p>
            <a:r>
              <a:rPr lang="en-US" sz="4000" smtClean="0"/>
              <a:t>Educating Your Users</a:t>
            </a:r>
          </a:p>
        </p:txBody>
      </p:sp>
      <p:sp>
        <p:nvSpPr>
          <p:cNvPr id="37891" name="Rectangle 3"/>
          <p:cNvSpPr>
            <a:spLocks noGrp="1" noChangeArrowheads="1"/>
          </p:cNvSpPr>
          <p:nvPr>
            <p:ph idx="1"/>
          </p:nvPr>
        </p:nvSpPr>
        <p:spPr>
          <a:xfrm>
            <a:off x="304800" y="990600"/>
            <a:ext cx="8534400" cy="5181600"/>
          </a:xfrm>
        </p:spPr>
        <p:txBody>
          <a:bodyPr/>
          <a:lstStyle/>
          <a:p>
            <a:r>
              <a:rPr lang="en-US" smtClean="0"/>
              <a:t>SpyBot and Ad-Aware</a:t>
            </a:r>
          </a:p>
          <a:p>
            <a:pPr lvl="1"/>
            <a:r>
              <a:rPr lang="en-US" smtClean="0"/>
              <a:t>Help protect against spyware and adware</a:t>
            </a:r>
          </a:p>
          <a:p>
            <a:r>
              <a:rPr lang="en-US" smtClean="0"/>
              <a:t>Firewalls</a:t>
            </a:r>
          </a:p>
          <a:p>
            <a:pPr lvl="1"/>
            <a:r>
              <a:rPr lang="en-US" smtClean="0"/>
              <a:t>Hardware (enterprise solution)</a:t>
            </a:r>
          </a:p>
          <a:p>
            <a:pPr lvl="1"/>
            <a:r>
              <a:rPr lang="en-US" smtClean="0"/>
              <a:t>Software (personal solution)</a:t>
            </a:r>
          </a:p>
          <a:p>
            <a:pPr lvl="1"/>
            <a:r>
              <a:rPr lang="en-US" smtClean="0"/>
              <a:t>Can be combined</a:t>
            </a:r>
          </a:p>
          <a:p>
            <a:r>
              <a:rPr lang="en-US" smtClean="0"/>
              <a:t>Intrusion Detection System (IDS)</a:t>
            </a:r>
          </a:p>
          <a:p>
            <a:pPr lvl="1"/>
            <a:r>
              <a:rPr lang="en-US" smtClean="0"/>
              <a:t>Monitors your network 24/7</a:t>
            </a:r>
          </a:p>
        </p:txBody>
      </p:sp>
    </p:spTree>
  </p:cSld>
  <p:clrMapOvr>
    <a:masterClrMapping/>
  </p:clrMapOvr>
  <p:transition>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381000"/>
            <a:ext cx="8077200" cy="990600"/>
          </a:xfrm>
        </p:spPr>
        <p:txBody>
          <a:bodyPr/>
          <a:lstStyle/>
          <a:p>
            <a:r>
              <a:rPr lang="en-US" sz="4000" b="1" dirty="0" smtClean="0">
                <a:solidFill>
                  <a:srgbClr val="FFC000"/>
                </a:solidFill>
              </a:rPr>
              <a:t>The Role of Security and Penetration Testers</a:t>
            </a:r>
          </a:p>
        </p:txBody>
      </p:sp>
      <p:sp>
        <p:nvSpPr>
          <p:cNvPr id="46083" name="Rectangle 3"/>
          <p:cNvSpPr>
            <a:spLocks noGrp="1" noChangeArrowheads="1"/>
          </p:cNvSpPr>
          <p:nvPr>
            <p:ph idx="1"/>
          </p:nvPr>
        </p:nvSpPr>
        <p:spPr>
          <a:xfrm>
            <a:off x="457200" y="1600200"/>
            <a:ext cx="8305800" cy="4648200"/>
          </a:xfrm>
        </p:spPr>
        <p:txBody>
          <a:bodyPr/>
          <a:lstStyle/>
          <a:p>
            <a:r>
              <a:rPr lang="en-US" sz="2800" dirty="0" smtClean="0">
                <a:solidFill>
                  <a:srgbClr val="00FF00"/>
                </a:solidFill>
              </a:rPr>
              <a:t>Hackers</a:t>
            </a:r>
          </a:p>
          <a:p>
            <a:pPr lvl="1"/>
            <a:r>
              <a:rPr lang="en-US" sz="2400" dirty="0" smtClean="0"/>
              <a:t>Access computer system or network without authorization</a:t>
            </a:r>
          </a:p>
          <a:p>
            <a:pPr lvl="1"/>
            <a:r>
              <a:rPr lang="en-US" sz="2400" dirty="0" smtClean="0"/>
              <a:t>Breaks the law; can go to prison</a:t>
            </a:r>
          </a:p>
          <a:p>
            <a:r>
              <a:rPr lang="en-US" sz="2800" dirty="0" smtClean="0">
                <a:solidFill>
                  <a:srgbClr val="00FF00"/>
                </a:solidFill>
              </a:rPr>
              <a:t>Crackers</a:t>
            </a:r>
          </a:p>
          <a:p>
            <a:pPr lvl="1"/>
            <a:r>
              <a:rPr lang="en-US" sz="2400" dirty="0" smtClean="0"/>
              <a:t>Break into systems to steal or destroy data</a:t>
            </a:r>
          </a:p>
          <a:p>
            <a:pPr lvl="1"/>
            <a:r>
              <a:rPr lang="en-US" sz="2400" dirty="0" smtClean="0"/>
              <a:t>U.S. Department of Justice calls both hackers</a:t>
            </a:r>
          </a:p>
          <a:p>
            <a:r>
              <a:rPr lang="en-US" sz="2800" dirty="0" smtClean="0">
                <a:solidFill>
                  <a:srgbClr val="00FF00"/>
                </a:solidFill>
              </a:rPr>
              <a:t>Ethical hacker</a:t>
            </a:r>
          </a:p>
          <a:p>
            <a:pPr lvl="1"/>
            <a:r>
              <a:rPr lang="en-US" sz="2400" dirty="0" smtClean="0"/>
              <a:t>Performs most of the same activities but with owner’s permission</a:t>
            </a:r>
          </a:p>
        </p:txBody>
      </p:sp>
    </p:spTree>
  </p:cSld>
  <p:clrMapOvr>
    <a:masterClrMapping/>
  </p:clrMapOvr>
  <p:transition>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381000"/>
            <a:ext cx="8077200" cy="1295400"/>
          </a:xfrm>
        </p:spPr>
        <p:txBody>
          <a:bodyPr/>
          <a:lstStyle/>
          <a:p>
            <a:r>
              <a:rPr lang="en-US" sz="4000" b="1" dirty="0" smtClean="0">
                <a:solidFill>
                  <a:srgbClr val="FFC000"/>
                </a:solidFill>
              </a:rPr>
              <a:t>The Role of Security and Penetration Testers (continued)</a:t>
            </a:r>
          </a:p>
        </p:txBody>
      </p:sp>
      <p:sp>
        <p:nvSpPr>
          <p:cNvPr id="47107" name="Rectangle 3"/>
          <p:cNvSpPr>
            <a:spLocks noGrp="1" noChangeArrowheads="1"/>
          </p:cNvSpPr>
          <p:nvPr>
            <p:ph idx="1"/>
          </p:nvPr>
        </p:nvSpPr>
        <p:spPr>
          <a:xfrm>
            <a:off x="457200" y="1905000"/>
            <a:ext cx="8305800" cy="4343400"/>
          </a:xfrm>
        </p:spPr>
        <p:txBody>
          <a:bodyPr/>
          <a:lstStyle/>
          <a:p>
            <a:pPr>
              <a:lnSpc>
                <a:spcPct val="90000"/>
              </a:lnSpc>
            </a:pPr>
            <a:r>
              <a:rPr lang="en-US" sz="2800" dirty="0" smtClean="0">
                <a:solidFill>
                  <a:srgbClr val="00FF00"/>
                </a:solidFill>
              </a:rPr>
              <a:t>Script kiddies or packet monkeys</a:t>
            </a:r>
          </a:p>
          <a:p>
            <a:pPr lvl="1">
              <a:lnSpc>
                <a:spcPct val="90000"/>
              </a:lnSpc>
            </a:pPr>
            <a:r>
              <a:rPr lang="en-US" sz="2400" dirty="0" smtClean="0"/>
              <a:t>Young inexperienced hackers</a:t>
            </a:r>
          </a:p>
          <a:p>
            <a:pPr lvl="1">
              <a:lnSpc>
                <a:spcPct val="90000"/>
              </a:lnSpc>
            </a:pPr>
            <a:r>
              <a:rPr lang="en-US" sz="2400" dirty="0" smtClean="0"/>
              <a:t>Copy codes and techniques from knowledgeable hackers</a:t>
            </a:r>
          </a:p>
          <a:p>
            <a:pPr>
              <a:lnSpc>
                <a:spcPct val="90000"/>
              </a:lnSpc>
            </a:pPr>
            <a:r>
              <a:rPr lang="en-US" sz="2800" dirty="0" smtClean="0">
                <a:solidFill>
                  <a:srgbClr val="00FF00"/>
                </a:solidFill>
              </a:rPr>
              <a:t>Programming languages used by experienced penetration testers</a:t>
            </a:r>
          </a:p>
          <a:p>
            <a:pPr lvl="1">
              <a:lnSpc>
                <a:spcPct val="90000"/>
              </a:lnSpc>
            </a:pPr>
            <a:r>
              <a:rPr lang="en-US" sz="2400" dirty="0" smtClean="0"/>
              <a:t>Practical Extraction and Report Language (Perl)</a:t>
            </a:r>
          </a:p>
          <a:p>
            <a:pPr lvl="1">
              <a:lnSpc>
                <a:spcPct val="90000"/>
              </a:lnSpc>
            </a:pPr>
            <a:r>
              <a:rPr lang="en-US" sz="2400" dirty="0" smtClean="0"/>
              <a:t>C</a:t>
            </a:r>
          </a:p>
          <a:p>
            <a:pPr>
              <a:lnSpc>
                <a:spcPct val="90000"/>
              </a:lnSpc>
            </a:pPr>
            <a:r>
              <a:rPr lang="en-US" sz="2800" dirty="0" smtClean="0">
                <a:solidFill>
                  <a:srgbClr val="00FF00"/>
                </a:solidFill>
              </a:rPr>
              <a:t>Script</a:t>
            </a:r>
          </a:p>
          <a:p>
            <a:pPr lvl="1">
              <a:lnSpc>
                <a:spcPct val="90000"/>
              </a:lnSpc>
            </a:pPr>
            <a:r>
              <a:rPr lang="en-US" sz="2400" dirty="0" smtClean="0"/>
              <a:t>Set of instructions that runs in sequence</a:t>
            </a:r>
          </a:p>
        </p:txBody>
      </p:sp>
    </p:spTree>
  </p:cSld>
  <p:clrMapOvr>
    <a:masterClrMapping/>
  </p:clrMapOvr>
  <p:transition>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2400"/>
            <a:ext cx="7467600" cy="1036638"/>
          </a:xfrm>
        </p:spPr>
        <p:txBody>
          <a:bodyPr/>
          <a:lstStyle/>
          <a:p>
            <a:r>
              <a:rPr lang="en-GB" dirty="0" smtClean="0"/>
              <a:t>How to prevent Cyber crime </a:t>
            </a:r>
          </a:p>
        </p:txBody>
      </p:sp>
      <p:sp>
        <p:nvSpPr>
          <p:cNvPr id="48131" name="Rectangle 3"/>
          <p:cNvSpPr>
            <a:spLocks noGrp="1" noChangeArrowheads="1"/>
          </p:cNvSpPr>
          <p:nvPr>
            <p:ph idx="1"/>
          </p:nvPr>
        </p:nvSpPr>
        <p:spPr/>
        <p:txBody>
          <a:bodyPr/>
          <a:lstStyle/>
          <a:p>
            <a:r>
              <a:rPr lang="en-GB" dirty="0" smtClean="0">
                <a:solidFill>
                  <a:srgbClr val="00FF00"/>
                </a:solidFill>
              </a:rPr>
              <a:t>Technical prevention </a:t>
            </a:r>
          </a:p>
          <a:p>
            <a:r>
              <a:rPr lang="en-GB" dirty="0" smtClean="0">
                <a:solidFill>
                  <a:srgbClr val="00FF00"/>
                </a:solidFill>
              </a:rPr>
              <a:t>Network administrator </a:t>
            </a:r>
          </a:p>
          <a:p>
            <a:pPr lvl="1"/>
            <a:r>
              <a:rPr lang="en-GB" dirty="0" smtClean="0"/>
              <a:t>Tasks</a:t>
            </a:r>
          </a:p>
          <a:p>
            <a:pPr lvl="1"/>
            <a:r>
              <a:rPr lang="en-GB" dirty="0" smtClean="0"/>
              <a:t>Role in the company organisation chart</a:t>
            </a:r>
          </a:p>
          <a:p>
            <a:pPr lvl="1"/>
            <a:r>
              <a:rPr lang="en-GB" dirty="0" smtClean="0"/>
              <a:t>Personal data and privacy </a:t>
            </a:r>
          </a:p>
          <a:p>
            <a:endParaRPr lang="en-GB" dirty="0" smtClean="0"/>
          </a:p>
          <a:p>
            <a:endParaRPr lang="en-GB" dirty="0" smtClean="0"/>
          </a:p>
        </p:txBody>
      </p:sp>
    </p:spTree>
  </p:cSld>
  <p:clrMapOvr>
    <a:masterClrMapping/>
  </p:clrMapOvr>
  <p:transition>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smtClean="0"/>
              <a:t>How to prevent Cyber crime </a:t>
            </a:r>
          </a:p>
        </p:txBody>
      </p:sp>
      <p:sp>
        <p:nvSpPr>
          <p:cNvPr id="49155" name="Rectangle 3"/>
          <p:cNvSpPr>
            <a:spLocks noGrp="1" noChangeArrowheads="1"/>
          </p:cNvSpPr>
          <p:nvPr>
            <p:ph idx="1"/>
          </p:nvPr>
        </p:nvSpPr>
        <p:spPr/>
        <p:txBody>
          <a:bodyPr/>
          <a:lstStyle/>
          <a:p>
            <a:r>
              <a:rPr lang="en-GB" smtClean="0"/>
              <a:t>Update Operating System</a:t>
            </a:r>
          </a:p>
          <a:p>
            <a:r>
              <a:rPr lang="en-GB" smtClean="0"/>
              <a:t>Antivirus protection</a:t>
            </a:r>
          </a:p>
          <a:p>
            <a:r>
              <a:rPr lang="en-GB" smtClean="0"/>
              <a:t>Anti-spam and Trojan protection</a:t>
            </a:r>
          </a:p>
          <a:p>
            <a:r>
              <a:rPr lang="en-GB" smtClean="0"/>
              <a:t>Home banking and Internet banking</a:t>
            </a:r>
          </a:p>
          <a:p>
            <a:r>
              <a:rPr lang="en-GB" smtClean="0"/>
              <a:t>Good legal policies</a:t>
            </a:r>
          </a:p>
          <a:p>
            <a:r>
              <a:rPr lang="en-GB" smtClean="0"/>
              <a:t>Use secured protocol for net surfing.</a:t>
            </a:r>
          </a:p>
          <a:p>
            <a:endParaRPr lang="en-GB" smtClean="0"/>
          </a:p>
        </p:txBody>
      </p:sp>
    </p:spTree>
  </p:cSld>
  <p:clrMapOvr>
    <a:masterClrMapping/>
  </p:clrMapOvr>
  <p:transition>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62000" y="0"/>
            <a:ext cx="7772400" cy="533400"/>
          </a:xfrm>
        </p:spPr>
        <p:txBody>
          <a:bodyPr/>
          <a:lstStyle/>
          <a:p>
            <a:r>
              <a:rPr lang="en-GB" sz="4000" smtClean="0"/>
              <a:t>How to prevent Cyber crime </a:t>
            </a:r>
          </a:p>
        </p:txBody>
      </p:sp>
      <p:sp>
        <p:nvSpPr>
          <p:cNvPr id="50179" name="Rectangle 3"/>
          <p:cNvSpPr>
            <a:spLocks noGrp="1" noChangeArrowheads="1"/>
          </p:cNvSpPr>
          <p:nvPr>
            <p:ph idx="1"/>
          </p:nvPr>
        </p:nvSpPr>
        <p:spPr>
          <a:xfrm>
            <a:off x="685800" y="762000"/>
            <a:ext cx="8077200" cy="5867400"/>
          </a:xfrm>
        </p:spPr>
        <p:txBody>
          <a:bodyPr/>
          <a:lstStyle/>
          <a:p>
            <a:pPr>
              <a:spcBef>
                <a:spcPct val="0"/>
              </a:spcBef>
              <a:buFontTx/>
              <a:buNone/>
            </a:pPr>
            <a:r>
              <a:rPr lang="en-GB" i="1" smtClean="0"/>
              <a:t>Using the computer at workplace – between efficiency and privacy </a:t>
            </a:r>
          </a:p>
          <a:p>
            <a:pPr>
              <a:spcBef>
                <a:spcPct val="0"/>
              </a:spcBef>
              <a:buFontTx/>
              <a:buChar char="-"/>
            </a:pPr>
            <a:r>
              <a:rPr lang="en-GB" smtClean="0"/>
              <a:t>Include the Policy on how to use Internet at workplace as a part of the labour contract </a:t>
            </a:r>
          </a:p>
          <a:p>
            <a:pPr>
              <a:spcBef>
                <a:spcPct val="0"/>
              </a:spcBef>
              <a:buFontTx/>
              <a:buChar char="-"/>
            </a:pPr>
            <a:r>
              <a:rPr lang="en-GB" smtClean="0"/>
              <a:t>Training the employees on usage of Internet and software </a:t>
            </a:r>
          </a:p>
          <a:p>
            <a:pPr>
              <a:spcBef>
                <a:spcPct val="0"/>
              </a:spcBef>
              <a:buFontTx/>
              <a:buChar char="-"/>
            </a:pPr>
            <a:r>
              <a:rPr lang="en-GB" smtClean="0"/>
              <a:t>Training the employees on how they should treat confidential information and the essential passwords</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7467600" cy="1143000"/>
          </a:xfrm>
        </p:spPr>
        <p:txBody>
          <a:bodyPr/>
          <a:lstStyle/>
          <a:p>
            <a:r>
              <a:rPr lang="en-US" dirty="0" smtClean="0"/>
              <a:t>Types of cyber crimes……</a:t>
            </a:r>
            <a:endParaRPr lang="en-US" dirty="0"/>
          </a:p>
        </p:txBody>
      </p:sp>
      <p:sp>
        <p:nvSpPr>
          <p:cNvPr id="3" name="Content Placeholder 2"/>
          <p:cNvSpPr>
            <a:spLocks noGrp="1"/>
          </p:cNvSpPr>
          <p:nvPr>
            <p:ph idx="1"/>
          </p:nvPr>
        </p:nvSpPr>
        <p:spPr>
          <a:xfrm>
            <a:off x="457200" y="1295400"/>
            <a:ext cx="7467600" cy="5334000"/>
          </a:xfrm>
        </p:spPr>
        <p:txBody>
          <a:bodyPr/>
          <a:lstStyle/>
          <a:p>
            <a:r>
              <a:rPr lang="en-US" dirty="0" smtClean="0">
                <a:solidFill>
                  <a:srgbClr val="00FF00"/>
                </a:solidFill>
              </a:rPr>
              <a:t>Financial crimes</a:t>
            </a:r>
          </a:p>
          <a:p>
            <a:r>
              <a:rPr lang="en-US" dirty="0" smtClean="0">
                <a:solidFill>
                  <a:srgbClr val="00FF00"/>
                </a:solidFill>
              </a:rPr>
              <a:t>Cyber pornography</a:t>
            </a:r>
          </a:p>
          <a:p>
            <a:r>
              <a:rPr lang="en-US" dirty="0" smtClean="0">
                <a:solidFill>
                  <a:srgbClr val="00FF00"/>
                </a:solidFill>
              </a:rPr>
              <a:t>Sale of illegal articles</a:t>
            </a:r>
          </a:p>
          <a:p>
            <a:r>
              <a:rPr lang="en-US" dirty="0" smtClean="0">
                <a:solidFill>
                  <a:srgbClr val="00FF00"/>
                </a:solidFill>
              </a:rPr>
              <a:t>Online gambling</a:t>
            </a:r>
          </a:p>
          <a:p>
            <a:r>
              <a:rPr lang="en-US" dirty="0" smtClean="0">
                <a:solidFill>
                  <a:srgbClr val="00FF00"/>
                </a:solidFill>
              </a:rPr>
              <a:t>Intellectual property crimes</a:t>
            </a:r>
          </a:p>
          <a:p>
            <a:r>
              <a:rPr lang="en-US" dirty="0" smtClean="0">
                <a:solidFill>
                  <a:srgbClr val="00FF00"/>
                </a:solidFill>
              </a:rPr>
              <a:t>Email spoofing</a:t>
            </a:r>
          </a:p>
          <a:p>
            <a:r>
              <a:rPr lang="en-US" dirty="0" smtClean="0">
                <a:solidFill>
                  <a:srgbClr val="00FF00"/>
                </a:solidFill>
              </a:rPr>
              <a:t>Forgery</a:t>
            </a:r>
          </a:p>
          <a:p>
            <a:r>
              <a:rPr lang="en-US" dirty="0" smtClean="0">
                <a:solidFill>
                  <a:srgbClr val="00FF00"/>
                </a:solidFill>
              </a:rPr>
              <a:t>Cyber defamation</a:t>
            </a:r>
          </a:p>
          <a:p>
            <a:r>
              <a:rPr lang="en-US" dirty="0" smtClean="0">
                <a:solidFill>
                  <a:srgbClr val="00FF00"/>
                </a:solidFill>
              </a:rPr>
              <a:t>Cyber stalking</a:t>
            </a:r>
          </a:p>
          <a:p>
            <a:pPr>
              <a:buNone/>
            </a:pPr>
            <a:endParaRPr lang="en-US" dirty="0"/>
          </a:p>
        </p:txBody>
      </p:sp>
    </p:spTree>
  </p:cSld>
  <p:clrMapOvr>
    <a:masterClrMapping/>
  </p:clrMapOvr>
  <p:transition>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Cyber Forensics</a:t>
            </a:r>
            <a:endParaRPr lang="en-US" dirty="0"/>
          </a:p>
        </p:txBody>
      </p:sp>
      <p:sp>
        <p:nvSpPr>
          <p:cNvPr id="3" name="Content Placeholder 2"/>
          <p:cNvSpPr>
            <a:spLocks noGrp="1"/>
          </p:cNvSpPr>
          <p:nvPr>
            <p:ph idx="1"/>
          </p:nvPr>
        </p:nvSpPr>
        <p:spPr>
          <a:xfrm>
            <a:off x="457200" y="1143000"/>
            <a:ext cx="8305800" cy="4983163"/>
          </a:xfrm>
        </p:spPr>
        <p:txBody>
          <a:bodyPr/>
          <a:lstStyle/>
          <a:p>
            <a:r>
              <a:rPr lang="en-US" dirty="0" smtClean="0"/>
              <a:t>Finding password protected information</a:t>
            </a:r>
          </a:p>
          <a:p>
            <a:r>
              <a:rPr lang="en-US" dirty="0" smtClean="0"/>
              <a:t>Finding encrypted information and contents</a:t>
            </a:r>
          </a:p>
          <a:p>
            <a:r>
              <a:rPr lang="en-US" dirty="0" smtClean="0"/>
              <a:t>Tracing the source of Email</a:t>
            </a:r>
          </a:p>
          <a:p>
            <a:r>
              <a:rPr lang="en-US" dirty="0" smtClean="0"/>
              <a:t>Tracking software piracy</a:t>
            </a:r>
          </a:p>
          <a:p>
            <a:r>
              <a:rPr lang="en-US" dirty="0" smtClean="0"/>
              <a:t>Recovering deleted data</a:t>
            </a:r>
          </a:p>
          <a:p>
            <a:r>
              <a:rPr lang="en-US" dirty="0" smtClean="0"/>
              <a:t>Matching information</a:t>
            </a:r>
          </a:p>
          <a:p>
            <a:r>
              <a:rPr lang="en-US" dirty="0" smtClean="0"/>
              <a:t>Remotely monitoring computer and preserving digital evidence to present in the court.</a:t>
            </a:r>
          </a:p>
          <a:p>
            <a:endParaRPr lang="en-US" dirty="0"/>
          </a:p>
        </p:txBody>
      </p:sp>
    </p:spTree>
  </p:cSld>
  <p:clrMapOvr>
    <a:masterClrMapping/>
  </p:clrMapOvr>
  <p:transition>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E-Evidence/Digital Evidence</a:t>
            </a:r>
            <a:endParaRPr lang="en-US" dirty="0"/>
          </a:p>
        </p:txBody>
      </p:sp>
      <p:sp>
        <p:nvSpPr>
          <p:cNvPr id="3" name="Content Placeholder 2"/>
          <p:cNvSpPr>
            <a:spLocks noGrp="1"/>
          </p:cNvSpPr>
          <p:nvPr>
            <p:ph idx="1"/>
          </p:nvPr>
        </p:nvSpPr>
        <p:spPr/>
        <p:txBody>
          <a:bodyPr/>
          <a:lstStyle/>
          <a:p>
            <a:r>
              <a:rPr lang="en-US" b="1" dirty="0" smtClean="0"/>
              <a:t>Digital evidence</a:t>
            </a:r>
            <a:r>
              <a:rPr lang="en-US" dirty="0" smtClean="0"/>
              <a:t> or </a:t>
            </a:r>
            <a:r>
              <a:rPr lang="en-US" b="1" dirty="0" smtClean="0"/>
              <a:t>electronic evidence</a:t>
            </a:r>
            <a:r>
              <a:rPr lang="en-US" dirty="0" smtClean="0"/>
              <a:t> is any probative information stored or transmitted in digital form that a party to a court case may use at </a:t>
            </a:r>
            <a:r>
              <a:rPr lang="en-US" dirty="0" smtClean="0"/>
              <a:t>trial. Before </a:t>
            </a:r>
            <a:r>
              <a:rPr lang="en-US" dirty="0" smtClean="0"/>
              <a:t>accepting digital evidence a court will determine if the evidence is relevant, whether it is authentic, if it is hearsay and whether a copy is acceptable or the original is required.</a:t>
            </a:r>
            <a:endParaRPr lang="en-US" dirty="0"/>
          </a:p>
        </p:txBody>
      </p:sp>
    </p:spTree>
  </p:cSld>
  <p:clrMapOvr>
    <a:masterClrMapping/>
  </p:clrMapOvr>
  <p:transition>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E-Evidence Types</a:t>
            </a:r>
            <a:endParaRPr lang="en-US" dirty="0"/>
          </a:p>
        </p:txBody>
      </p:sp>
      <p:sp>
        <p:nvSpPr>
          <p:cNvPr id="3" name="Content Placeholder 2"/>
          <p:cNvSpPr>
            <a:spLocks noGrp="1"/>
          </p:cNvSpPr>
          <p:nvPr>
            <p:ph idx="1"/>
          </p:nvPr>
        </p:nvSpPr>
        <p:spPr>
          <a:xfrm>
            <a:off x="228600" y="1600200"/>
            <a:ext cx="8686800" cy="4876800"/>
          </a:xfrm>
        </p:spPr>
        <p:txBody>
          <a:bodyPr/>
          <a:lstStyle/>
          <a:p>
            <a:pPr>
              <a:buNone/>
            </a:pPr>
            <a:r>
              <a:rPr lang="en-US" dirty="0" smtClean="0"/>
              <a:t>The use of digital evidence has increased in the past few decades as courts have allowed the use of </a:t>
            </a:r>
            <a:endParaRPr lang="en-US" dirty="0" smtClean="0"/>
          </a:p>
          <a:p>
            <a:r>
              <a:rPr lang="en-US" dirty="0" smtClean="0"/>
              <a:t>e-mails</a:t>
            </a:r>
            <a:r>
              <a:rPr lang="en-US" dirty="0" smtClean="0"/>
              <a:t>, </a:t>
            </a:r>
            <a:endParaRPr lang="en-US" dirty="0" smtClean="0"/>
          </a:p>
          <a:p>
            <a:r>
              <a:rPr lang="en-US" dirty="0" smtClean="0"/>
              <a:t>digital </a:t>
            </a:r>
            <a:r>
              <a:rPr lang="en-US" dirty="0" smtClean="0"/>
              <a:t>photographs, </a:t>
            </a:r>
            <a:endParaRPr lang="en-US" dirty="0" smtClean="0"/>
          </a:p>
          <a:p>
            <a:r>
              <a:rPr lang="en-US" dirty="0" smtClean="0"/>
              <a:t>ATM</a:t>
            </a:r>
            <a:r>
              <a:rPr lang="en-US" dirty="0" smtClean="0"/>
              <a:t> transaction logs</a:t>
            </a:r>
            <a:r>
              <a:rPr lang="en-US" dirty="0" smtClean="0"/>
              <a:t>,</a:t>
            </a:r>
          </a:p>
          <a:p>
            <a:r>
              <a:rPr lang="en-US" dirty="0" smtClean="0"/>
              <a:t>word </a:t>
            </a:r>
            <a:r>
              <a:rPr lang="en-US" dirty="0" smtClean="0"/>
              <a:t>processing documents, </a:t>
            </a:r>
            <a:endParaRPr lang="en-US" dirty="0" smtClean="0"/>
          </a:p>
          <a:p>
            <a:r>
              <a:rPr lang="en-US" u="sng" dirty="0" smtClean="0"/>
              <a:t>instant </a:t>
            </a:r>
            <a:r>
              <a:rPr lang="en-US" u="sng" dirty="0" smtClean="0"/>
              <a:t>message</a:t>
            </a:r>
            <a:r>
              <a:rPr lang="en-US" dirty="0" smtClean="0"/>
              <a:t> histories, </a:t>
            </a:r>
            <a:endParaRPr lang="en-US" dirty="0" smtClean="0"/>
          </a:p>
          <a:p>
            <a:r>
              <a:rPr lang="en-US" dirty="0" smtClean="0"/>
              <a:t>files saved  from</a:t>
            </a:r>
            <a:r>
              <a:rPr lang="en-US" dirty="0" smtClean="0"/>
              <a:t> accounting </a:t>
            </a:r>
            <a:r>
              <a:rPr lang="en-US" dirty="0" smtClean="0"/>
              <a:t>programs</a:t>
            </a:r>
            <a:endParaRPr lang="en-US" dirty="0"/>
          </a:p>
        </p:txBody>
      </p:sp>
    </p:spTree>
  </p:cSld>
  <p:clrMapOvr>
    <a:masterClrMapping/>
  </p:clrMapOvr>
  <p:transition>
    <p:randomBa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E-Evidence types</a:t>
            </a:r>
            <a:endParaRPr lang="en-US" dirty="0"/>
          </a:p>
        </p:txBody>
      </p:sp>
      <p:sp>
        <p:nvSpPr>
          <p:cNvPr id="3" name="Content Placeholder 2"/>
          <p:cNvSpPr>
            <a:spLocks noGrp="1"/>
          </p:cNvSpPr>
          <p:nvPr>
            <p:ph idx="1"/>
          </p:nvPr>
        </p:nvSpPr>
        <p:spPr>
          <a:xfrm>
            <a:off x="457200" y="1600200"/>
            <a:ext cx="8229600" cy="5105400"/>
          </a:xfrm>
        </p:spPr>
        <p:txBody>
          <a:bodyPr/>
          <a:lstStyle/>
          <a:p>
            <a:r>
              <a:rPr lang="en-US" dirty="0" smtClean="0"/>
              <a:t>spreadsheets</a:t>
            </a:r>
            <a:r>
              <a:rPr lang="en-US" dirty="0" smtClean="0"/>
              <a:t>, </a:t>
            </a:r>
            <a:endParaRPr lang="en-US" dirty="0" smtClean="0"/>
          </a:p>
          <a:p>
            <a:r>
              <a:rPr lang="en-US" dirty="0" smtClean="0"/>
              <a:t>internet </a:t>
            </a:r>
            <a:r>
              <a:rPr lang="en-US" dirty="0" smtClean="0"/>
              <a:t>browser histories, </a:t>
            </a:r>
            <a:endParaRPr lang="en-US" dirty="0" smtClean="0"/>
          </a:p>
          <a:p>
            <a:r>
              <a:rPr lang="en-US" dirty="0" smtClean="0"/>
              <a:t>databases</a:t>
            </a:r>
            <a:r>
              <a:rPr lang="en-US" dirty="0" smtClean="0"/>
              <a:t>, </a:t>
            </a:r>
            <a:endParaRPr lang="en-US" dirty="0" smtClean="0"/>
          </a:p>
          <a:p>
            <a:r>
              <a:rPr lang="en-US" dirty="0" smtClean="0"/>
              <a:t>the </a:t>
            </a:r>
            <a:r>
              <a:rPr lang="en-US" dirty="0" smtClean="0"/>
              <a:t>contents of computer memory, </a:t>
            </a:r>
            <a:endParaRPr lang="en-US" dirty="0" smtClean="0"/>
          </a:p>
          <a:p>
            <a:r>
              <a:rPr lang="en-US" dirty="0" smtClean="0"/>
              <a:t>computer</a:t>
            </a:r>
            <a:r>
              <a:rPr lang="en-US" dirty="0" smtClean="0"/>
              <a:t> backups</a:t>
            </a:r>
            <a:r>
              <a:rPr lang="en-US" dirty="0" smtClean="0"/>
              <a:t>,</a:t>
            </a:r>
          </a:p>
          <a:p>
            <a:r>
              <a:rPr lang="en-US" dirty="0" smtClean="0"/>
              <a:t>Global </a:t>
            </a:r>
            <a:r>
              <a:rPr lang="en-US" dirty="0" smtClean="0"/>
              <a:t>Positioning System tracks, </a:t>
            </a:r>
            <a:endParaRPr lang="en-US" dirty="0" smtClean="0"/>
          </a:p>
          <a:p>
            <a:r>
              <a:rPr lang="en-US" dirty="0" smtClean="0"/>
              <a:t>logs </a:t>
            </a:r>
            <a:r>
              <a:rPr lang="en-US" dirty="0" smtClean="0"/>
              <a:t>from a hotel’s electronic door locks, </a:t>
            </a:r>
          </a:p>
          <a:p>
            <a:r>
              <a:rPr lang="en-US" dirty="0" smtClean="0"/>
              <a:t>digital </a:t>
            </a:r>
            <a:r>
              <a:rPr lang="en-US" dirty="0" smtClean="0"/>
              <a:t>video or audio files.</a:t>
            </a:r>
          </a:p>
          <a:p>
            <a:endParaRPr lang="en-US" dirty="0"/>
          </a:p>
        </p:txBody>
      </p:sp>
    </p:spTree>
  </p:cSld>
  <p:clrMapOvr>
    <a:masterClrMapping/>
  </p:clrMapOvr>
  <p:transition>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 y="228600"/>
            <a:ext cx="9067800" cy="609600"/>
          </a:xfrm>
        </p:spPr>
        <p:txBody>
          <a:bodyPr/>
          <a:lstStyle/>
          <a:p>
            <a:r>
              <a:rPr lang="en-GB" sz="4000" dirty="0" smtClean="0"/>
              <a:t>What to do with a cybercrime case ?</a:t>
            </a:r>
          </a:p>
        </p:txBody>
      </p:sp>
      <p:sp>
        <p:nvSpPr>
          <p:cNvPr id="51203" name="Rectangle 3"/>
          <p:cNvSpPr>
            <a:spLocks noGrp="1" noChangeArrowheads="1"/>
          </p:cNvSpPr>
          <p:nvPr>
            <p:ph idx="1"/>
          </p:nvPr>
        </p:nvSpPr>
        <p:spPr>
          <a:xfrm>
            <a:off x="457200" y="1447800"/>
            <a:ext cx="8458200" cy="5257800"/>
          </a:xfrm>
        </p:spPr>
        <p:txBody>
          <a:bodyPr/>
          <a:lstStyle/>
          <a:p>
            <a:pPr>
              <a:spcBef>
                <a:spcPct val="0"/>
              </a:spcBef>
            </a:pPr>
            <a:r>
              <a:rPr lang="en-GB" sz="3600" dirty="0" smtClean="0"/>
              <a:t>To report it or not ? </a:t>
            </a:r>
          </a:p>
          <a:p>
            <a:pPr>
              <a:spcBef>
                <a:spcPct val="0"/>
              </a:spcBef>
            </a:pPr>
            <a:r>
              <a:rPr lang="en-GB" sz="3600" dirty="0" smtClean="0"/>
              <a:t>Confidential information ; Public image</a:t>
            </a:r>
          </a:p>
          <a:p>
            <a:pPr>
              <a:spcBef>
                <a:spcPct val="0"/>
              </a:spcBef>
            </a:pPr>
            <a:r>
              <a:rPr lang="en-GB" sz="3600" dirty="0" smtClean="0"/>
              <a:t>Be careful with digital evidences !</a:t>
            </a:r>
          </a:p>
          <a:p>
            <a:pPr lvl="1" algn="just"/>
            <a:r>
              <a:rPr lang="en-US" i="1" dirty="0" smtClean="0"/>
              <a:t>Digital evidence is not obvious</a:t>
            </a:r>
            <a:endParaRPr lang="ro-RO" i="1" dirty="0" smtClean="0"/>
          </a:p>
          <a:p>
            <a:pPr lvl="1" algn="just"/>
            <a:r>
              <a:rPr lang="en-US" i="1" dirty="0" smtClean="0"/>
              <a:t>It is very </a:t>
            </a:r>
            <a:r>
              <a:rPr lang="ro-RO" i="1" dirty="0" smtClean="0"/>
              <a:t>“fragile” (</a:t>
            </a:r>
            <a:r>
              <a:rPr lang="en-US" i="1" dirty="0" smtClean="0"/>
              <a:t>can be easily modified or can disappear</a:t>
            </a:r>
            <a:r>
              <a:rPr lang="ro-RO" i="1" dirty="0" smtClean="0"/>
              <a:t>)</a:t>
            </a:r>
          </a:p>
          <a:p>
            <a:pPr lvl="1" algn="just"/>
            <a:r>
              <a:rPr lang="en-US" i="1" dirty="0" smtClean="0"/>
              <a:t>Special protection measures are required in order to collect, seize or examine such evidence</a:t>
            </a:r>
            <a:endParaRPr lang="ro-RO" i="1" dirty="0" smtClean="0"/>
          </a:p>
          <a:p>
            <a:pPr>
              <a:spcBef>
                <a:spcPct val="0"/>
              </a:spcBef>
            </a:pPr>
            <a:endParaRPr lang="en-GB" sz="3600" dirty="0" smtClean="0"/>
          </a:p>
        </p:txBody>
      </p:sp>
    </p:spTree>
  </p:cSld>
  <p:clrMapOvr>
    <a:masterClrMapping/>
  </p:clrMapOvr>
  <p:transition>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Lecture</a:t>
            </a:r>
            <a:endParaRPr lang="en-US" dirty="0"/>
          </a:p>
        </p:txBody>
      </p:sp>
      <p:sp>
        <p:nvSpPr>
          <p:cNvPr id="3" name="Content Placeholder 2"/>
          <p:cNvSpPr>
            <a:spLocks noGrp="1"/>
          </p:cNvSpPr>
          <p:nvPr>
            <p:ph idx="1"/>
          </p:nvPr>
        </p:nvSpPr>
        <p:spPr/>
        <p:txBody>
          <a:bodyPr/>
          <a:lstStyle/>
          <a:p>
            <a:pPr algn="ctr">
              <a:buNone/>
            </a:pPr>
            <a:endParaRPr lang="en-US" sz="4400" dirty="0" smtClean="0">
              <a:solidFill>
                <a:srgbClr val="FF0000"/>
              </a:solidFill>
            </a:endParaRPr>
          </a:p>
          <a:p>
            <a:pPr algn="ctr">
              <a:buNone/>
            </a:pPr>
            <a:endParaRPr lang="en-US" sz="4400" dirty="0" smtClean="0">
              <a:solidFill>
                <a:srgbClr val="FF0000"/>
              </a:solidFill>
            </a:endParaRPr>
          </a:p>
          <a:p>
            <a:pPr algn="ctr">
              <a:buNone/>
            </a:pPr>
            <a:r>
              <a:rPr lang="en-US" sz="4800" dirty="0" smtClean="0">
                <a:solidFill>
                  <a:srgbClr val="FF0000"/>
                </a:solidFill>
              </a:rPr>
              <a:t>Thanks to all.</a:t>
            </a:r>
            <a:endParaRPr lang="en-US" sz="4800" dirty="0">
              <a:solidFill>
                <a:srgbClr val="FF0000"/>
              </a:solidFill>
            </a:endParaRP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crimes</a:t>
            </a:r>
            <a:endParaRPr lang="en-US" dirty="0"/>
          </a:p>
        </p:txBody>
      </p:sp>
      <p:sp>
        <p:nvSpPr>
          <p:cNvPr id="3" name="Content Placeholder 2"/>
          <p:cNvSpPr>
            <a:spLocks noGrp="1"/>
          </p:cNvSpPr>
          <p:nvPr>
            <p:ph idx="1"/>
          </p:nvPr>
        </p:nvSpPr>
        <p:spPr>
          <a:xfrm>
            <a:off x="457200" y="1600200"/>
            <a:ext cx="8153400" cy="4525963"/>
          </a:xfrm>
        </p:spPr>
        <p:txBody>
          <a:bodyPr/>
          <a:lstStyle/>
          <a:p>
            <a:r>
              <a:rPr lang="en-US" sz="3600" dirty="0" smtClean="0">
                <a:solidFill>
                  <a:srgbClr val="FFC000"/>
                </a:solidFill>
              </a:rPr>
              <a:t>Credit card fraud</a:t>
            </a:r>
          </a:p>
          <a:p>
            <a:pPr lvl="1">
              <a:spcAft>
                <a:spcPts val="600"/>
              </a:spcAft>
            </a:pPr>
            <a:r>
              <a:rPr lang="en-US" dirty="0" smtClean="0"/>
              <a:t>A thief somehow breaks into an </a:t>
            </a:r>
            <a:r>
              <a:rPr lang="en-US" dirty="0" err="1" smtClean="0"/>
              <a:t>eCommerce</a:t>
            </a:r>
            <a:r>
              <a:rPr lang="en-US" dirty="0" smtClean="0"/>
              <a:t> server and gets hold of </a:t>
            </a:r>
            <a:r>
              <a:rPr lang="en-US" dirty="0" smtClean="0">
                <a:solidFill>
                  <a:srgbClr val="00FF00"/>
                </a:solidFill>
              </a:rPr>
              <a:t>credit numbers </a:t>
            </a:r>
            <a:r>
              <a:rPr lang="en-US" dirty="0" smtClean="0"/>
              <a:t>and</a:t>
            </a:r>
            <a:r>
              <a:rPr lang="en-US" dirty="0" smtClean="0">
                <a:solidFill>
                  <a:srgbClr val="00FF00"/>
                </a:solidFill>
              </a:rPr>
              <a:t> related information</a:t>
            </a:r>
          </a:p>
          <a:p>
            <a:pPr lvl="1">
              <a:spcAft>
                <a:spcPts val="600"/>
              </a:spcAft>
            </a:pPr>
            <a:r>
              <a:rPr lang="en-US" dirty="0" smtClean="0"/>
              <a:t>The thief then uses that info to </a:t>
            </a:r>
            <a:r>
              <a:rPr lang="en-US" dirty="0" smtClean="0">
                <a:solidFill>
                  <a:schemeClr val="tx2"/>
                </a:solidFill>
              </a:rPr>
              <a:t>order stuff</a:t>
            </a:r>
            <a:r>
              <a:rPr lang="en-US" dirty="0" smtClean="0"/>
              <a:t> on the Internet</a:t>
            </a:r>
          </a:p>
          <a:p>
            <a:pPr lvl="1">
              <a:spcAft>
                <a:spcPts val="600"/>
              </a:spcAft>
            </a:pPr>
            <a:r>
              <a:rPr lang="en-US" dirty="0" smtClean="0"/>
              <a:t>Alternatively, the thief may </a:t>
            </a:r>
            <a:r>
              <a:rPr lang="en-US" dirty="0" smtClean="0">
                <a:solidFill>
                  <a:srgbClr val="00FF00"/>
                </a:solidFill>
              </a:rPr>
              <a:t>auction</a:t>
            </a:r>
            <a:r>
              <a:rPr lang="en-US" dirty="0" smtClean="0"/>
              <a:t> the credit card info on certain Web sites setup just for that purpose</a:t>
            </a:r>
          </a:p>
          <a:p>
            <a:pPr lvl="2">
              <a:buNone/>
            </a:pPr>
            <a:endParaRPr lang="en-US" dirty="0" smtClean="0"/>
          </a:p>
          <a:p>
            <a:pPr>
              <a:buNone/>
            </a:pPr>
            <a:endParaRPr lang="en-US" dirty="0"/>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crimes….</a:t>
            </a:r>
            <a:endParaRPr lang="en-US" dirty="0"/>
          </a:p>
        </p:txBody>
      </p:sp>
      <p:sp>
        <p:nvSpPr>
          <p:cNvPr id="3" name="Content Placeholder 2"/>
          <p:cNvSpPr>
            <a:spLocks noGrp="1"/>
          </p:cNvSpPr>
          <p:nvPr>
            <p:ph idx="1"/>
          </p:nvPr>
        </p:nvSpPr>
        <p:spPr/>
        <p:txBody>
          <a:bodyPr/>
          <a:lstStyle/>
          <a:p>
            <a:r>
              <a:rPr lang="en-US" sz="3600" dirty="0" smtClean="0">
                <a:solidFill>
                  <a:srgbClr val="FFC000"/>
                </a:solidFill>
              </a:rPr>
              <a:t>Cheating</a:t>
            </a:r>
          </a:p>
          <a:p>
            <a:pPr lvl="1"/>
            <a:r>
              <a:rPr lang="en-US" dirty="0" smtClean="0"/>
              <a:t>Punjab National Bank was cheated to the tune of Rs. 1.39 </a:t>
            </a:r>
            <a:r>
              <a:rPr lang="en-US" dirty="0" err="1" smtClean="0"/>
              <a:t>crore</a:t>
            </a:r>
            <a:r>
              <a:rPr lang="en-US" dirty="0" smtClean="0"/>
              <a:t> through false debits and credits in computerized accounts.</a:t>
            </a:r>
            <a:endParaRPr lang="en-US" dirty="0"/>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dirty="0" smtClean="0"/>
              <a:t>Cyber Pornography….</a:t>
            </a:r>
            <a:endParaRPr lang="en-US" dirty="0"/>
          </a:p>
        </p:txBody>
      </p:sp>
      <p:sp>
        <p:nvSpPr>
          <p:cNvPr id="3" name="Content Placeholder 2"/>
          <p:cNvSpPr>
            <a:spLocks noGrp="1"/>
          </p:cNvSpPr>
          <p:nvPr>
            <p:ph idx="1"/>
          </p:nvPr>
        </p:nvSpPr>
        <p:spPr>
          <a:xfrm>
            <a:off x="457200" y="1447800"/>
            <a:ext cx="8686800" cy="5715000"/>
          </a:xfrm>
        </p:spPr>
        <p:txBody>
          <a:bodyPr/>
          <a:lstStyle/>
          <a:p>
            <a:pPr>
              <a:spcAft>
                <a:spcPts val="600"/>
              </a:spcAft>
            </a:pPr>
            <a:r>
              <a:rPr lang="en-US" dirty="0" smtClean="0">
                <a:solidFill>
                  <a:srgbClr val="00FF00"/>
                </a:solidFill>
              </a:rPr>
              <a:t>Designing and building pornographic websites </a:t>
            </a:r>
            <a:r>
              <a:rPr lang="en-US" dirty="0" smtClean="0"/>
              <a:t>to gain financial benefits by producing the </a:t>
            </a:r>
            <a:r>
              <a:rPr lang="en-US" dirty="0" smtClean="0">
                <a:solidFill>
                  <a:srgbClr val="00FF00"/>
                </a:solidFill>
              </a:rPr>
              <a:t>advertisement of illegal or sexual items, medicines or costumes</a:t>
            </a:r>
            <a:r>
              <a:rPr lang="en-US" dirty="0" smtClean="0"/>
              <a:t>.</a:t>
            </a:r>
          </a:p>
          <a:p>
            <a:pPr>
              <a:spcAft>
                <a:spcPts val="600"/>
              </a:spcAft>
            </a:pPr>
            <a:r>
              <a:rPr lang="en-US" dirty="0" smtClean="0">
                <a:solidFill>
                  <a:srgbClr val="00FF00"/>
                </a:solidFill>
              </a:rPr>
              <a:t>Publish or print pornographic magazines using computers</a:t>
            </a:r>
            <a:r>
              <a:rPr lang="en-US" dirty="0" smtClean="0"/>
              <a:t> and the internet to download photographic pictures, videos, writings etc.</a:t>
            </a:r>
          </a:p>
          <a:p>
            <a:pPr>
              <a:spcAft>
                <a:spcPts val="600"/>
              </a:spcAft>
            </a:pPr>
            <a:r>
              <a:rPr lang="en-US" dirty="0" smtClean="0">
                <a:solidFill>
                  <a:srgbClr val="00FF00"/>
                </a:solidFill>
              </a:rPr>
              <a:t>Storing and carrying pornographic contents</a:t>
            </a:r>
            <a:r>
              <a:rPr lang="en-US" dirty="0" smtClean="0"/>
              <a:t> in computers, mobile phones and others portable devices.</a:t>
            </a:r>
          </a:p>
          <a:p>
            <a:endParaRPr lang="en-US" dirty="0"/>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Technic">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533</TotalTime>
  <Words>2481</Words>
  <Application>Microsoft Office PowerPoint</Application>
  <PresentationFormat>On-screen Show (4:3)</PresentationFormat>
  <Paragraphs>375</Paragraphs>
  <Slides>65</Slides>
  <Notes>35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Technic</vt:lpstr>
      <vt:lpstr>Cyber Crime, Hacking and Viruses</vt:lpstr>
      <vt:lpstr>Cyberspace</vt:lpstr>
      <vt:lpstr>Cyber Crime</vt:lpstr>
      <vt:lpstr>Modern Computer Crimes</vt:lpstr>
      <vt:lpstr>It is crime, because…..</vt:lpstr>
      <vt:lpstr>Types of cyber crimes……</vt:lpstr>
      <vt:lpstr>Financial crimes</vt:lpstr>
      <vt:lpstr>Financial crimes….</vt:lpstr>
      <vt:lpstr>Cyber Pornography….</vt:lpstr>
      <vt:lpstr>Sale of illegal articles….</vt:lpstr>
      <vt:lpstr>Online gambling….</vt:lpstr>
      <vt:lpstr>Intellectual property crimes…</vt:lpstr>
      <vt:lpstr>Software Piracy</vt:lpstr>
      <vt:lpstr>Email spoofing…..</vt:lpstr>
      <vt:lpstr>Forgery……</vt:lpstr>
      <vt:lpstr>Cyber defamation….</vt:lpstr>
      <vt:lpstr>Cyber stalking….</vt:lpstr>
      <vt:lpstr>Mail Bombing</vt:lpstr>
      <vt:lpstr>Break-Ins</vt:lpstr>
      <vt:lpstr>Industrial Espionage</vt:lpstr>
      <vt:lpstr>Web Store Spoofing</vt:lpstr>
      <vt:lpstr>HACKING</vt:lpstr>
      <vt:lpstr>Slide 23</vt:lpstr>
      <vt:lpstr>Slide 24</vt:lpstr>
      <vt:lpstr>Slide 25</vt:lpstr>
      <vt:lpstr>Slide 26</vt:lpstr>
      <vt:lpstr>Slide 27</vt:lpstr>
      <vt:lpstr>Denial-of-Service Attacks</vt:lpstr>
      <vt:lpstr>Distributed Denial-of-Service Attacks</vt:lpstr>
      <vt:lpstr>Hacking Techniques</vt:lpstr>
      <vt:lpstr>Port Scanner</vt:lpstr>
      <vt:lpstr>Password Cracking</vt:lpstr>
      <vt:lpstr>Packet sniffer</vt:lpstr>
      <vt:lpstr>Spoofing attack/phishing</vt:lpstr>
      <vt:lpstr>Key-loggers</vt:lpstr>
      <vt:lpstr>Trojan Horses</vt:lpstr>
      <vt:lpstr>Viruses</vt:lpstr>
      <vt:lpstr>One Way of Classifying Viruses</vt:lpstr>
      <vt:lpstr>Anatomy of a Virus</vt:lpstr>
      <vt:lpstr>Transmission Mechanism</vt:lpstr>
      <vt:lpstr>Payload</vt:lpstr>
      <vt:lpstr>Some Commonsense Guidelines</vt:lpstr>
      <vt:lpstr>Antivirus</vt:lpstr>
      <vt:lpstr>Other Virus-Like Programs</vt:lpstr>
      <vt:lpstr>Logic- or Time-Bombs</vt:lpstr>
      <vt:lpstr>Worms</vt:lpstr>
      <vt:lpstr>Spyware</vt:lpstr>
      <vt:lpstr>Slide 48</vt:lpstr>
      <vt:lpstr>Adware</vt:lpstr>
      <vt:lpstr>Protecting Against Malware Attacks</vt:lpstr>
      <vt:lpstr>Slide 51</vt:lpstr>
      <vt:lpstr>Slide 52</vt:lpstr>
      <vt:lpstr>Educating Your Users</vt:lpstr>
      <vt:lpstr>Educating Your Users</vt:lpstr>
      <vt:lpstr>The Role of Security and Penetration Testers</vt:lpstr>
      <vt:lpstr>The Role of Security and Penetration Testers (continued)</vt:lpstr>
      <vt:lpstr>How to prevent Cyber crime </vt:lpstr>
      <vt:lpstr>How to prevent Cyber crime </vt:lpstr>
      <vt:lpstr>How to prevent Cyber crime </vt:lpstr>
      <vt:lpstr>Cyber Forensics</vt:lpstr>
      <vt:lpstr>E-Evidence/Digital Evidence</vt:lpstr>
      <vt:lpstr>E-Evidence Types</vt:lpstr>
      <vt:lpstr>E-Evidence types</vt:lpstr>
      <vt:lpstr>What to do with a cybercrime case ?</vt:lpstr>
      <vt:lpstr>End of Lecture</vt:lpstr>
    </vt:vector>
  </TitlesOfParts>
  <Company>CSE,RU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dc:title>
  <dc:creator>MMI</dc:creator>
  <cp:lastModifiedBy>cse</cp:lastModifiedBy>
  <cp:revision>59</cp:revision>
  <dcterms:created xsi:type="dcterms:W3CDTF">2009-10-28T10:30:09Z</dcterms:created>
  <dcterms:modified xsi:type="dcterms:W3CDTF">2012-03-14T03:26:58Z</dcterms:modified>
</cp:coreProperties>
</file>