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A5EB-7F5C-4AC2-BE7A-C1BA6844056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D2A9-CA20-41D2-8F62-F185582D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49D3D-9004-4050-8E5D-F03630326D33}" type="slidenum">
              <a:rPr lang="en-US"/>
              <a:pPr/>
              <a:t>2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CDCA9-6CD7-4812-B165-3ECB0AC02B0D}" type="slidenum">
              <a:rPr lang="en-US"/>
              <a:pPr/>
              <a:t>3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2F857-1518-45D8-8297-137867003F5D}" type="slidenum">
              <a:rPr lang="en-US"/>
              <a:pPr/>
              <a:t>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B7506-5672-4D09-969B-5C474F67525C}" type="slidenum">
              <a:rPr lang="en-US"/>
              <a:pPr/>
              <a:t>6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0628-5BFC-4909-9A1C-4FE0C034F512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E3AA-0851-4452-8916-D1F39125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413BB-094D-478C-AF35-BCF17D502683}" type="slidenum">
              <a:rPr lang="en-US"/>
              <a:pPr/>
              <a:t>2</a:t>
            </a:fld>
            <a:endParaRPr lang="en-US" sz="2000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8000"/>
              </a:lnSpc>
            </a:pPr>
            <a:r>
              <a:rPr lang="en-US" dirty="0"/>
              <a:t>Logical addresses are 32 bits (4 bytes) long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Each byte is represented as an </a:t>
            </a:r>
            <a:r>
              <a:rPr lang="en-US" b="1" dirty="0"/>
              <a:t>octet</a:t>
            </a:r>
            <a:r>
              <a:rPr lang="en-US" dirty="0"/>
              <a:t> (decimal number from 0 to 255)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Usually represented in </a:t>
            </a:r>
            <a:r>
              <a:rPr lang="en-US" b="1" dirty="0"/>
              <a:t>dotted decimal</a:t>
            </a:r>
            <a:r>
              <a:rPr lang="en-US" dirty="0"/>
              <a:t> notation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E.g., 172.24.208.192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Address has two parts: network and host ID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E.g. 172.24.208.192 (172.24.0.0 and 208.192)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Categorized into ranges referred to as classes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Class system provides basis for determining which part of address is the network and which is the host ID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The first octet of an address denotes its class</a:t>
            </a:r>
          </a:p>
        </p:txBody>
      </p:sp>
    </p:spTree>
    <p:extLst>
      <p:ext uri="{BB962C8B-B14F-4D97-AF65-F5344CB8AC3E}">
        <p14:creationId xmlns:p14="http://schemas.microsoft.com/office/powerpoint/2010/main" val="33820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FA04B-34F1-4157-A723-010630F67F30}" type="slidenum">
              <a:rPr lang="en-US"/>
              <a:pPr/>
              <a:t>3</a:t>
            </a:fld>
            <a:endParaRPr lang="en-US" sz="2000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 (continued)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en-US"/>
              <a:t>Classes</a:t>
            </a:r>
          </a:p>
          <a:p>
            <a:pPr lvl="1">
              <a:lnSpc>
                <a:spcPct val="95000"/>
              </a:lnSpc>
            </a:pPr>
            <a:r>
              <a:rPr lang="en-US"/>
              <a:t>Class A: first octet between 1-126</a:t>
            </a:r>
          </a:p>
          <a:p>
            <a:pPr lvl="2">
              <a:lnSpc>
                <a:spcPct val="95000"/>
              </a:lnSpc>
            </a:pPr>
            <a:r>
              <a:rPr lang="en-US"/>
              <a:t>16,777,214 hosts per network address</a:t>
            </a:r>
          </a:p>
          <a:p>
            <a:pPr lvl="1">
              <a:lnSpc>
                <a:spcPct val="95000"/>
              </a:lnSpc>
            </a:pPr>
            <a:r>
              <a:rPr lang="en-US"/>
              <a:t>Class B: first octet between 128-191</a:t>
            </a:r>
          </a:p>
          <a:p>
            <a:pPr lvl="2">
              <a:lnSpc>
                <a:spcPct val="95000"/>
              </a:lnSpc>
            </a:pPr>
            <a:r>
              <a:rPr lang="en-US"/>
              <a:t>65,534 hosts per network address</a:t>
            </a:r>
          </a:p>
          <a:p>
            <a:pPr lvl="1">
              <a:lnSpc>
                <a:spcPct val="95000"/>
              </a:lnSpc>
            </a:pPr>
            <a:r>
              <a:rPr lang="en-US"/>
              <a:t>Class C: first octet between 192-223</a:t>
            </a:r>
          </a:p>
          <a:p>
            <a:pPr lvl="2">
              <a:lnSpc>
                <a:spcPct val="95000"/>
              </a:lnSpc>
            </a:pPr>
            <a:r>
              <a:rPr lang="en-US"/>
              <a:t>254 hosts per network address</a:t>
            </a:r>
          </a:p>
          <a:p>
            <a:pPr lvl="1">
              <a:lnSpc>
                <a:spcPct val="95000"/>
              </a:lnSpc>
            </a:pPr>
            <a:r>
              <a:rPr lang="en-US"/>
              <a:t>Class D: first octet between 224-239</a:t>
            </a:r>
          </a:p>
          <a:p>
            <a:pPr lvl="2">
              <a:lnSpc>
                <a:spcPct val="95000"/>
              </a:lnSpc>
            </a:pPr>
            <a:r>
              <a:rPr lang="en-US"/>
              <a:t>Reserved for multicasting</a:t>
            </a:r>
          </a:p>
          <a:p>
            <a:pPr lvl="1">
              <a:lnSpc>
                <a:spcPct val="95000"/>
              </a:lnSpc>
            </a:pPr>
            <a:r>
              <a:rPr lang="en-US"/>
              <a:t>Class E: first octet between 240-255</a:t>
            </a:r>
          </a:p>
          <a:p>
            <a:pPr lvl="2">
              <a:lnSpc>
                <a:spcPct val="95000"/>
              </a:lnSpc>
            </a:pPr>
            <a:r>
              <a:rPr lang="en-US"/>
              <a:t>Reserved for experimental use</a:t>
            </a:r>
          </a:p>
        </p:txBody>
      </p:sp>
    </p:spTree>
    <p:extLst>
      <p:ext uri="{BB962C8B-B14F-4D97-AF65-F5344CB8AC3E}">
        <p14:creationId xmlns:p14="http://schemas.microsoft.com/office/powerpoint/2010/main" val="8513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52600"/>
            <a:ext cx="8991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11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B82B2D-6A93-4751-8504-F7F81C20D418}" type="slidenum">
              <a:rPr lang="en-US"/>
              <a:pPr/>
              <a:t>5</a:t>
            </a:fld>
            <a:endParaRPr lang="en-US" sz="2000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(continued)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127.0.0.0 network is called the </a:t>
            </a:r>
            <a:r>
              <a:rPr lang="en-US" b="1" dirty="0"/>
              <a:t>loopback address</a:t>
            </a:r>
            <a:endParaRPr lang="en-US" dirty="0"/>
          </a:p>
          <a:p>
            <a:pPr lvl="1"/>
            <a:r>
              <a:rPr lang="en-US" b="1" dirty="0" err="1"/>
              <a:t>localhost</a:t>
            </a:r>
            <a:r>
              <a:rPr lang="en-US" b="1" dirty="0"/>
              <a:t> </a:t>
            </a:r>
            <a:r>
              <a:rPr lang="en-US" dirty="0"/>
              <a:t>always corresponds to address </a:t>
            </a:r>
            <a:r>
              <a:rPr lang="en-US" dirty="0" smtClean="0"/>
              <a:t>127.0.0.1</a:t>
            </a:r>
          </a:p>
          <a:p>
            <a:r>
              <a:rPr lang="en-US" dirty="0" smtClean="0"/>
              <a:t>APIPA (Automatic Private IP Address)</a:t>
            </a:r>
          </a:p>
          <a:p>
            <a:pPr lvl="1"/>
            <a:r>
              <a:rPr lang="en-US" dirty="0" smtClean="0"/>
              <a:t>169.254.0.0/24 (class C address)</a:t>
            </a:r>
            <a:endParaRPr lang="en-US" dirty="0"/>
          </a:p>
          <a:p>
            <a:r>
              <a:rPr lang="en-US" dirty="0"/>
              <a:t>IETF reserved addresses for private networks</a:t>
            </a:r>
          </a:p>
          <a:p>
            <a:pPr lvl="1"/>
            <a:r>
              <a:rPr lang="en-US" dirty="0"/>
              <a:t>Class A addresses beginning with 10</a:t>
            </a:r>
          </a:p>
          <a:p>
            <a:pPr lvl="1"/>
            <a:r>
              <a:rPr lang="en-US" dirty="0"/>
              <a:t>Class B addresses from 172.16 to 172.31</a:t>
            </a:r>
          </a:p>
          <a:p>
            <a:pPr lvl="1"/>
            <a:r>
              <a:rPr lang="en-US" dirty="0"/>
              <a:t>Class C addresses from 192.168.0 to 192.168.255</a:t>
            </a:r>
          </a:p>
          <a:p>
            <a:pPr lvl="1"/>
            <a:r>
              <a:rPr lang="en-US" dirty="0"/>
              <a:t>These addresses can’t be routed across the Internet</a:t>
            </a:r>
          </a:p>
          <a:p>
            <a:pPr lvl="1"/>
            <a:r>
              <a:rPr lang="en-US" dirty="0" smtClean="0"/>
              <a:t>IPv6 </a:t>
            </a:r>
            <a:r>
              <a:rPr lang="en-US" dirty="0"/>
              <a:t>eliminates need for private addressing;  provides a 128-bit address (vs. IPv4’s 32 bits)</a:t>
            </a:r>
          </a:p>
        </p:txBody>
      </p:sp>
    </p:spTree>
    <p:extLst>
      <p:ext uri="{BB962C8B-B14F-4D97-AF65-F5344CB8AC3E}">
        <p14:creationId xmlns:p14="http://schemas.microsoft.com/office/powerpoint/2010/main" val="24409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12423-5CC2-460D-8A7C-5C75CC8C4493}" type="slidenum">
              <a:rPr lang="en-US"/>
              <a:pPr/>
              <a:t>6</a:t>
            </a:fld>
            <a:endParaRPr lang="en-US" sz="200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 Masks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Subnet mask </a:t>
            </a:r>
            <a:r>
              <a:rPr lang="en-US" dirty="0"/>
              <a:t>determines which part of address denotes network portion and which denotes host</a:t>
            </a:r>
          </a:p>
          <a:p>
            <a:pPr lvl="1"/>
            <a:r>
              <a:rPr lang="en-US" dirty="0"/>
              <a:t>32-bit number </a:t>
            </a:r>
          </a:p>
          <a:p>
            <a:pPr lvl="1"/>
            <a:r>
              <a:rPr lang="en-US" dirty="0"/>
              <a:t>A binary 1 signifies that the corresponding bit in the IP address belongs to the network portion; a 0 signifies that bit in address belongs to host portion</a:t>
            </a:r>
          </a:p>
          <a:p>
            <a:pPr lvl="1"/>
            <a:r>
              <a:rPr lang="en-US" dirty="0"/>
              <a:t>Default subnet mask uses a 255 in each octet in address that corresponds to the network portion</a:t>
            </a:r>
          </a:p>
          <a:p>
            <a:pPr lvl="2"/>
            <a:r>
              <a:rPr lang="en-US" dirty="0"/>
              <a:t>Class A: 255.0.0.0</a:t>
            </a:r>
          </a:p>
          <a:p>
            <a:pPr lvl="2"/>
            <a:r>
              <a:rPr lang="en-US" dirty="0"/>
              <a:t>Class B: 255.255.0.0</a:t>
            </a:r>
          </a:p>
          <a:p>
            <a:pPr lvl="2"/>
            <a:r>
              <a:rPr lang="en-US" dirty="0"/>
              <a:t>Class C: 255.255.255.0</a:t>
            </a:r>
          </a:p>
        </p:txBody>
      </p:sp>
    </p:spTree>
    <p:extLst>
      <p:ext uri="{BB962C8B-B14F-4D97-AF65-F5344CB8AC3E}">
        <p14:creationId xmlns:p14="http://schemas.microsoft.com/office/powerpoint/2010/main" val="8065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322</Words>
  <Application>Microsoft Office PowerPoint</Application>
  <PresentationFormat>On-screen Show (4:3)</PresentationFormat>
  <Paragraphs>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IP Addressing</vt:lpstr>
      <vt:lpstr>IP Addressing</vt:lpstr>
      <vt:lpstr>IP Addressing (continued)</vt:lpstr>
      <vt:lpstr>IP Addressing</vt:lpstr>
      <vt:lpstr>IP Addressing (continued)</vt:lpstr>
      <vt:lpstr>Subnet Masks</vt:lpstr>
    </vt:vector>
  </TitlesOfParts>
  <Company>CSE,RU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</dc:title>
  <dc:creator>Md. Mahbubul Islam</dc:creator>
  <cp:lastModifiedBy>Administrator</cp:lastModifiedBy>
  <cp:revision>3</cp:revision>
  <dcterms:created xsi:type="dcterms:W3CDTF">2012-02-24T13:34:53Z</dcterms:created>
  <dcterms:modified xsi:type="dcterms:W3CDTF">2013-03-06T16:33:08Z</dcterms:modified>
</cp:coreProperties>
</file>