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7" r:id="rId5"/>
    <p:sldId id="277" r:id="rId6"/>
    <p:sldId id="278" r:id="rId7"/>
    <p:sldId id="274" r:id="rId8"/>
    <p:sldId id="279" r:id="rId9"/>
    <p:sldId id="283" r:id="rId10"/>
    <p:sldId id="280" r:id="rId11"/>
    <p:sldId id="281" r:id="rId12"/>
    <p:sldId id="282" r:id="rId13"/>
    <p:sldId id="276" r:id="rId14"/>
    <p:sldId id="284" r:id="rId15"/>
    <p:sldId id="285" r:id="rId16"/>
    <p:sldId id="286" r:id="rId17"/>
    <p:sldId id="269" r:id="rId18"/>
    <p:sldId id="270" r:id="rId19"/>
    <p:sldId id="287" r:id="rId20"/>
    <p:sldId id="288" r:id="rId21"/>
    <p:sldId id="271" r:id="rId22"/>
    <p:sldId id="272" r:id="rId23"/>
    <p:sldId id="289" r:id="rId24"/>
    <p:sldId id="290" r:id="rId25"/>
    <p:sldId id="273" r:id="rId26"/>
    <p:sldId id="260" r:id="rId27"/>
    <p:sldId id="261" r:id="rId28"/>
    <p:sldId id="262" r:id="rId29"/>
    <p:sldId id="263" r:id="rId30"/>
    <p:sldId id="264" r:id="rId31"/>
    <p:sldId id="265"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537" autoAdjust="0"/>
  </p:normalViewPr>
  <p:slideViewPr>
    <p:cSldViewPr snapToGrid="0">
      <p:cViewPr varScale="1">
        <p:scale>
          <a:sx n="65" d="100"/>
          <a:sy n="65" d="100"/>
        </p:scale>
        <p:origin x="6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6D3FB-8955-4336-9628-15974ADE3828}" type="datetimeFigureOut">
              <a:rPr lang="en-US" smtClean="0"/>
              <a:t>3/3/2019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F6372-B166-4998-B0A0-8E83F8E66B72}" type="slidenum">
              <a:rPr lang="en-US" smtClean="0"/>
              <a:t>‹#›</a:t>
            </a:fld>
            <a:endParaRPr lang="en-US"/>
          </a:p>
        </p:txBody>
      </p:sp>
    </p:spTree>
    <p:extLst>
      <p:ext uri="{BB962C8B-B14F-4D97-AF65-F5344CB8AC3E}">
        <p14:creationId xmlns:p14="http://schemas.microsoft.com/office/powerpoint/2010/main" val="10526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FF6372-B166-4998-B0A0-8E83F8E66B72}" type="slidenum">
              <a:rPr lang="en-US" smtClean="0"/>
              <a:t>6</a:t>
            </a:fld>
            <a:endParaRPr lang="en-US"/>
          </a:p>
        </p:txBody>
      </p:sp>
    </p:spTree>
    <p:extLst>
      <p:ext uri="{BB962C8B-B14F-4D97-AF65-F5344CB8AC3E}">
        <p14:creationId xmlns:p14="http://schemas.microsoft.com/office/powerpoint/2010/main" val="239932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6BD4-24E7-438E-AA68-D9E7BD557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37D719-B2DA-4A42-B4AE-DAEBB57CA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9B50FE-2E03-45CE-BE1E-F3B78014FCEA}"/>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5" name="Footer Placeholder 4">
            <a:extLst>
              <a:ext uri="{FF2B5EF4-FFF2-40B4-BE49-F238E27FC236}">
                <a16:creationId xmlns:a16="http://schemas.microsoft.com/office/drawing/2014/main" id="{DC425C6B-BB86-403B-A01A-D46CB5810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1F9FD-7368-4760-B784-CF7E991C0EAD}"/>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355036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A2B8-F7E9-4B28-811C-6C45F26D4D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BDF27-2DE9-479E-8AC0-C001414182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4A1C5-B486-4B33-95BF-4103CD900401}"/>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5" name="Footer Placeholder 4">
            <a:extLst>
              <a:ext uri="{FF2B5EF4-FFF2-40B4-BE49-F238E27FC236}">
                <a16:creationId xmlns:a16="http://schemas.microsoft.com/office/drawing/2014/main" id="{92CF8345-B8EF-4379-B4F6-BDD5314E3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FB3A5-6D42-4332-B2FC-65151358FC76}"/>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425632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C3B3C-62A7-4C4D-9D45-83FEDFAE15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B088F5-2D57-4F4A-AB75-7D49EF9946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DF874-B0D3-40BE-B85D-7C4764524E48}"/>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5" name="Footer Placeholder 4">
            <a:extLst>
              <a:ext uri="{FF2B5EF4-FFF2-40B4-BE49-F238E27FC236}">
                <a16:creationId xmlns:a16="http://schemas.microsoft.com/office/drawing/2014/main" id="{1C3A236D-2721-4FCD-9D21-5BAAE1B54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538FF-18B8-4661-8E0D-A6CD3384F1E5}"/>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211565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A246-BE9A-4CC3-A11A-A927D44CE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128868-96B2-4A83-8EDA-9BEF130F19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27503-394F-41DF-A545-9351C3A5B688}"/>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5" name="Footer Placeholder 4">
            <a:extLst>
              <a:ext uri="{FF2B5EF4-FFF2-40B4-BE49-F238E27FC236}">
                <a16:creationId xmlns:a16="http://schemas.microsoft.com/office/drawing/2014/main" id="{AD7781E0-EBC8-44F3-9943-F9B47AB93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53DD8-BF38-4E30-857D-160E9C378ECD}"/>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394814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102A-88C6-4087-A0DC-41E2EDF4D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66F4F0-750E-4673-AFF4-95F049A62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089DCA-8357-41C1-9EF1-701770430E61}"/>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5" name="Footer Placeholder 4">
            <a:extLst>
              <a:ext uri="{FF2B5EF4-FFF2-40B4-BE49-F238E27FC236}">
                <a16:creationId xmlns:a16="http://schemas.microsoft.com/office/drawing/2014/main" id="{C04FB0EE-99D7-4426-8896-75432F8F9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8A842-ADF7-4FBE-A9BE-164434F3C040}"/>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11009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349C-E3B7-4DEA-B5CA-554A76403A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5820D5-50E0-4F70-88E7-DB7C3BF35F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19F150-C38B-4FEE-B5AC-1E7D14F0AF3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C13237-EB6F-4533-B8DD-D8E95C25F9E0}"/>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6" name="Footer Placeholder 5">
            <a:extLst>
              <a:ext uri="{FF2B5EF4-FFF2-40B4-BE49-F238E27FC236}">
                <a16:creationId xmlns:a16="http://schemas.microsoft.com/office/drawing/2014/main" id="{60F31AC0-E21A-433A-8016-F3702BCC4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0175AB-37B3-469D-B4C0-E130AAFC8D14}"/>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4008182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667C-9244-4EE4-AEFE-0DAC094E19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AF6AD1-9B71-4C28-8F55-D5E51BC23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AEFD92-2EC8-46E5-9473-EB7E1D5556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129B25-C8B7-45D9-984A-1959F49DD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C9C8D4-FE5E-44D2-B878-6CCE5DAAB4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536548-2719-47E5-9727-AC86CF046BFD}"/>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8" name="Footer Placeholder 7">
            <a:extLst>
              <a:ext uri="{FF2B5EF4-FFF2-40B4-BE49-F238E27FC236}">
                <a16:creationId xmlns:a16="http://schemas.microsoft.com/office/drawing/2014/main" id="{C94DD8FF-B705-4276-88FF-491A16117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58F770-E534-426C-BD12-CCAD8483267E}"/>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384606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E63E-3714-443D-85D9-0E4820E7D9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1E9008-A960-4611-B59E-AC669871962C}"/>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4" name="Footer Placeholder 3">
            <a:extLst>
              <a:ext uri="{FF2B5EF4-FFF2-40B4-BE49-F238E27FC236}">
                <a16:creationId xmlns:a16="http://schemas.microsoft.com/office/drawing/2014/main" id="{2E25768B-D7CC-4AB6-A0C8-020BAF7734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86D669-0598-4B35-A4F5-AD0AC9A645CA}"/>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411900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94BD3-F3F3-49B4-BC91-D40AE3B1BDBE}"/>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3" name="Footer Placeholder 2">
            <a:extLst>
              <a:ext uri="{FF2B5EF4-FFF2-40B4-BE49-F238E27FC236}">
                <a16:creationId xmlns:a16="http://schemas.microsoft.com/office/drawing/2014/main" id="{9CFFCA45-AFA9-4FA1-8A84-4766C0596A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26472E-A184-40F8-B6C9-95171940B5BB}"/>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367974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0E27-A777-4EA7-BFD6-DD9C8D170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4C4837-91F4-481D-A8EF-FAD33480B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818FDC-BC01-4689-BA48-6D7A8617D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040576-4E06-4838-BA5F-43DA0A924472}"/>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6" name="Footer Placeholder 5">
            <a:extLst>
              <a:ext uri="{FF2B5EF4-FFF2-40B4-BE49-F238E27FC236}">
                <a16:creationId xmlns:a16="http://schemas.microsoft.com/office/drawing/2014/main" id="{C916843D-009C-480C-BA76-E30FCF6E7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1789B0-03C4-412D-9056-307DD3840A7F}"/>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75017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D2C3-DCDB-417C-BDF8-A6EAF76CBC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ADF6EB-4267-47A4-83D3-2B60D983A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BD9181-C65C-4F4B-9837-6E53831DF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116849-C54F-4D41-9675-F0BD1F959649}"/>
              </a:ext>
            </a:extLst>
          </p:cNvPr>
          <p:cNvSpPr>
            <a:spLocks noGrp="1"/>
          </p:cNvSpPr>
          <p:nvPr>
            <p:ph type="dt" sz="half" idx="10"/>
          </p:nvPr>
        </p:nvSpPr>
        <p:spPr/>
        <p:txBody>
          <a:bodyPr/>
          <a:lstStyle/>
          <a:p>
            <a:fld id="{77AF96DA-3F43-4E00-A772-16C587EBE434}" type="datetimeFigureOut">
              <a:rPr lang="en-US" smtClean="0"/>
              <a:t>3/3/2019</a:t>
            </a:fld>
            <a:endParaRPr lang="en-US"/>
          </a:p>
        </p:txBody>
      </p:sp>
      <p:sp>
        <p:nvSpPr>
          <p:cNvPr id="6" name="Footer Placeholder 5">
            <a:extLst>
              <a:ext uri="{FF2B5EF4-FFF2-40B4-BE49-F238E27FC236}">
                <a16:creationId xmlns:a16="http://schemas.microsoft.com/office/drawing/2014/main" id="{44492758-C70E-4116-95F7-2494CBADE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DDE12-F953-461D-9042-632F95D8C766}"/>
              </a:ext>
            </a:extLst>
          </p:cNvPr>
          <p:cNvSpPr>
            <a:spLocks noGrp="1"/>
          </p:cNvSpPr>
          <p:nvPr>
            <p:ph type="sldNum" sz="quarter" idx="12"/>
          </p:nvPr>
        </p:nvSpPr>
        <p:spPr/>
        <p:txBody>
          <a:bodyPr/>
          <a:lstStyle/>
          <a:p>
            <a:fld id="{7DB9CF53-4848-42F5-A777-FA5834AB4A59}" type="slidenum">
              <a:rPr lang="en-US" smtClean="0"/>
              <a:t>‹#›</a:t>
            </a:fld>
            <a:endParaRPr lang="en-US"/>
          </a:p>
        </p:txBody>
      </p:sp>
    </p:spTree>
    <p:extLst>
      <p:ext uri="{BB962C8B-B14F-4D97-AF65-F5344CB8AC3E}">
        <p14:creationId xmlns:p14="http://schemas.microsoft.com/office/powerpoint/2010/main" val="2763949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6855A-61D6-4872-87B3-4899D69AC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12929B-6320-4BC7-9C1A-3B990F5CD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1CD7E-B0A1-40B7-9F21-0866B7C78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F96DA-3F43-4E00-A772-16C587EBE434}" type="datetimeFigureOut">
              <a:rPr lang="en-US" smtClean="0"/>
              <a:t>3/3/2019</a:t>
            </a:fld>
            <a:endParaRPr lang="en-US"/>
          </a:p>
        </p:txBody>
      </p:sp>
      <p:sp>
        <p:nvSpPr>
          <p:cNvPr id="5" name="Footer Placeholder 4">
            <a:extLst>
              <a:ext uri="{FF2B5EF4-FFF2-40B4-BE49-F238E27FC236}">
                <a16:creationId xmlns:a16="http://schemas.microsoft.com/office/drawing/2014/main" id="{80345A7B-BDAA-44D7-8CA2-1BCD32A3D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C2D397-7983-4BF5-8932-04C71923B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9CF53-4848-42F5-A777-FA5834AB4A59}" type="slidenum">
              <a:rPr lang="en-US" smtClean="0"/>
              <a:t>‹#›</a:t>
            </a:fld>
            <a:endParaRPr lang="en-US"/>
          </a:p>
        </p:txBody>
      </p:sp>
    </p:spTree>
    <p:extLst>
      <p:ext uri="{BB962C8B-B14F-4D97-AF65-F5344CB8AC3E}">
        <p14:creationId xmlns:p14="http://schemas.microsoft.com/office/powerpoint/2010/main" val="466182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noriuk/us-education-datasets-unification-project/version/4"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157AF-B83D-4AC9-AEF7-6DC138703EDD}"/>
              </a:ext>
            </a:extLst>
          </p:cNvPr>
          <p:cNvSpPr>
            <a:spLocks noGrp="1"/>
          </p:cNvSpPr>
          <p:nvPr>
            <p:ph idx="1"/>
          </p:nvPr>
        </p:nvSpPr>
        <p:spPr>
          <a:xfrm>
            <a:off x="838200" y="1118181"/>
            <a:ext cx="10515600" cy="5058782"/>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0" indent="0">
              <a:buNone/>
            </a:pPr>
            <a:endParaRPr lang="en-US" dirty="0"/>
          </a:p>
          <a:p>
            <a:pPr marL="0" indent="0">
              <a:buNone/>
            </a:pPr>
            <a:r>
              <a:rPr lang="en-US" sz="3500" dirty="0"/>
              <a:t>As part of term project, I wanted to analyze the US educational data set available at the below link. This data set contains data per financial school districts of each state and for every year from 1993 till 2016</a:t>
            </a:r>
          </a:p>
          <a:p>
            <a:pPr marL="0" indent="0">
              <a:buNone/>
            </a:pPr>
            <a:r>
              <a:rPr lang="en-US" sz="3000" dirty="0"/>
              <a:t>Source Link: </a:t>
            </a:r>
            <a:r>
              <a:rPr lang="en-US" sz="3000" u="sng" dirty="0">
                <a:hlinkClick r:id="rId2"/>
              </a:rPr>
              <a:t>https://www.kaggle.com/noriuk/us-education-datasets-unification-project/version/4</a:t>
            </a:r>
            <a:endParaRPr lang="en-US" sz="3000" dirty="0"/>
          </a:p>
          <a:p>
            <a:pPr marL="0" indent="0">
              <a:buNone/>
            </a:pPr>
            <a:r>
              <a:rPr lang="en-US" sz="3000" dirty="0"/>
              <a:t>Data set: finance_districts.csv</a:t>
            </a:r>
          </a:p>
          <a:p>
            <a:pPr marL="0" indent="0">
              <a:buNone/>
            </a:pPr>
            <a:r>
              <a:rPr lang="en-US" sz="3000" dirty="0"/>
              <a:t>Variables in the data set:</a:t>
            </a:r>
          </a:p>
          <a:p>
            <a:pPr marL="0" indent="0">
              <a:buNone/>
            </a:pPr>
            <a:r>
              <a:rPr lang="en-US" sz="3000" dirty="0"/>
              <a:t>The data set consists of financials of each school district in each state for different years. It has the following variables:</a:t>
            </a:r>
          </a:p>
          <a:p>
            <a:pPr marL="0" indent="0">
              <a:buNone/>
            </a:pPr>
            <a:r>
              <a:rPr lang="en-US" sz="3000" dirty="0"/>
              <a:t>STATE - State of Financial School district</a:t>
            </a:r>
          </a:p>
          <a:p>
            <a:pPr marL="0" indent="0">
              <a:buNone/>
            </a:pPr>
            <a:r>
              <a:rPr lang="en-US" sz="3000" dirty="0"/>
              <a:t>ENROLL - The U.S. Census Bureau's count for students in the state. Should be comparable to GRADES_ALL</a:t>
            </a:r>
          </a:p>
          <a:p>
            <a:pPr marL="0" indent="0">
              <a:buNone/>
            </a:pPr>
            <a:r>
              <a:rPr lang="en-US" sz="3000" dirty="0"/>
              <a:t>NAME - Name of the school district</a:t>
            </a:r>
          </a:p>
          <a:p>
            <a:pPr marL="0" indent="0">
              <a:buNone/>
            </a:pPr>
            <a:r>
              <a:rPr lang="en-US" sz="3000" dirty="0"/>
              <a:t>YRDATA - Year that the record pertains to</a:t>
            </a:r>
          </a:p>
          <a:p>
            <a:pPr marL="0" indent="0">
              <a:buNone/>
            </a:pPr>
            <a:r>
              <a:rPr lang="en-US" sz="3000" dirty="0"/>
              <a:t>TOTALREV: The total amount of revenue for the state. </a:t>
            </a:r>
          </a:p>
          <a:p>
            <a:pPr marL="0" indent="0">
              <a:buNone/>
            </a:pPr>
            <a:r>
              <a:rPr lang="en-US" sz="3000" dirty="0"/>
              <a:t>            TFEDREV - Federal Revenue</a:t>
            </a:r>
          </a:p>
          <a:p>
            <a:pPr marL="0" indent="0">
              <a:buNone/>
            </a:pPr>
            <a:r>
              <a:rPr lang="en-US" sz="3000" dirty="0"/>
              <a:t>            TSTREV  - State Revenue</a:t>
            </a:r>
          </a:p>
          <a:p>
            <a:pPr marL="0" indent="0">
              <a:buNone/>
            </a:pPr>
            <a:r>
              <a:rPr lang="en-US" sz="3000" dirty="0"/>
              <a:t>            TLOCREV  - Local Revenue</a:t>
            </a:r>
          </a:p>
          <a:p>
            <a:pPr marL="0" indent="0">
              <a:buNone/>
            </a:pPr>
            <a:r>
              <a:rPr lang="en-US" sz="3000" dirty="0"/>
              <a:t>TOTALEXP: The total expenditure for the state.</a:t>
            </a:r>
          </a:p>
          <a:p>
            <a:pPr marL="0" indent="0">
              <a:buNone/>
            </a:pPr>
            <a:r>
              <a:rPr lang="en-US" sz="3000" dirty="0"/>
              <a:t>            TCURINST - Instruction Expenditure</a:t>
            </a:r>
          </a:p>
          <a:p>
            <a:pPr marL="0" indent="0">
              <a:buNone/>
            </a:pPr>
            <a:r>
              <a:rPr lang="en-US" sz="3000" dirty="0"/>
              <a:t>            TCURSSVC - Supportive Services Expenditure</a:t>
            </a:r>
          </a:p>
          <a:p>
            <a:pPr marL="0" indent="0">
              <a:buNone/>
            </a:pPr>
            <a:r>
              <a:rPr lang="en-US" sz="3000" dirty="0"/>
              <a:t>            TCURONON - Other Expenditure</a:t>
            </a:r>
          </a:p>
          <a:p>
            <a:pPr marL="0" indent="0">
              <a:buNone/>
            </a:pPr>
            <a:r>
              <a:rPr lang="en-US" sz="3000" dirty="0"/>
              <a:t>            TCAPOUT - Capital Outlay Expenditure        </a:t>
            </a:r>
          </a:p>
          <a:p>
            <a:endParaRPr lang="en-US" dirty="0"/>
          </a:p>
        </p:txBody>
      </p:sp>
      <p:sp>
        <p:nvSpPr>
          <p:cNvPr id="4" name="Title 3">
            <a:extLst>
              <a:ext uri="{FF2B5EF4-FFF2-40B4-BE49-F238E27FC236}">
                <a16:creationId xmlns:a16="http://schemas.microsoft.com/office/drawing/2014/main" id="{6EA95FFD-864A-4C63-8C58-DEFA6D43400D}"/>
              </a:ext>
            </a:extLst>
          </p:cNvPr>
          <p:cNvSpPr>
            <a:spLocks noGrp="1"/>
          </p:cNvSpPr>
          <p:nvPr>
            <p:ph type="title"/>
          </p:nvPr>
        </p:nvSpPr>
        <p:spPr>
          <a:xfrm>
            <a:off x="801624" y="238697"/>
            <a:ext cx="10515600" cy="879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5" name="Rectangle 1">
            <a:extLst>
              <a:ext uri="{FF2B5EF4-FFF2-40B4-BE49-F238E27FC236}">
                <a16:creationId xmlns:a16="http://schemas.microsoft.com/office/drawing/2014/main" id="{59DA0DD3-3E41-4C06-B355-6DC9FF2DC832}"/>
              </a:ext>
            </a:extLst>
          </p:cNvPr>
          <p:cNvSpPr>
            <a:spLocks noChangeArrowheads="1"/>
          </p:cNvSpPr>
          <p:nvPr/>
        </p:nvSpPr>
        <p:spPr bwMode="auto">
          <a:xfrm>
            <a:off x="78376" y="238698"/>
            <a:ext cx="121136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DEB2782-DF23-46A9-B3D9-D3F69C48F018}"/>
              </a:ext>
            </a:extLst>
          </p:cNvPr>
          <p:cNvSpPr>
            <a:spLocks noChangeArrowheads="1"/>
          </p:cNvSpPr>
          <p:nvPr/>
        </p:nvSpPr>
        <p:spPr bwMode="auto">
          <a:xfrm>
            <a:off x="874776" y="735861"/>
            <a:ext cx="104010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Date: March 03,2019		 	    Author: Raghu Raman Nanduri		Course: DSC530 - Term Project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467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Plotting analytical distributions</a:t>
            </a:r>
          </a:p>
          <a:p>
            <a:pPr marL="0" indent="0">
              <a:buNone/>
            </a:pPr>
            <a:endParaRPr lang="en-US" dirty="0"/>
          </a:p>
        </p:txBody>
      </p:sp>
      <p:pic>
        <p:nvPicPr>
          <p:cNvPr id="8" name="Picture 7">
            <a:extLst>
              <a:ext uri="{FF2B5EF4-FFF2-40B4-BE49-F238E27FC236}">
                <a16:creationId xmlns:a16="http://schemas.microsoft.com/office/drawing/2014/main" id="{EDD80D82-5CC7-41FD-8673-5DB51ADB90FC}"/>
              </a:ext>
            </a:extLst>
          </p:cNvPr>
          <p:cNvPicPr/>
          <p:nvPr/>
        </p:nvPicPr>
        <p:blipFill>
          <a:blip r:embed="rId2"/>
          <a:stretch>
            <a:fillRect/>
          </a:stretch>
        </p:blipFill>
        <p:spPr>
          <a:xfrm>
            <a:off x="1212247" y="1476100"/>
            <a:ext cx="4626651" cy="2831023"/>
          </a:xfrm>
          <a:prstGeom prst="rect">
            <a:avLst/>
          </a:prstGeom>
        </p:spPr>
      </p:pic>
      <p:pic>
        <p:nvPicPr>
          <p:cNvPr id="9" name="Picture 8">
            <a:extLst>
              <a:ext uri="{FF2B5EF4-FFF2-40B4-BE49-F238E27FC236}">
                <a16:creationId xmlns:a16="http://schemas.microsoft.com/office/drawing/2014/main" id="{DC663B9A-956D-489A-AF74-E526E141E46F}"/>
              </a:ext>
            </a:extLst>
          </p:cNvPr>
          <p:cNvPicPr/>
          <p:nvPr/>
        </p:nvPicPr>
        <p:blipFill>
          <a:blip r:embed="rId3"/>
          <a:stretch>
            <a:fillRect/>
          </a:stretch>
        </p:blipFill>
        <p:spPr>
          <a:xfrm>
            <a:off x="6420453" y="1476100"/>
            <a:ext cx="4559300" cy="2689225"/>
          </a:xfrm>
          <a:prstGeom prst="rect">
            <a:avLst/>
          </a:prstGeom>
        </p:spPr>
      </p:pic>
      <p:sp>
        <p:nvSpPr>
          <p:cNvPr id="3" name="TextBox 2">
            <a:extLst>
              <a:ext uri="{FF2B5EF4-FFF2-40B4-BE49-F238E27FC236}">
                <a16:creationId xmlns:a16="http://schemas.microsoft.com/office/drawing/2014/main" id="{FCA38AB8-39EC-4D4D-8D50-858A0D0BD224}"/>
              </a:ext>
            </a:extLst>
          </p:cNvPr>
          <p:cNvSpPr txBox="1"/>
          <p:nvPr/>
        </p:nvSpPr>
        <p:spPr>
          <a:xfrm>
            <a:off x="864325" y="4475197"/>
            <a:ext cx="10422552" cy="1477328"/>
          </a:xfrm>
          <a:prstGeom prst="rect">
            <a:avLst/>
          </a:prstGeom>
          <a:noFill/>
        </p:spPr>
        <p:txBody>
          <a:bodyPr wrap="square" rtlCol="0">
            <a:spAutoFit/>
          </a:bodyPr>
          <a:lstStyle/>
          <a:p>
            <a:pPr fontAlgn="base" latinLnBrk="1"/>
            <a:r>
              <a:rPr lang="en-US" dirty="0"/>
              <a:t>From the above overlapping plot of normal distribution vs total revenue, we can infer that Normal distribution doesn’t represent the total revenue. </a:t>
            </a:r>
          </a:p>
          <a:p>
            <a:pPr fontAlgn="base" latinLnBrk="1"/>
            <a:r>
              <a:rPr lang="en-US" dirty="0"/>
              <a:t>Let us try to see if log normal distribution is applicable.  </a:t>
            </a:r>
          </a:p>
          <a:p>
            <a:pPr fontAlgn="base" latinLnBrk="1"/>
            <a:r>
              <a:rPr lang="en-US" dirty="0"/>
              <a:t>To find out I will use the log transformed total revenue column - </a:t>
            </a:r>
            <a:r>
              <a:rPr lang="en-US" dirty="0" err="1"/>
              <a:t>findistdf.lg_TOTALREV</a:t>
            </a:r>
            <a:endParaRPr lang="en-US" dirty="0"/>
          </a:p>
          <a:p>
            <a:endParaRPr lang="en-US" dirty="0"/>
          </a:p>
        </p:txBody>
      </p:sp>
    </p:spTree>
    <p:extLst>
      <p:ext uri="{BB962C8B-B14F-4D97-AF65-F5344CB8AC3E}">
        <p14:creationId xmlns:p14="http://schemas.microsoft.com/office/powerpoint/2010/main" val="133771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Plotting analytical distributions – log transformed variable</a:t>
            </a:r>
          </a:p>
          <a:p>
            <a:pPr marL="0" indent="0">
              <a:buNone/>
            </a:pPr>
            <a:r>
              <a:rPr lang="en-US" sz="1400" dirty="0"/>
              <a:t>From the below overlapping plot of log normal distribution vs log(total revenue), we can infer that log normal distribution perfectly fits for the variable total revenue.</a:t>
            </a:r>
          </a:p>
          <a:p>
            <a:pPr marL="0" indent="0">
              <a:buNone/>
            </a:pPr>
            <a:endParaRPr lang="en-US" dirty="0"/>
          </a:p>
        </p:txBody>
      </p:sp>
      <p:pic>
        <p:nvPicPr>
          <p:cNvPr id="8" name="Picture 7">
            <a:extLst>
              <a:ext uri="{FF2B5EF4-FFF2-40B4-BE49-F238E27FC236}">
                <a16:creationId xmlns:a16="http://schemas.microsoft.com/office/drawing/2014/main" id="{EC9C5A75-6F39-4590-8275-1F8E7B39C9C1}"/>
              </a:ext>
            </a:extLst>
          </p:cNvPr>
          <p:cNvPicPr/>
          <p:nvPr/>
        </p:nvPicPr>
        <p:blipFill>
          <a:blip r:embed="rId2"/>
          <a:stretch>
            <a:fillRect/>
          </a:stretch>
        </p:blipFill>
        <p:spPr>
          <a:xfrm>
            <a:off x="2774351" y="1993016"/>
            <a:ext cx="6570145" cy="3950583"/>
          </a:xfrm>
          <a:prstGeom prst="rect">
            <a:avLst/>
          </a:prstGeom>
        </p:spPr>
      </p:pic>
    </p:spTree>
    <p:extLst>
      <p:ext uri="{BB962C8B-B14F-4D97-AF65-F5344CB8AC3E}">
        <p14:creationId xmlns:p14="http://schemas.microsoft.com/office/powerpoint/2010/main" val="187284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r>
              <a:rPr lang="en-US" b="1" dirty="0"/>
              <a:t>Probability plots for total revenue and Log (total revenue)</a:t>
            </a:r>
          </a:p>
          <a:p>
            <a:pPr marL="0" indent="0" fontAlgn="base" latinLnBrk="1">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4D1358B-A893-4E7D-9ED3-C501EFC06D86}"/>
              </a:ext>
            </a:extLst>
          </p:cNvPr>
          <p:cNvPicPr/>
          <p:nvPr/>
        </p:nvPicPr>
        <p:blipFill>
          <a:blip r:embed="rId2"/>
          <a:stretch>
            <a:fillRect/>
          </a:stretch>
        </p:blipFill>
        <p:spPr>
          <a:xfrm>
            <a:off x="1196353" y="1472136"/>
            <a:ext cx="4511675" cy="2689225"/>
          </a:xfrm>
          <a:prstGeom prst="rect">
            <a:avLst/>
          </a:prstGeom>
        </p:spPr>
      </p:pic>
      <p:pic>
        <p:nvPicPr>
          <p:cNvPr id="8" name="Picture 7">
            <a:extLst>
              <a:ext uri="{FF2B5EF4-FFF2-40B4-BE49-F238E27FC236}">
                <a16:creationId xmlns:a16="http://schemas.microsoft.com/office/drawing/2014/main" id="{FD7FE49B-204E-4D4B-9444-C57AD4B494B7}"/>
              </a:ext>
            </a:extLst>
          </p:cNvPr>
          <p:cNvPicPr/>
          <p:nvPr/>
        </p:nvPicPr>
        <p:blipFill>
          <a:blip r:embed="rId3"/>
          <a:stretch>
            <a:fillRect/>
          </a:stretch>
        </p:blipFill>
        <p:spPr>
          <a:xfrm>
            <a:off x="6234112" y="1438798"/>
            <a:ext cx="4295775" cy="2755900"/>
          </a:xfrm>
          <a:prstGeom prst="rect">
            <a:avLst/>
          </a:prstGeom>
        </p:spPr>
      </p:pic>
      <p:sp>
        <p:nvSpPr>
          <p:cNvPr id="2" name="TextBox 1">
            <a:extLst>
              <a:ext uri="{FF2B5EF4-FFF2-40B4-BE49-F238E27FC236}">
                <a16:creationId xmlns:a16="http://schemas.microsoft.com/office/drawing/2014/main" id="{1DD45526-010A-46AB-9580-40936325008B}"/>
              </a:ext>
            </a:extLst>
          </p:cNvPr>
          <p:cNvSpPr txBox="1"/>
          <p:nvPr/>
        </p:nvSpPr>
        <p:spPr>
          <a:xfrm>
            <a:off x="1009816" y="4325510"/>
            <a:ext cx="10189596" cy="1477328"/>
          </a:xfrm>
          <a:prstGeom prst="rect">
            <a:avLst/>
          </a:prstGeom>
          <a:noFill/>
        </p:spPr>
        <p:txBody>
          <a:bodyPr wrap="square" rtlCol="0">
            <a:spAutoFit/>
          </a:bodyPr>
          <a:lstStyle/>
          <a:p>
            <a:r>
              <a:rPr lang="en-US" dirty="0"/>
              <a:t>From the above two normal probability plots, we can infer that data deviates substantially from normal model whereas log normal model fits perfectly to the data within 2 standard deviations (between -2 to 2) but deviates from the log normal model significantly for the school districts with lower and higher end of the (log) total revenue scale.</a:t>
            </a:r>
          </a:p>
          <a:p>
            <a:endParaRPr lang="en-US" dirty="0"/>
          </a:p>
        </p:txBody>
      </p:sp>
    </p:spTree>
    <p:extLst>
      <p:ext uri="{BB962C8B-B14F-4D97-AF65-F5344CB8AC3E}">
        <p14:creationId xmlns:p14="http://schemas.microsoft.com/office/powerpoint/2010/main" val="162421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01624" y="813600"/>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Scatter plots and Correlation analysis</a:t>
            </a:r>
          </a:p>
          <a:p>
            <a:pPr marL="0" indent="0">
              <a:buNone/>
            </a:pPr>
            <a:endParaRPr lang="en-US" dirty="0"/>
          </a:p>
        </p:txBody>
      </p:sp>
      <p:pic>
        <p:nvPicPr>
          <p:cNvPr id="5" name="Picture 4">
            <a:extLst>
              <a:ext uri="{FF2B5EF4-FFF2-40B4-BE49-F238E27FC236}">
                <a16:creationId xmlns:a16="http://schemas.microsoft.com/office/drawing/2014/main" id="{134F9A28-E2D4-41AC-9AC0-5F59D87C23A6}"/>
              </a:ext>
            </a:extLst>
          </p:cNvPr>
          <p:cNvPicPr/>
          <p:nvPr/>
        </p:nvPicPr>
        <p:blipFill>
          <a:blip r:embed="rId2"/>
          <a:stretch>
            <a:fillRect/>
          </a:stretch>
        </p:blipFill>
        <p:spPr>
          <a:xfrm>
            <a:off x="976161" y="1510968"/>
            <a:ext cx="5893766" cy="3772674"/>
          </a:xfrm>
          <a:prstGeom prst="rect">
            <a:avLst/>
          </a:prstGeom>
        </p:spPr>
      </p:pic>
      <p:sp>
        <p:nvSpPr>
          <p:cNvPr id="2" name="TextBox 1">
            <a:extLst>
              <a:ext uri="{FF2B5EF4-FFF2-40B4-BE49-F238E27FC236}">
                <a16:creationId xmlns:a16="http://schemas.microsoft.com/office/drawing/2014/main" id="{43A1DB16-DB39-4C01-B463-08D802137AC5}"/>
              </a:ext>
            </a:extLst>
          </p:cNvPr>
          <p:cNvSpPr txBox="1"/>
          <p:nvPr/>
        </p:nvSpPr>
        <p:spPr>
          <a:xfrm>
            <a:off x="6869926" y="1808922"/>
            <a:ext cx="4242021" cy="1754326"/>
          </a:xfrm>
          <a:prstGeom prst="rect">
            <a:avLst/>
          </a:prstGeom>
          <a:noFill/>
        </p:spPr>
        <p:txBody>
          <a:bodyPr wrap="square" rtlCol="0">
            <a:spAutoFit/>
          </a:bodyPr>
          <a:lstStyle/>
          <a:p>
            <a:r>
              <a:rPr lang="en-US" dirty="0"/>
              <a:t>This chart shows that school districts with higher total revenue has better enrollment than the school districts with lower total revenue, agrees with one of our assumptions.</a:t>
            </a:r>
          </a:p>
          <a:p>
            <a:endParaRPr lang="en-US" dirty="0"/>
          </a:p>
        </p:txBody>
      </p:sp>
    </p:spTree>
    <p:extLst>
      <p:ext uri="{BB962C8B-B14F-4D97-AF65-F5344CB8AC3E}">
        <p14:creationId xmlns:p14="http://schemas.microsoft.com/office/powerpoint/2010/main" val="99735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Covariance and Correlation</a:t>
            </a:r>
          </a:p>
          <a:p>
            <a:pPr marL="0" indent="0" fontAlgn="base" latinLnBrk="1">
              <a:buNone/>
            </a:pPr>
            <a:endParaRPr lang="en-US" sz="1600" dirty="0"/>
          </a:p>
          <a:p>
            <a:pPr marL="0" indent="0" fontAlgn="base" latinLnBrk="1">
              <a:buNone/>
            </a:pPr>
            <a:r>
              <a:rPr lang="en-US" sz="1600" dirty="0"/>
              <a:t>Covariance between Total Revenue and Enroll is - 1024052236.613642</a:t>
            </a:r>
          </a:p>
          <a:p>
            <a:pPr marL="0" indent="0" fontAlgn="base" latinLnBrk="1">
              <a:buNone/>
            </a:pPr>
            <a:r>
              <a:rPr lang="en-US" sz="1600" dirty="0"/>
              <a:t>Correlation between Total Revenue and Enroll is - 0.9497119340376089</a:t>
            </a:r>
          </a:p>
          <a:p>
            <a:pPr marL="0" indent="0" fontAlgn="base" latinLnBrk="1">
              <a:buNone/>
            </a:pPr>
            <a:endParaRPr lang="en-US" sz="1600" dirty="0"/>
          </a:p>
          <a:p>
            <a:pPr fontAlgn="base" latinLnBrk="1"/>
            <a:r>
              <a:rPr lang="en-US" sz="1400" dirty="0"/>
              <a:t>Correlation value of 0.95 indicates that total revenue and enroll variables are strongly and positively correlated; and it implies that school districts with higher total revenue tend to have higher enrollments in those schools. </a:t>
            </a:r>
          </a:p>
          <a:p>
            <a:pPr fontAlgn="base" latinLnBrk="1"/>
            <a:r>
              <a:rPr lang="en-US" sz="1400" dirty="0"/>
              <a:t>But our distributions are highly skewed and are not normal distributions, so let’s find out the Spearman's Rank correlation as well.</a:t>
            </a:r>
          </a:p>
          <a:p>
            <a:pPr marL="0" indent="0" fontAlgn="base" latinLnBrk="1">
              <a:buNone/>
            </a:pPr>
            <a:endParaRPr lang="en-US" sz="1600" dirty="0"/>
          </a:p>
          <a:p>
            <a:endParaRPr lang="en-US" dirty="0"/>
          </a:p>
        </p:txBody>
      </p:sp>
    </p:spTree>
    <p:extLst>
      <p:ext uri="{BB962C8B-B14F-4D97-AF65-F5344CB8AC3E}">
        <p14:creationId xmlns:p14="http://schemas.microsoft.com/office/powerpoint/2010/main" val="342716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Hypothesis Testing</a:t>
            </a:r>
          </a:p>
          <a:p>
            <a:r>
              <a:rPr lang="en-US" sz="1800" dirty="0"/>
              <a:t>Defining Null Hypothesis: My earlier assumption is that school districts with higher total revenue will have higher enrollments in the school. Based on that, my Null hypothesis is that there is no relationship between Total revenue and school enrollments for school districts. The p-value for this correlation testing is to find out the probability of having such a high observed correlation of 0.95 by pure chance should be significant (p-value &gt; 0.05).</a:t>
            </a:r>
          </a:p>
          <a:p>
            <a:r>
              <a:rPr lang="en-US" sz="1800" dirty="0"/>
              <a:t>Let us find out with Hypothesis testing.</a:t>
            </a:r>
          </a:p>
          <a:p>
            <a:r>
              <a:rPr lang="en-US" sz="1800" dirty="0"/>
              <a:t>Defined the function ‘</a:t>
            </a:r>
            <a:r>
              <a:rPr lang="en-US" sz="1800" dirty="0" err="1"/>
              <a:t>samplepermute</a:t>
            </a:r>
            <a:r>
              <a:rPr lang="en-US" sz="1800" dirty="0"/>
              <a:t>’ that create a sample data from existing data by randomly permutating the total revenue’s array and then calculates the correlation between Enroll and Total Revenue numbers. Iterates this process for 100 times to find out the count of samples that have higher correlation than observed correlation of 0.95.</a:t>
            </a:r>
          </a:p>
          <a:p>
            <a:r>
              <a:rPr lang="en-US" sz="1800" dirty="0"/>
              <a:t>It turns out that the probability of having such a high (observed - 0.95) correlation between Total Revenue &amp; Enroll by chance is 0. Hence null hypothesis that there is no correlation between Total Revenue and Enroll is false.</a:t>
            </a:r>
          </a:p>
        </p:txBody>
      </p:sp>
    </p:spTree>
    <p:extLst>
      <p:ext uri="{BB962C8B-B14F-4D97-AF65-F5344CB8AC3E}">
        <p14:creationId xmlns:p14="http://schemas.microsoft.com/office/powerpoint/2010/main" val="1723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Regression Analysis - Linear Least Square Model</a:t>
            </a:r>
          </a:p>
          <a:p>
            <a:pPr marL="0" indent="0">
              <a:buNone/>
            </a:pPr>
            <a:r>
              <a:rPr lang="en-US" sz="1400" dirty="0"/>
              <a:t>This plot confirms the linear relationship between Total Revenue and Enroll.</a:t>
            </a:r>
          </a:p>
          <a:p>
            <a:pPr marL="0" indent="0">
              <a:buNone/>
            </a:pPr>
            <a:endParaRPr lang="en-US" sz="1400" dirty="0"/>
          </a:p>
        </p:txBody>
      </p:sp>
      <p:pic>
        <p:nvPicPr>
          <p:cNvPr id="5" name="Picture 4">
            <a:extLst>
              <a:ext uri="{FF2B5EF4-FFF2-40B4-BE49-F238E27FC236}">
                <a16:creationId xmlns:a16="http://schemas.microsoft.com/office/drawing/2014/main" id="{69341829-1646-41D8-9800-6D00BCA0E715}"/>
              </a:ext>
            </a:extLst>
          </p:cNvPr>
          <p:cNvPicPr/>
          <p:nvPr/>
        </p:nvPicPr>
        <p:blipFill>
          <a:blip r:embed="rId2"/>
          <a:stretch>
            <a:fillRect/>
          </a:stretch>
        </p:blipFill>
        <p:spPr>
          <a:xfrm>
            <a:off x="864325" y="2028592"/>
            <a:ext cx="5905500" cy="3444875"/>
          </a:xfrm>
          <a:prstGeom prst="rect">
            <a:avLst/>
          </a:prstGeom>
        </p:spPr>
      </p:pic>
    </p:spTree>
    <p:extLst>
      <p:ext uri="{BB962C8B-B14F-4D97-AF65-F5344CB8AC3E}">
        <p14:creationId xmlns:p14="http://schemas.microsoft.com/office/powerpoint/2010/main" val="3094481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dirty="0"/>
              <a:t>Goodness of Linear Least Square fit</a:t>
            </a:r>
          </a:p>
          <a:p>
            <a:r>
              <a:rPr lang="en-US" sz="1900" dirty="0"/>
              <a:t>Goodness of linear least square fit can be found by comparing the Root mean square error between with model and without model. </a:t>
            </a:r>
            <a:endParaRPr lang="en-US" sz="1900" b="1" dirty="0"/>
          </a:p>
          <a:p>
            <a:r>
              <a:rPr lang="en-US" sz="1900" dirty="0"/>
              <a:t>Without any model, RMSE of predicted Enroll numbers is represented by its standard deviation – which here in this case is 10435.</a:t>
            </a:r>
            <a:endParaRPr lang="en-US" sz="1900" b="1" dirty="0"/>
          </a:p>
          <a:p>
            <a:r>
              <a:rPr lang="en-US" sz="1900" dirty="0"/>
              <a:t>With Linear Least Square fit model, RMSE of predicted Enroll numbers from known Total Revenues is calculated by finding the residuals from prediction (Observed Enroll – Predicted Enroll) and finding the standard deviation from the residual. In this case it is 3267.</a:t>
            </a:r>
            <a:endParaRPr lang="en-US" sz="1900" b="1" dirty="0"/>
          </a:p>
          <a:p>
            <a:r>
              <a:rPr lang="en-US" sz="1900" dirty="0"/>
              <a:t>As predicting Enrollment numbers with Linear Least Square model results in lesser standard deviation, in this case knowing the total revenue and predicting enrollment numbers from it has significantly helped for better prediction and reducing the error. </a:t>
            </a:r>
          </a:p>
          <a:p>
            <a:pPr marL="0" indent="0" fontAlgn="base">
              <a:buNone/>
            </a:pPr>
            <a:r>
              <a:rPr lang="en-US" dirty="0"/>
              <a:t>Coefficient of Determination</a:t>
            </a:r>
          </a:p>
          <a:p>
            <a:pPr fontAlgn="base" latinLnBrk="1"/>
            <a:r>
              <a:rPr lang="en-US" sz="1900" dirty="0"/>
              <a:t>The Coefficient of Determination is 0.90 indicates that total revenue helps predict almost 90% of the variance in the enrollment numbers for school districts.</a:t>
            </a:r>
          </a:p>
          <a:p>
            <a:pPr marL="0" indent="0">
              <a:buNone/>
            </a:pPr>
            <a:endParaRPr lang="en-US" dirty="0"/>
          </a:p>
        </p:txBody>
      </p:sp>
    </p:spTree>
    <p:extLst>
      <p:ext uri="{BB962C8B-B14F-4D97-AF65-F5344CB8AC3E}">
        <p14:creationId xmlns:p14="http://schemas.microsoft.com/office/powerpoint/2010/main" val="3595608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Testing Linear Model</a:t>
            </a:r>
          </a:p>
          <a:p>
            <a:pPr fontAlgn="base" latinLnBrk="1"/>
            <a:r>
              <a:rPr lang="en-US" sz="1600" dirty="0"/>
              <a:t>Probability that the slope in the sampling distribution falls below 0 (p-value) is 0; as it is less than 0.001 indicating that the relation between Total Revenue and Enroll is statistically significant and not by chance.</a:t>
            </a:r>
          </a:p>
          <a:p>
            <a:pPr fontAlgn="base" latinLnBrk="1"/>
            <a:r>
              <a:rPr lang="en-US" sz="1600" dirty="0"/>
              <a:t>After repeated sampling the regression line roughly stayed in the same place, so it is a low variance model.</a:t>
            </a:r>
          </a:p>
          <a:p>
            <a:pPr fontAlgn="base" latinLnBrk="1"/>
            <a:endParaRPr lang="en-US" sz="1600" dirty="0"/>
          </a:p>
          <a:p>
            <a:pPr marL="0" indent="0">
              <a:buNone/>
            </a:pPr>
            <a:endParaRPr lang="en-US" dirty="0"/>
          </a:p>
        </p:txBody>
      </p:sp>
      <p:pic>
        <p:nvPicPr>
          <p:cNvPr id="5" name="Picture 4">
            <a:extLst>
              <a:ext uri="{FF2B5EF4-FFF2-40B4-BE49-F238E27FC236}">
                <a16:creationId xmlns:a16="http://schemas.microsoft.com/office/drawing/2014/main" id="{16608455-F3B8-4C2A-A3CF-C7E63EC8E32D}"/>
              </a:ext>
            </a:extLst>
          </p:cNvPr>
          <p:cNvPicPr/>
          <p:nvPr/>
        </p:nvPicPr>
        <p:blipFill>
          <a:blip r:embed="rId2"/>
          <a:stretch>
            <a:fillRect/>
          </a:stretch>
        </p:blipFill>
        <p:spPr>
          <a:xfrm>
            <a:off x="1313332" y="2434815"/>
            <a:ext cx="5534025" cy="3340100"/>
          </a:xfrm>
          <a:prstGeom prst="rect">
            <a:avLst/>
          </a:prstGeom>
        </p:spPr>
      </p:pic>
    </p:spTree>
    <p:extLst>
      <p:ext uri="{BB962C8B-B14F-4D97-AF65-F5344CB8AC3E}">
        <p14:creationId xmlns:p14="http://schemas.microsoft.com/office/powerpoint/2010/main" val="49415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Regression Analysis - Ordinary Least Square Model</a:t>
            </a:r>
          </a:p>
          <a:p>
            <a:pPr marL="0" indent="0" fontAlgn="base" latinLnBrk="1">
              <a:buNone/>
            </a:pPr>
            <a:r>
              <a:rPr lang="en-US" sz="1600" b="1" dirty="0"/>
              <a:t>Model 1</a:t>
            </a:r>
            <a:r>
              <a:rPr lang="en-US" sz="1600" dirty="0"/>
              <a:t> – I have considered Total Revenue as the independent variables and variable Enroll dependent</a:t>
            </a:r>
          </a:p>
          <a:p>
            <a:pPr marL="0" indent="0" fontAlgn="base" latinLnBrk="1">
              <a:buNone/>
            </a:pPr>
            <a:r>
              <a:rPr lang="en-US" sz="1600" i="1" dirty="0"/>
              <a:t>formula = 'findistdf1.ENROLL ~ findistdf1.TOTALREV'</a:t>
            </a:r>
          </a:p>
          <a:p>
            <a:pPr marL="0" indent="0">
              <a:buNone/>
            </a:pPr>
            <a:endParaRPr lang="en-US" dirty="0"/>
          </a:p>
        </p:txBody>
      </p:sp>
      <p:pic>
        <p:nvPicPr>
          <p:cNvPr id="5" name="Picture 4">
            <a:extLst>
              <a:ext uri="{FF2B5EF4-FFF2-40B4-BE49-F238E27FC236}">
                <a16:creationId xmlns:a16="http://schemas.microsoft.com/office/drawing/2014/main" id="{0379E818-2285-4E93-B5B6-048D492FD1C9}"/>
              </a:ext>
            </a:extLst>
          </p:cNvPr>
          <p:cNvPicPr/>
          <p:nvPr/>
        </p:nvPicPr>
        <p:blipFill>
          <a:blip r:embed="rId2"/>
          <a:stretch>
            <a:fillRect/>
          </a:stretch>
        </p:blipFill>
        <p:spPr>
          <a:xfrm>
            <a:off x="1168842" y="1856629"/>
            <a:ext cx="4995186" cy="4162935"/>
          </a:xfrm>
          <a:prstGeom prst="rect">
            <a:avLst/>
          </a:prstGeom>
        </p:spPr>
      </p:pic>
      <p:sp>
        <p:nvSpPr>
          <p:cNvPr id="2" name="TextBox 1">
            <a:extLst>
              <a:ext uri="{FF2B5EF4-FFF2-40B4-BE49-F238E27FC236}">
                <a16:creationId xmlns:a16="http://schemas.microsoft.com/office/drawing/2014/main" id="{50F68987-FABC-427C-9244-DD6F6F1C0E62}"/>
              </a:ext>
            </a:extLst>
          </p:cNvPr>
          <p:cNvSpPr txBox="1"/>
          <p:nvPr/>
        </p:nvSpPr>
        <p:spPr>
          <a:xfrm flipV="1">
            <a:off x="7686443" y="4591475"/>
            <a:ext cx="107686" cy="1221798"/>
          </a:xfrm>
          <a:prstGeom prst="rect">
            <a:avLst/>
          </a:prstGeom>
          <a:noFill/>
        </p:spPr>
        <p:txBody>
          <a:bodyPr wrap="square" rtlCol="0">
            <a:spAutoFit/>
          </a:bodyPr>
          <a:lstStyle/>
          <a:p>
            <a:endParaRPr lang="en-US" dirty="0"/>
          </a:p>
        </p:txBody>
      </p:sp>
      <p:sp>
        <p:nvSpPr>
          <p:cNvPr id="3" name="Rectangle 1">
            <a:extLst>
              <a:ext uri="{FF2B5EF4-FFF2-40B4-BE49-F238E27FC236}">
                <a16:creationId xmlns:a16="http://schemas.microsoft.com/office/drawing/2014/main" id="{4C75DC6E-9471-48C0-9741-0832BC1B6DAD}"/>
              </a:ext>
            </a:extLst>
          </p:cNvPr>
          <p:cNvSpPr>
            <a:spLocks noChangeArrowheads="1"/>
          </p:cNvSpPr>
          <p:nvPr/>
        </p:nvSpPr>
        <p:spPr bwMode="auto">
          <a:xfrm rot="10800000" flipV="1">
            <a:off x="5950831" y="2201494"/>
            <a:ext cx="5260507"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1"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inter, slope = </a:t>
            </a:r>
            <a:r>
              <a:rPr kumimoji="0" lang="en-US" altLang="en-US" sz="1400" b="0" i="1"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(269.0338863686441, 0.09590984885567201)</a:t>
            </a:r>
            <a:r>
              <a:rPr kumimoji="0" lang="en-US" altLang="en-US" sz="1400" b="0" i="1"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Interpreting the coefficients</a:t>
            </a:r>
            <a:r>
              <a:rPr kumimoji="0" lang="en-US" altLang="en-US" sz="1400" b="0"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slope value of 0.095 infers that unit increase in total revenue is associated with 0.095 unit increase in enroll numbers for the school districts.</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And P-value is less than 0.001, the estimated slope is significant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4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Coefficient of determination</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 Square value of 0.90 shows that variation in enrollment can be explained by variation in Total Revenue up to 90%. As more variance is being explained by the model, once again proves the fit of the model.</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041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58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94331"/>
            <a:ext cx="10515600" cy="5058782"/>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endParaRPr lang="en-US" sz="1200" b="1" dirty="0"/>
          </a:p>
          <a:p>
            <a:pPr marL="0" indent="0">
              <a:buNone/>
            </a:pPr>
            <a:r>
              <a:rPr lang="en-US" sz="1400" b="1" dirty="0"/>
              <a:t>Statistical/Hypothetical Question: </a:t>
            </a:r>
            <a:r>
              <a:rPr lang="en-US" sz="1200" dirty="0"/>
              <a:t>By exploring this data set regarding financial school districts and their enrollment numbers, I want to find out whether there is a any statistical correlation between total revenues of the state and number of enrollment numbers for the school districts. If there is correlation, how much have an impact Total Revenues have on enrollment.</a:t>
            </a:r>
          </a:p>
          <a:p>
            <a:pPr marL="0" indent="0" fontAlgn="base">
              <a:buNone/>
            </a:pPr>
            <a:r>
              <a:rPr lang="en-US" sz="1400" b="1" dirty="0"/>
              <a:t>Outcome of your EDA: </a:t>
            </a:r>
            <a:r>
              <a:rPr lang="en-US" sz="1200" dirty="0"/>
              <a:t>The assumption that I had before exploring this data set was that the school districts that are in higher revenue states will have more chance of higher enrollments in the school. After performing EDA, I did find statistical correlation between Total Revenues and Enrollment of the school districts. So my assumption was correct. One more observation that I made is not all states will respond similarly to the total revenue numbers. For example, take state like LOUISIANA, even though Total Revenues increase for this state, Enrollment numbers will not raise proportionally when compared to other states. </a:t>
            </a:r>
          </a:p>
          <a:p>
            <a:pPr marL="0" indent="0" fontAlgn="base">
              <a:buNone/>
            </a:pPr>
            <a:r>
              <a:rPr lang="en-US" sz="1400" dirty="0"/>
              <a:t> </a:t>
            </a:r>
            <a:r>
              <a:rPr lang="en-US" sz="1400" b="1" dirty="0"/>
              <a:t>What was missing during the analysis: </a:t>
            </a:r>
            <a:r>
              <a:rPr lang="en-US" sz="1200" dirty="0"/>
              <a:t>Having demographic information of each school districts like population, family size, number of school going kids, family income etc. would have added more sense to the analysis. Also one of these or couple of these could be the confounding factors that I highlighted above with STATE – LOUISIANA.</a:t>
            </a:r>
          </a:p>
          <a:p>
            <a:pPr marL="0" indent="0" fontAlgn="base">
              <a:buNone/>
            </a:pPr>
            <a:r>
              <a:rPr lang="en-US" sz="1200" dirty="0"/>
              <a:t> </a:t>
            </a:r>
            <a:r>
              <a:rPr lang="en-US" sz="1400" b="1" dirty="0"/>
              <a:t>Variables that could have helped in the analysis:</a:t>
            </a:r>
            <a:r>
              <a:rPr lang="en-US" sz="1200" dirty="0"/>
              <a:t> As states above, demographic information could have helped more in the analysis in finding the actual enrollment prediction for the school districts. </a:t>
            </a:r>
          </a:p>
          <a:p>
            <a:pPr marL="0" indent="0" fontAlgn="base">
              <a:buNone/>
            </a:pPr>
            <a:r>
              <a:rPr lang="en-US" sz="1400" b="1" dirty="0"/>
              <a:t>Assumptions made correct or incorrect</a:t>
            </a:r>
            <a:r>
              <a:rPr lang="en-US" sz="1400" dirty="0"/>
              <a:t>:</a:t>
            </a:r>
            <a:r>
              <a:rPr lang="en-US" sz="1200" dirty="0"/>
              <a:t> No. The assumptions that I made that enrollments in school districts are based on Total Revenues of the state was correct, backed by the higher correlation factor and the linear models. </a:t>
            </a:r>
          </a:p>
          <a:p>
            <a:pPr marL="0" indent="0" fontAlgn="base">
              <a:buNone/>
            </a:pPr>
            <a:r>
              <a:rPr lang="en-US" sz="1400" b="1" dirty="0"/>
              <a:t>Challenges faced</a:t>
            </a:r>
            <a:r>
              <a:rPr lang="en-US" sz="1200" dirty="0"/>
              <a:t>: In the selected data, there were some other aggregated data sets available, which I wanted to explore and compare with the financial school district data set that I selected. But some of the variables that I wanted to explore like GRADES_ALL_G etc. are not available through those sheets. I feel enrollment numbers depend a lot on population or number of families living in that school district. Having a demographic data for these school district would have been an interesting analysis, I would like to try. But that information was not available readily, so I couldn’t venture into that analysis. One more challenge is that some of the states like California, New York are too big to be compared with other smaller states like Vermont, but before realizing this when I performed EDA overall financial school district data set, numbers were highly skewed – and didn’t find an ideal number of bins to represent these variables into proper histogram. Plotting PDF and CDF without using the thinkstats2, thinkplot modules has been a challenge, at some places I gave up trying to figure out other means and ended up using these modules. I would like to explore these in free time. </a:t>
            </a:r>
          </a:p>
          <a:p>
            <a:endParaRPr lang="en-US" sz="1200" dirty="0"/>
          </a:p>
        </p:txBody>
      </p:sp>
    </p:spTree>
    <p:extLst>
      <p:ext uri="{BB962C8B-B14F-4D97-AF65-F5344CB8AC3E}">
        <p14:creationId xmlns:p14="http://schemas.microsoft.com/office/powerpoint/2010/main" val="91576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38200"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fontAlgn="base" latinLnBrk="1">
              <a:buNone/>
            </a:pPr>
            <a:r>
              <a:rPr lang="en-US" sz="1600" dirty="0"/>
              <a:t>The below normality plot indicates that this model is good fit only between quartile -2 to +2. After that it significantly deviates from linear model.</a:t>
            </a:r>
          </a:p>
          <a:p>
            <a:pPr marL="0" indent="0">
              <a:buNone/>
            </a:pPr>
            <a:endParaRPr lang="en-US" sz="1600" dirty="0"/>
          </a:p>
        </p:txBody>
      </p:sp>
      <p:pic>
        <p:nvPicPr>
          <p:cNvPr id="8" name="Picture 7">
            <a:extLst>
              <a:ext uri="{FF2B5EF4-FFF2-40B4-BE49-F238E27FC236}">
                <a16:creationId xmlns:a16="http://schemas.microsoft.com/office/drawing/2014/main" id="{48F091FA-165D-4AD2-A6D8-7E72E3E623C2}"/>
              </a:ext>
            </a:extLst>
          </p:cNvPr>
          <p:cNvPicPr/>
          <p:nvPr/>
        </p:nvPicPr>
        <p:blipFill>
          <a:blip r:embed="rId2"/>
          <a:stretch>
            <a:fillRect/>
          </a:stretch>
        </p:blipFill>
        <p:spPr>
          <a:xfrm>
            <a:off x="969929" y="1491340"/>
            <a:ext cx="5648325" cy="3740150"/>
          </a:xfrm>
          <a:prstGeom prst="rect">
            <a:avLst/>
          </a:prstGeom>
        </p:spPr>
      </p:pic>
      <p:sp>
        <p:nvSpPr>
          <p:cNvPr id="2" name="Rectangle 1">
            <a:extLst>
              <a:ext uri="{FF2B5EF4-FFF2-40B4-BE49-F238E27FC236}">
                <a16:creationId xmlns:a16="http://schemas.microsoft.com/office/drawing/2014/main" id="{43B2DEFB-BEB2-463D-AA96-F52C498342AA}"/>
              </a:ext>
            </a:extLst>
          </p:cNvPr>
          <p:cNvSpPr>
            <a:spLocks noChangeArrowheads="1"/>
          </p:cNvSpPr>
          <p:nvPr/>
        </p:nvSpPr>
        <p:spPr bwMode="auto">
          <a:xfrm>
            <a:off x="6504166" y="2001843"/>
            <a:ext cx="4691271" cy="20641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R="0" lvl="0" eaLnBrk="1" latinLnBrk="1" hangingPunct="1">
              <a:lnSpc>
                <a:spcPct val="90000"/>
              </a:lnSpc>
              <a:spcBef>
                <a:spcPts val="100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600" b="1" dirty="0">
                <a:solidFill>
                  <a:schemeClr val="dk1"/>
                </a:solidFill>
                <a:latin typeface="+mn-lt"/>
              </a:rPr>
              <a:t>p-values for the model coefficients</a:t>
            </a:r>
          </a:p>
          <a:p>
            <a:pPr marR="0" lvl="0" eaLnBrk="1" latinLnBrk="1" hangingPunct="1">
              <a:lnSpc>
                <a:spcPct val="90000"/>
              </a:lnSpc>
              <a:spcBef>
                <a:spcPts val="100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600" i="1" dirty="0">
                <a:solidFill>
                  <a:schemeClr val="dk1"/>
                </a:solidFill>
                <a:latin typeface="+mn-lt"/>
              </a:rPr>
              <a:t>(</a:t>
            </a:r>
            <a:r>
              <a:rPr lang="en-US" altLang="en-US" sz="1600" i="1" dirty="0" err="1">
                <a:solidFill>
                  <a:schemeClr val="dk1"/>
                </a:solidFill>
                <a:latin typeface="+mn-lt"/>
              </a:rPr>
              <a:t>results.pvalues</a:t>
            </a:r>
            <a:r>
              <a:rPr lang="en-US" altLang="en-US" sz="1600" i="1" dirty="0">
                <a:solidFill>
                  <a:schemeClr val="dk1"/>
                </a:solidFill>
                <a:latin typeface="+mn-lt"/>
              </a:rPr>
              <a:t>)</a:t>
            </a:r>
          </a:p>
          <a:p>
            <a:pPr marR="0" lvl="0" eaLnBrk="1" latinLnBrk="1" hangingPunct="1">
              <a:lnSpc>
                <a:spcPct val="90000"/>
              </a:lnSpc>
              <a:spcBef>
                <a:spcPts val="100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600" i="1" dirty="0">
                <a:solidFill>
                  <a:schemeClr val="dk1"/>
                </a:solidFill>
                <a:latin typeface="+mn-lt"/>
              </a:rPr>
              <a:t>Intercept              0.0</a:t>
            </a:r>
          </a:p>
          <a:p>
            <a:pPr marR="0" lvl="0" eaLnBrk="1" latinLnBrk="1" hangingPunct="1">
              <a:lnSpc>
                <a:spcPct val="90000"/>
              </a:lnSpc>
              <a:spcBef>
                <a:spcPts val="100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600" i="1" dirty="0">
                <a:solidFill>
                  <a:schemeClr val="dk1"/>
                </a:solidFill>
                <a:latin typeface="+mn-lt"/>
              </a:rPr>
              <a:t>findistdf1.TOTALREV    0.0 </a:t>
            </a:r>
          </a:p>
          <a:p>
            <a:pPr marR="0" lvl="0" eaLnBrk="1" latinLnBrk="1" hangingPunct="1">
              <a:lnSpc>
                <a:spcPct val="90000"/>
              </a:lnSpc>
              <a:spcBef>
                <a:spcPts val="100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600" dirty="0">
                <a:solidFill>
                  <a:schemeClr val="dk1"/>
                </a:solidFill>
                <a:latin typeface="+mn-lt"/>
              </a:rPr>
              <a:t>Again p-values are way less than 0.05, indicating that the relation between dependent and independent variables is genuine.</a:t>
            </a:r>
          </a:p>
        </p:txBody>
      </p:sp>
    </p:spTree>
    <p:extLst>
      <p:ext uri="{BB962C8B-B14F-4D97-AF65-F5344CB8AC3E}">
        <p14:creationId xmlns:p14="http://schemas.microsoft.com/office/powerpoint/2010/main" val="319493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Multiple Linear Regression</a:t>
            </a:r>
          </a:p>
          <a:p>
            <a:pPr marL="0" indent="0">
              <a:buNone/>
            </a:pPr>
            <a:r>
              <a:rPr lang="en-US" sz="1600" b="1" dirty="0"/>
              <a:t>Model 2 </a:t>
            </a:r>
            <a:r>
              <a:rPr lang="en-US" sz="1600" dirty="0"/>
              <a:t>– I have considered Total Revenue and State as the independent variables and variable </a:t>
            </a:r>
            <a:r>
              <a:rPr lang="en-US" sz="1600"/>
              <a:t>Enroll is dependent. </a:t>
            </a:r>
            <a:endParaRPr lang="en-US" sz="1600" dirty="0"/>
          </a:p>
          <a:p>
            <a:pPr marL="0" indent="0" fontAlgn="base" latinLnBrk="1">
              <a:buNone/>
            </a:pPr>
            <a:r>
              <a:rPr lang="en-US" sz="1600" i="1" dirty="0"/>
              <a:t>formula2 = 'findistdf1.ENROLL ~ findistdf1.TOTALREV + findistdf1.STATE’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91A5F98-CC9B-432F-BA7A-743DB2B47F07}"/>
              </a:ext>
            </a:extLst>
          </p:cNvPr>
          <p:cNvPicPr/>
          <p:nvPr/>
        </p:nvPicPr>
        <p:blipFill>
          <a:blip r:embed="rId2"/>
          <a:stretch>
            <a:fillRect/>
          </a:stretch>
        </p:blipFill>
        <p:spPr>
          <a:xfrm>
            <a:off x="1084566" y="2283142"/>
            <a:ext cx="4886325" cy="2657475"/>
          </a:xfrm>
          <a:prstGeom prst="rect">
            <a:avLst/>
          </a:prstGeom>
        </p:spPr>
      </p:pic>
      <p:pic>
        <p:nvPicPr>
          <p:cNvPr id="8" name="Picture 7">
            <a:extLst>
              <a:ext uri="{FF2B5EF4-FFF2-40B4-BE49-F238E27FC236}">
                <a16:creationId xmlns:a16="http://schemas.microsoft.com/office/drawing/2014/main" id="{B43DDB0F-CD02-423D-BDC9-909AD32A1C0A}"/>
              </a:ext>
            </a:extLst>
          </p:cNvPr>
          <p:cNvPicPr/>
          <p:nvPr/>
        </p:nvPicPr>
        <p:blipFill>
          <a:blip r:embed="rId3"/>
          <a:stretch>
            <a:fillRect/>
          </a:stretch>
        </p:blipFill>
        <p:spPr>
          <a:xfrm>
            <a:off x="1017104" y="4913292"/>
            <a:ext cx="5943600" cy="550545"/>
          </a:xfrm>
          <a:prstGeom prst="rect">
            <a:avLst/>
          </a:prstGeom>
        </p:spPr>
      </p:pic>
      <p:pic>
        <p:nvPicPr>
          <p:cNvPr id="9" name="Picture 8">
            <a:extLst>
              <a:ext uri="{FF2B5EF4-FFF2-40B4-BE49-F238E27FC236}">
                <a16:creationId xmlns:a16="http://schemas.microsoft.com/office/drawing/2014/main" id="{6874A0CC-ADD5-44DF-AA2D-CF4B7DB498C0}"/>
              </a:ext>
            </a:extLst>
          </p:cNvPr>
          <p:cNvPicPr/>
          <p:nvPr/>
        </p:nvPicPr>
        <p:blipFill>
          <a:blip r:embed="rId4"/>
          <a:stretch>
            <a:fillRect/>
          </a:stretch>
        </p:blipFill>
        <p:spPr>
          <a:xfrm>
            <a:off x="1017104" y="5500564"/>
            <a:ext cx="5895975" cy="285750"/>
          </a:xfrm>
          <a:prstGeom prst="rect">
            <a:avLst/>
          </a:prstGeom>
        </p:spPr>
      </p:pic>
      <p:pic>
        <p:nvPicPr>
          <p:cNvPr id="10" name="Picture 9">
            <a:extLst>
              <a:ext uri="{FF2B5EF4-FFF2-40B4-BE49-F238E27FC236}">
                <a16:creationId xmlns:a16="http://schemas.microsoft.com/office/drawing/2014/main" id="{03DC0307-5E23-4E0A-822E-517CFD46EF25}"/>
              </a:ext>
            </a:extLst>
          </p:cNvPr>
          <p:cNvPicPr/>
          <p:nvPr/>
        </p:nvPicPr>
        <p:blipFill>
          <a:blip r:embed="rId5"/>
          <a:stretch>
            <a:fillRect/>
          </a:stretch>
        </p:blipFill>
        <p:spPr>
          <a:xfrm>
            <a:off x="1076866" y="5777948"/>
            <a:ext cx="5943600" cy="318135"/>
          </a:xfrm>
          <a:prstGeom prst="rect">
            <a:avLst/>
          </a:prstGeom>
        </p:spPr>
      </p:pic>
    </p:spTree>
    <p:extLst>
      <p:ext uri="{BB962C8B-B14F-4D97-AF65-F5344CB8AC3E}">
        <p14:creationId xmlns:p14="http://schemas.microsoft.com/office/powerpoint/2010/main" val="160391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b="1" dirty="0"/>
              <a:t>Comparing model 1 vs model2:</a:t>
            </a:r>
          </a:p>
          <a:p>
            <a:pPr marL="457200" indent="-457200">
              <a:buFont typeface="+mj-lt"/>
              <a:buAutoNum type="arabicPeriod"/>
            </a:pPr>
            <a:r>
              <a:rPr lang="en-US" sz="2100" dirty="0"/>
              <a:t>Adjusted R-square of model2 is .909, better than Adjusted R-square of model1 (0.902) - indicating that model2 can explain slightly more variation in dependent variable compared to model1.</a:t>
            </a:r>
          </a:p>
          <a:p>
            <a:pPr marL="457200" indent="-457200">
              <a:buFont typeface="+mj-lt"/>
              <a:buAutoNum type="arabicPeriod"/>
            </a:pPr>
            <a:r>
              <a:rPr lang="en-US" sz="2100" dirty="0"/>
              <a:t>AIC of model1 is 5.473e+06, which is slightly higher than AIC of model2 5.451e+06, indicating that model2 (enrollment as a function of total revenue and state) is slightly better model among the 2 models.</a:t>
            </a:r>
          </a:p>
          <a:p>
            <a:pPr marL="457200" indent="-457200">
              <a:buFont typeface="+mj-lt"/>
              <a:buAutoNum type="arabicPeriod"/>
            </a:pPr>
            <a:r>
              <a:rPr lang="en-US" sz="2100" dirty="0"/>
              <a:t>HAWAII has the highest absolute coefficient - indicating that ENROLL'ment numbers change hugely with a single unit of variation in TOTALREV for that state. In other words, we can probably see more enrollment numbers for every same number of units increase in total revenue compared to all other states (all remaining things being constant).</a:t>
            </a:r>
          </a:p>
          <a:p>
            <a:pPr marL="457200" indent="-457200">
              <a:buFont typeface="+mj-lt"/>
              <a:buAutoNum type="arabicPeriod"/>
            </a:pPr>
            <a:r>
              <a:rPr lang="en-US" sz="2100" dirty="0"/>
              <a:t>LOUISIANA has the lowest absolute coefficient value - indicating that ENROLL numbers will change at a slower rate compared to all other states for the same unit of increase in the total revenue (all remaining things being constant).</a:t>
            </a:r>
          </a:p>
          <a:p>
            <a:pPr marL="457200" indent="-457200">
              <a:buFont typeface="+mj-lt"/>
              <a:buAutoNum type="arabicPeriod"/>
            </a:pPr>
            <a:r>
              <a:rPr lang="en-US" sz="2100" dirty="0"/>
              <a:t>Overall adding STATE to the ordinary least square model, improved the model very slightly but not significantly. But interesting aspect of adding STATE to the equation is it gives us insights into how each is the relationship between Total Revenue and Enroll for each STATE</a:t>
            </a:r>
          </a:p>
          <a:p>
            <a:endParaRPr lang="en-US" dirty="0"/>
          </a:p>
        </p:txBody>
      </p:sp>
    </p:spTree>
    <p:extLst>
      <p:ext uri="{BB962C8B-B14F-4D97-AF65-F5344CB8AC3E}">
        <p14:creationId xmlns:p14="http://schemas.microsoft.com/office/powerpoint/2010/main" val="2116902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7600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199984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2309299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3449711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426756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4052923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206024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Modules used:</a:t>
            </a:r>
          </a:p>
          <a:p>
            <a:pPr marL="0" indent="0">
              <a:buNone/>
            </a:pPr>
            <a:r>
              <a:rPr lang="en-US" sz="1600" dirty="0"/>
              <a:t>To do this analysis, I have used the following libraries:</a:t>
            </a:r>
          </a:p>
          <a:p>
            <a:r>
              <a:rPr lang="en-US" sz="1600" dirty="0"/>
              <a:t>Pandas – to import, hold and transform the data as required</a:t>
            </a:r>
          </a:p>
          <a:p>
            <a:r>
              <a:rPr lang="en-US" sz="1600" dirty="0"/>
              <a:t>NumPy – for function like sorting, random number generation and permutation of array etc.</a:t>
            </a:r>
          </a:p>
          <a:p>
            <a:r>
              <a:rPr lang="en-US" sz="1600" dirty="0"/>
              <a:t>SciPy – for using the inbuilt stats modules for calculating descriptive statistics like – Mean, Median, Std, Var, PDF, CDF etc.</a:t>
            </a:r>
          </a:p>
          <a:p>
            <a:r>
              <a:rPr lang="en-US" sz="1600" dirty="0"/>
              <a:t>Matplotlib, Seaborn – for visualizing the data in terms of charts.</a:t>
            </a:r>
          </a:p>
          <a:p>
            <a:r>
              <a:rPr lang="en-US" sz="1600" dirty="0"/>
              <a:t>Thinkstats2, thinkplot – for reusing some of the wrappers for plotting PMF, CDF etc.</a:t>
            </a:r>
          </a:p>
          <a:p>
            <a:endParaRPr lang="en-US" dirty="0"/>
          </a:p>
        </p:txBody>
      </p:sp>
    </p:spTree>
    <p:extLst>
      <p:ext uri="{BB962C8B-B14F-4D97-AF65-F5344CB8AC3E}">
        <p14:creationId xmlns:p14="http://schemas.microsoft.com/office/powerpoint/2010/main" val="1936778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3446911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1771322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Tree>
    <p:extLst>
      <p:ext uri="{BB962C8B-B14F-4D97-AF65-F5344CB8AC3E}">
        <p14:creationId xmlns:p14="http://schemas.microsoft.com/office/powerpoint/2010/main" val="20315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01624" y="761916"/>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Descriptive statistics- Histograms of the variables</a:t>
            </a:r>
          </a:p>
          <a:p>
            <a:endParaRPr lang="en-US" dirty="0"/>
          </a:p>
        </p:txBody>
      </p:sp>
      <p:pic>
        <p:nvPicPr>
          <p:cNvPr id="5" name="Content Placeholder 4">
            <a:extLst>
              <a:ext uri="{FF2B5EF4-FFF2-40B4-BE49-F238E27FC236}">
                <a16:creationId xmlns:a16="http://schemas.microsoft.com/office/drawing/2014/main" id="{B618747F-D3C0-4CC6-B938-D08BD254683D}"/>
              </a:ext>
            </a:extLst>
          </p:cNvPr>
          <p:cNvPicPr>
            <a:picLocks/>
          </p:cNvPicPr>
          <p:nvPr/>
        </p:nvPicPr>
        <p:blipFill>
          <a:blip r:embed="rId2"/>
          <a:stretch>
            <a:fillRect/>
          </a:stretch>
        </p:blipFill>
        <p:spPr>
          <a:xfrm>
            <a:off x="958694" y="1482565"/>
            <a:ext cx="4951646" cy="2008058"/>
          </a:xfrm>
          <a:prstGeom prst="rect">
            <a:avLst/>
          </a:prstGeom>
        </p:spPr>
      </p:pic>
      <p:pic>
        <p:nvPicPr>
          <p:cNvPr id="8" name="Picture 7">
            <a:extLst>
              <a:ext uri="{FF2B5EF4-FFF2-40B4-BE49-F238E27FC236}">
                <a16:creationId xmlns:a16="http://schemas.microsoft.com/office/drawing/2014/main" id="{72420E5A-F0DA-48DD-A118-9BD36E93AFF8}"/>
              </a:ext>
            </a:extLst>
          </p:cNvPr>
          <p:cNvPicPr/>
          <p:nvPr/>
        </p:nvPicPr>
        <p:blipFill>
          <a:blip r:embed="rId3"/>
          <a:stretch>
            <a:fillRect/>
          </a:stretch>
        </p:blipFill>
        <p:spPr>
          <a:xfrm>
            <a:off x="1012336" y="3550257"/>
            <a:ext cx="4844362" cy="2417196"/>
          </a:xfrm>
          <a:prstGeom prst="rect">
            <a:avLst/>
          </a:prstGeom>
        </p:spPr>
      </p:pic>
      <p:pic>
        <p:nvPicPr>
          <p:cNvPr id="9" name="Picture 8">
            <a:extLst>
              <a:ext uri="{FF2B5EF4-FFF2-40B4-BE49-F238E27FC236}">
                <a16:creationId xmlns:a16="http://schemas.microsoft.com/office/drawing/2014/main" id="{9A66C2A4-C8CB-4F99-AECF-FD2617F43DCB}"/>
              </a:ext>
            </a:extLst>
          </p:cNvPr>
          <p:cNvPicPr/>
          <p:nvPr/>
        </p:nvPicPr>
        <p:blipFill>
          <a:blip r:embed="rId4"/>
          <a:stretch>
            <a:fillRect/>
          </a:stretch>
        </p:blipFill>
        <p:spPr>
          <a:xfrm>
            <a:off x="5738982" y="1567431"/>
            <a:ext cx="5494324" cy="1838325"/>
          </a:xfrm>
          <a:prstGeom prst="rect">
            <a:avLst/>
          </a:prstGeom>
        </p:spPr>
      </p:pic>
      <p:sp>
        <p:nvSpPr>
          <p:cNvPr id="2" name="TextBox 1">
            <a:extLst>
              <a:ext uri="{FF2B5EF4-FFF2-40B4-BE49-F238E27FC236}">
                <a16:creationId xmlns:a16="http://schemas.microsoft.com/office/drawing/2014/main" id="{606DDEB6-8C3C-4E03-BA70-27C551165B10}"/>
              </a:ext>
            </a:extLst>
          </p:cNvPr>
          <p:cNvSpPr txBox="1"/>
          <p:nvPr/>
        </p:nvSpPr>
        <p:spPr>
          <a:xfrm>
            <a:off x="6595607" y="3992659"/>
            <a:ext cx="4003482" cy="1015663"/>
          </a:xfrm>
          <a:prstGeom prst="rect">
            <a:avLst/>
          </a:prstGeom>
          <a:noFill/>
        </p:spPr>
        <p:txBody>
          <a:bodyPr wrap="square" rtlCol="0">
            <a:spAutoFit/>
          </a:bodyPr>
          <a:lstStyle/>
          <a:p>
            <a:r>
              <a:rPr lang="en-US" sz="1000" dirty="0"/>
              <a:t>As can be seen from the histogram plots, the numbers are highly ‘right’ skewed with long tail towards higher end of the scale.  After some analysis found that the TOTAL REVENUE for California and New York are almost triple and double of the next state in terms of total revenue. This could result in highly skewed analysis, so wanted to treat them separately and removed from the original data for further analysis</a:t>
            </a:r>
          </a:p>
        </p:txBody>
      </p:sp>
    </p:spTree>
    <p:extLst>
      <p:ext uri="{BB962C8B-B14F-4D97-AF65-F5344CB8AC3E}">
        <p14:creationId xmlns:p14="http://schemas.microsoft.com/office/powerpoint/2010/main" val="104406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01624" y="761916"/>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r>
              <a:rPr lang="en-US" b="1" dirty="0"/>
              <a:t>Descriptive statistics- Histograms of the log transformed variables</a:t>
            </a:r>
          </a:p>
          <a:p>
            <a:endParaRPr lang="en-US" dirty="0"/>
          </a:p>
        </p:txBody>
      </p:sp>
      <p:sp>
        <p:nvSpPr>
          <p:cNvPr id="2" name="TextBox 1">
            <a:extLst>
              <a:ext uri="{FF2B5EF4-FFF2-40B4-BE49-F238E27FC236}">
                <a16:creationId xmlns:a16="http://schemas.microsoft.com/office/drawing/2014/main" id="{606DDEB6-8C3C-4E03-BA70-27C551165B10}"/>
              </a:ext>
            </a:extLst>
          </p:cNvPr>
          <p:cNvSpPr txBox="1"/>
          <p:nvPr/>
        </p:nvSpPr>
        <p:spPr>
          <a:xfrm>
            <a:off x="6706926" y="3552261"/>
            <a:ext cx="4003482" cy="2031325"/>
          </a:xfrm>
          <a:prstGeom prst="rect">
            <a:avLst/>
          </a:prstGeom>
          <a:noFill/>
        </p:spPr>
        <p:txBody>
          <a:bodyPr wrap="square" rtlCol="0">
            <a:spAutoFit/>
          </a:bodyPr>
          <a:lstStyle/>
          <a:p>
            <a:r>
              <a:rPr lang="en-US" dirty="0"/>
              <a:t>Histograms of log transformed variables doesn’t appear as much skewed as they were earlier without log transformations. All variables except for </a:t>
            </a:r>
            <a:r>
              <a:rPr lang="en-US" dirty="0" err="1"/>
              <a:t>lg_TOTALEXP</a:t>
            </a:r>
            <a:r>
              <a:rPr lang="en-US" dirty="0"/>
              <a:t> appear in unimodal distribution where as </a:t>
            </a:r>
            <a:r>
              <a:rPr lang="en-US" dirty="0" err="1"/>
              <a:t>lg_TOTALEXP</a:t>
            </a:r>
            <a:r>
              <a:rPr lang="en-US" dirty="0"/>
              <a:t> is in bimodal distribution</a:t>
            </a:r>
            <a:endParaRPr lang="en-US" sz="1000" dirty="0"/>
          </a:p>
        </p:txBody>
      </p:sp>
      <p:pic>
        <p:nvPicPr>
          <p:cNvPr id="10" name="Picture 9">
            <a:extLst>
              <a:ext uri="{FF2B5EF4-FFF2-40B4-BE49-F238E27FC236}">
                <a16:creationId xmlns:a16="http://schemas.microsoft.com/office/drawing/2014/main" id="{4B475B62-2EC4-434C-B412-9071A29EA26A}"/>
              </a:ext>
            </a:extLst>
          </p:cNvPr>
          <p:cNvPicPr/>
          <p:nvPr/>
        </p:nvPicPr>
        <p:blipFill>
          <a:blip r:embed="rId2"/>
          <a:stretch>
            <a:fillRect/>
          </a:stretch>
        </p:blipFill>
        <p:spPr>
          <a:xfrm>
            <a:off x="874776" y="1131453"/>
            <a:ext cx="5561805" cy="2076898"/>
          </a:xfrm>
          <a:prstGeom prst="rect">
            <a:avLst/>
          </a:prstGeom>
        </p:spPr>
      </p:pic>
      <p:pic>
        <p:nvPicPr>
          <p:cNvPr id="11" name="Picture 10">
            <a:extLst>
              <a:ext uri="{FF2B5EF4-FFF2-40B4-BE49-F238E27FC236}">
                <a16:creationId xmlns:a16="http://schemas.microsoft.com/office/drawing/2014/main" id="{91D4C024-EEBF-4C59-BDFF-D05771BA68C7}"/>
              </a:ext>
            </a:extLst>
          </p:cNvPr>
          <p:cNvPicPr/>
          <p:nvPr/>
        </p:nvPicPr>
        <p:blipFill>
          <a:blip r:embed="rId3"/>
          <a:stretch>
            <a:fillRect/>
          </a:stretch>
        </p:blipFill>
        <p:spPr>
          <a:xfrm>
            <a:off x="912943" y="3577886"/>
            <a:ext cx="5682664" cy="1980076"/>
          </a:xfrm>
          <a:prstGeom prst="rect">
            <a:avLst/>
          </a:prstGeom>
        </p:spPr>
      </p:pic>
      <p:pic>
        <p:nvPicPr>
          <p:cNvPr id="12" name="Picture 11">
            <a:extLst>
              <a:ext uri="{FF2B5EF4-FFF2-40B4-BE49-F238E27FC236}">
                <a16:creationId xmlns:a16="http://schemas.microsoft.com/office/drawing/2014/main" id="{F532CE8B-0756-4DF2-AFC0-5F729686F9A0}"/>
              </a:ext>
            </a:extLst>
          </p:cNvPr>
          <p:cNvPicPr/>
          <p:nvPr/>
        </p:nvPicPr>
        <p:blipFill>
          <a:blip r:embed="rId4"/>
          <a:stretch>
            <a:fillRect/>
          </a:stretch>
        </p:blipFill>
        <p:spPr>
          <a:xfrm>
            <a:off x="6362899" y="1164143"/>
            <a:ext cx="4954325" cy="1924939"/>
          </a:xfrm>
          <a:prstGeom prst="rect">
            <a:avLst/>
          </a:prstGeom>
        </p:spPr>
      </p:pic>
    </p:spTree>
    <p:extLst>
      <p:ext uri="{BB962C8B-B14F-4D97-AF65-F5344CB8AC3E}">
        <p14:creationId xmlns:p14="http://schemas.microsoft.com/office/powerpoint/2010/main" val="259945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01624" y="761915"/>
            <a:ext cx="10515600" cy="5785579"/>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Descriptive statistics- Outliers of the log transformed variables</a:t>
            </a:r>
          </a:p>
          <a:p>
            <a:endParaRPr lang="en-US" dirty="0"/>
          </a:p>
        </p:txBody>
      </p:sp>
      <p:sp>
        <p:nvSpPr>
          <p:cNvPr id="2" name="TextBox 1">
            <a:extLst>
              <a:ext uri="{FF2B5EF4-FFF2-40B4-BE49-F238E27FC236}">
                <a16:creationId xmlns:a16="http://schemas.microsoft.com/office/drawing/2014/main" id="{606DDEB6-8C3C-4E03-BA70-27C551165B10}"/>
              </a:ext>
            </a:extLst>
          </p:cNvPr>
          <p:cNvSpPr txBox="1"/>
          <p:nvPr/>
        </p:nvSpPr>
        <p:spPr>
          <a:xfrm>
            <a:off x="6679415" y="3920809"/>
            <a:ext cx="4003482" cy="923330"/>
          </a:xfrm>
          <a:prstGeom prst="rect">
            <a:avLst/>
          </a:prstGeom>
          <a:noFill/>
        </p:spPr>
        <p:txBody>
          <a:bodyPr wrap="square" rtlCol="0">
            <a:spAutoFit/>
          </a:bodyPr>
          <a:lstStyle/>
          <a:p>
            <a:r>
              <a:rPr lang="en-US" dirty="0"/>
              <a:t>Log transformation gives a better representation of these variables with lesser outliers</a:t>
            </a:r>
            <a:endParaRPr lang="en-US" sz="1000" dirty="0"/>
          </a:p>
        </p:txBody>
      </p:sp>
      <p:pic>
        <p:nvPicPr>
          <p:cNvPr id="3" name="Picture 2">
            <a:extLst>
              <a:ext uri="{FF2B5EF4-FFF2-40B4-BE49-F238E27FC236}">
                <a16:creationId xmlns:a16="http://schemas.microsoft.com/office/drawing/2014/main" id="{EF95B6B3-5E86-4290-AAB5-096B26B598FC}"/>
              </a:ext>
            </a:extLst>
          </p:cNvPr>
          <p:cNvPicPr>
            <a:picLocks noChangeAspect="1"/>
          </p:cNvPicPr>
          <p:nvPr/>
        </p:nvPicPr>
        <p:blipFill>
          <a:blip r:embed="rId3"/>
          <a:stretch>
            <a:fillRect/>
          </a:stretch>
        </p:blipFill>
        <p:spPr>
          <a:xfrm>
            <a:off x="801624" y="1290069"/>
            <a:ext cx="5374243" cy="2338192"/>
          </a:xfrm>
          <a:prstGeom prst="rect">
            <a:avLst/>
          </a:prstGeom>
        </p:spPr>
      </p:pic>
      <p:pic>
        <p:nvPicPr>
          <p:cNvPr id="5" name="Picture 4">
            <a:extLst>
              <a:ext uri="{FF2B5EF4-FFF2-40B4-BE49-F238E27FC236}">
                <a16:creationId xmlns:a16="http://schemas.microsoft.com/office/drawing/2014/main" id="{40EDF876-939D-48B7-8A92-8873A531EB81}"/>
              </a:ext>
            </a:extLst>
          </p:cNvPr>
          <p:cNvPicPr>
            <a:picLocks noChangeAspect="1"/>
          </p:cNvPicPr>
          <p:nvPr/>
        </p:nvPicPr>
        <p:blipFill>
          <a:blip r:embed="rId4"/>
          <a:stretch>
            <a:fillRect/>
          </a:stretch>
        </p:blipFill>
        <p:spPr>
          <a:xfrm>
            <a:off x="801624" y="3575021"/>
            <a:ext cx="5559951" cy="2782318"/>
          </a:xfrm>
          <a:prstGeom prst="rect">
            <a:avLst/>
          </a:prstGeom>
        </p:spPr>
      </p:pic>
      <p:pic>
        <p:nvPicPr>
          <p:cNvPr id="8" name="Picture 7">
            <a:extLst>
              <a:ext uri="{FF2B5EF4-FFF2-40B4-BE49-F238E27FC236}">
                <a16:creationId xmlns:a16="http://schemas.microsoft.com/office/drawing/2014/main" id="{16B104C5-9647-4489-A410-C62EA60021F8}"/>
              </a:ext>
            </a:extLst>
          </p:cNvPr>
          <p:cNvPicPr>
            <a:picLocks noChangeAspect="1"/>
          </p:cNvPicPr>
          <p:nvPr/>
        </p:nvPicPr>
        <p:blipFill>
          <a:blip r:embed="rId5"/>
          <a:stretch>
            <a:fillRect/>
          </a:stretch>
        </p:blipFill>
        <p:spPr>
          <a:xfrm>
            <a:off x="6254470" y="1241173"/>
            <a:ext cx="4984151" cy="2532941"/>
          </a:xfrm>
          <a:prstGeom prst="rect">
            <a:avLst/>
          </a:prstGeom>
        </p:spPr>
      </p:pic>
    </p:spTree>
    <p:extLst>
      <p:ext uri="{BB962C8B-B14F-4D97-AF65-F5344CB8AC3E}">
        <p14:creationId xmlns:p14="http://schemas.microsoft.com/office/powerpoint/2010/main" val="198223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endParaRPr lang="en-US" dirty="0"/>
          </a:p>
        </p:txBody>
      </p:sp>
      <p:sp>
        <p:nvSpPr>
          <p:cNvPr id="5" name="Content Placeholder 2">
            <a:extLst>
              <a:ext uri="{FF2B5EF4-FFF2-40B4-BE49-F238E27FC236}">
                <a16:creationId xmlns:a16="http://schemas.microsoft.com/office/drawing/2014/main" id="{120E5F7C-F58E-469E-8B67-5F98E15AA435}"/>
              </a:ext>
            </a:extLst>
          </p:cNvPr>
          <p:cNvSpPr txBox="1">
            <a:spLocks noChangeArrowheads="1"/>
          </p:cNvSpPr>
          <p:nvPr/>
        </p:nvSpPr>
        <p:spPr bwMode="auto">
          <a:xfrm>
            <a:off x="908967" y="869639"/>
            <a:ext cx="10151297"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1900" b="1" dirty="0">
                <a:solidFill>
                  <a:srgbClr val="000000"/>
                </a:solidFill>
                <a:latin typeface="Helvetica" panose="020B0604020202020204" pitchFamily="34" charset="0"/>
                <a:ea typeface="Times New Roman" panose="02020603050405020304" pitchFamily="18" charset="0"/>
              </a:rPr>
              <a:t>Descriptive Characteristics of the variables:</a:t>
            </a:r>
          </a:p>
          <a:p>
            <a:pPr marL="0" indent="0">
              <a:lnSpc>
                <a:spcPct val="100000"/>
              </a:lnSpc>
              <a:buFontTx/>
              <a:buNone/>
            </a:pPr>
            <a:endParaRPr lang="en-US" altLang="en-US" sz="1000" b="1" dirty="0">
              <a:solidFill>
                <a:srgbClr val="000000"/>
              </a:solidFill>
              <a:latin typeface="Arial Unicode MS"/>
              <a:ea typeface="Times New Roman" panose="02020603050405020304" pitchFamily="18" charset="0"/>
              <a:cs typeface="Courier New" panose="02070309020205020404" pitchFamily="49" charset="0"/>
            </a:endParaRPr>
          </a:p>
          <a:p>
            <a:pPr marL="0" indent="0">
              <a:lnSpc>
                <a:spcPct val="100000"/>
              </a:lnSpc>
              <a:buFontTx/>
              <a:buNone/>
            </a:pPr>
            <a:r>
              <a:rPr lang="en-US" altLang="en-US" sz="1000" b="1" dirty="0">
                <a:solidFill>
                  <a:srgbClr val="000000"/>
                </a:solidFill>
                <a:latin typeface="Arial Unicode MS"/>
                <a:ea typeface="Times New Roman" panose="02020603050405020304" pitchFamily="18" charset="0"/>
                <a:cs typeface="Courier New" panose="02070309020205020404" pitchFamily="49" charset="0"/>
              </a:rPr>
              <a:t>Descriptive Characteristics for ENROLL</a:t>
            </a:r>
            <a:r>
              <a:rPr lang="en-US" altLang="en-US" sz="1000" dirty="0">
                <a:solidFill>
                  <a:srgbClr val="000000"/>
                </a:solidFill>
                <a:latin typeface="Arial Unicode MS"/>
                <a:ea typeface="Times New Roman" panose="02020603050405020304" pitchFamily="18" charset="0"/>
                <a:cs typeface="Courier New" panose="02070309020205020404" pitchFamily="49" charset="0"/>
              </a:rPr>
              <a:t>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Mean, Median, Mode of ENROLL, 3170.830384 1073.000000 180.000000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Spread - Variance, Standard deviation of ENROLL, 108893770.472233 10435.217797   Skew of ENROLL, 16.793895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Interquartile range of ENROLL, 388.000000 1073.000000 2720.000000</a:t>
            </a:r>
          </a:p>
          <a:p>
            <a:pPr marL="0" indent="0">
              <a:lnSpc>
                <a:spcPct val="100000"/>
              </a:lnSpc>
              <a:buFontTx/>
              <a:buNone/>
            </a:pPr>
            <a:endParaRPr lang="en-US" altLang="en-US" sz="1000" dirty="0">
              <a:solidFill>
                <a:srgbClr val="000000"/>
              </a:solidFill>
              <a:latin typeface="Arial Unicode MS"/>
              <a:ea typeface="Times New Roman" panose="02020603050405020304" pitchFamily="18" charset="0"/>
              <a:cs typeface="Courier New" panose="02070309020205020404" pitchFamily="49" charset="0"/>
            </a:endParaRPr>
          </a:p>
          <a:p>
            <a:pPr marL="0" indent="0">
              <a:lnSpc>
                <a:spcPct val="100000"/>
              </a:lnSpc>
              <a:buFontTx/>
              <a:buNone/>
            </a:pPr>
            <a:r>
              <a:rPr lang="en-US" altLang="en-US" sz="1000" b="1" dirty="0">
                <a:solidFill>
                  <a:srgbClr val="000000"/>
                </a:solidFill>
                <a:latin typeface="Arial Unicode MS"/>
                <a:ea typeface="Times New Roman" panose="02020603050405020304" pitchFamily="18" charset="0"/>
                <a:cs typeface="Courier New" panose="02070309020205020404" pitchFamily="49" charset="0"/>
              </a:rPr>
              <a:t>Descriptive Characteristics for TOTALREV</a:t>
            </a:r>
            <a:r>
              <a:rPr lang="en-US" altLang="en-US" sz="1000" dirty="0">
                <a:solidFill>
                  <a:srgbClr val="000000"/>
                </a:solidFill>
                <a:latin typeface="Arial Unicode MS"/>
                <a:ea typeface="Times New Roman" panose="02020603050405020304" pitchFamily="18" charset="0"/>
                <a:cs typeface="Courier New" panose="02070309020205020404" pitchFamily="49" charset="0"/>
              </a:rPr>
              <a:t>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Mean, Median, Mode of TOTALREV, 30255.458977 9715.000000 2276.000000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Spread - Variance, Standard deviation of TOTALREV, 10677274625.544109 103330.898697   Skew of TOTALREV, 18.316904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Interquartile range of TOTALREV, 3653.000000 9715.000000 25200.250000</a:t>
            </a:r>
          </a:p>
          <a:p>
            <a:pPr marL="0" indent="0">
              <a:lnSpc>
                <a:spcPct val="100000"/>
              </a:lnSpc>
              <a:buFontTx/>
              <a:buNone/>
            </a:pPr>
            <a:endParaRPr lang="en-US" altLang="en-US" sz="1000" dirty="0">
              <a:solidFill>
                <a:srgbClr val="000000"/>
              </a:solidFill>
              <a:latin typeface="Arial Unicode MS"/>
              <a:ea typeface="Times New Roman" panose="02020603050405020304" pitchFamily="18" charset="0"/>
              <a:cs typeface="Courier New" panose="02070309020205020404" pitchFamily="49" charset="0"/>
            </a:endParaRPr>
          </a:p>
          <a:p>
            <a:pPr marL="0" indent="0">
              <a:lnSpc>
                <a:spcPct val="100000"/>
              </a:lnSpc>
              <a:buFontTx/>
              <a:buNone/>
            </a:pPr>
            <a:r>
              <a:rPr lang="en-US" altLang="en-US" sz="1000" b="1" dirty="0">
                <a:solidFill>
                  <a:srgbClr val="000000"/>
                </a:solidFill>
                <a:latin typeface="Arial Unicode MS"/>
                <a:ea typeface="Times New Roman" panose="02020603050405020304" pitchFamily="18" charset="0"/>
                <a:cs typeface="Courier New" panose="02070309020205020404" pitchFamily="49" charset="0"/>
              </a:rPr>
              <a:t>Descriptive Characteristics for TFEDREV</a:t>
            </a:r>
            <a:r>
              <a:rPr lang="en-US" altLang="en-US" sz="1000" dirty="0">
                <a:solidFill>
                  <a:srgbClr val="000000"/>
                </a:solidFill>
                <a:latin typeface="Arial Unicode MS"/>
                <a:ea typeface="Times New Roman" panose="02020603050405020304" pitchFamily="18" charset="0"/>
                <a:cs typeface="Courier New" panose="02070309020205020404" pitchFamily="49" charset="0"/>
              </a:rPr>
              <a:t>  Mean, Median, Mode of TFEDREV, 2472.746674 539.000000 1.000000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Spread - Variance, Standard deviation of TFEDREV, 150278906.593238 12258.829740   Skew of TFEDREV, 32.430302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 Interquartile range of TFEDREV, 187.000000 539.000000 1649.000000</a:t>
            </a:r>
          </a:p>
          <a:p>
            <a:pPr marL="0" indent="0">
              <a:lnSpc>
                <a:spcPct val="100000"/>
              </a:lnSpc>
              <a:buFontTx/>
              <a:buNone/>
            </a:pPr>
            <a:endParaRPr lang="en-US" altLang="en-US" sz="1000" dirty="0">
              <a:solidFill>
                <a:srgbClr val="000000"/>
              </a:solidFill>
              <a:latin typeface="Arial Unicode MS"/>
              <a:ea typeface="Times New Roman" panose="02020603050405020304" pitchFamily="18" charset="0"/>
              <a:cs typeface="Courier New" panose="02070309020205020404" pitchFamily="49" charset="0"/>
            </a:endParaRPr>
          </a:p>
          <a:p>
            <a:pPr marL="0" indent="0">
              <a:lnSpc>
                <a:spcPct val="100000"/>
              </a:lnSpc>
              <a:buFontTx/>
              <a:buNone/>
            </a:pPr>
            <a:r>
              <a:rPr lang="en-US" altLang="en-US" sz="1000" b="1" dirty="0">
                <a:solidFill>
                  <a:srgbClr val="000000"/>
                </a:solidFill>
                <a:latin typeface="Arial Unicode MS"/>
                <a:ea typeface="Times New Roman" panose="02020603050405020304" pitchFamily="18" charset="0"/>
                <a:cs typeface="Courier New" panose="02070309020205020404" pitchFamily="49" charset="0"/>
              </a:rPr>
              <a:t>Descriptive Characteristics for TSTREV</a:t>
            </a:r>
            <a:r>
              <a:rPr lang="en-US" altLang="en-US" sz="1000" dirty="0">
                <a:solidFill>
                  <a:srgbClr val="000000"/>
                </a:solidFill>
                <a:latin typeface="Arial Unicode MS"/>
                <a:ea typeface="Times New Roman" panose="02020603050405020304" pitchFamily="18" charset="0"/>
                <a:cs typeface="Courier New" panose="02070309020205020404" pitchFamily="49" charset="0"/>
              </a:rPr>
              <a:t>  Mean, Median, Mode of TSTREV, 13981.876206 4608.000000 40.000000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 Spread - Variance, Standard deviation of TSTREV, 2323006348.923632 48197.576173   Skew of TSTREV, 19.203716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Interquartile range of TSTREV, 1623.000000 4608.000000 11501.250000</a:t>
            </a:r>
          </a:p>
          <a:p>
            <a:pPr marL="0" indent="0">
              <a:lnSpc>
                <a:spcPct val="100000"/>
              </a:lnSpc>
              <a:buFontTx/>
              <a:buNone/>
            </a:pPr>
            <a:endParaRPr lang="en-US" altLang="en-US" sz="1000" dirty="0">
              <a:solidFill>
                <a:srgbClr val="000000"/>
              </a:solidFill>
              <a:latin typeface="Arial Unicode MS"/>
              <a:ea typeface="Times New Roman" panose="02020603050405020304" pitchFamily="18" charset="0"/>
              <a:cs typeface="Courier New" panose="02070309020205020404" pitchFamily="49" charset="0"/>
            </a:endParaRPr>
          </a:p>
          <a:p>
            <a:pPr marL="0" indent="0">
              <a:lnSpc>
                <a:spcPct val="100000"/>
              </a:lnSpc>
              <a:buFontTx/>
              <a:buNone/>
            </a:pPr>
            <a:r>
              <a:rPr lang="en-US" altLang="en-US" sz="1000" b="1" dirty="0">
                <a:solidFill>
                  <a:srgbClr val="000000"/>
                </a:solidFill>
                <a:latin typeface="Arial Unicode MS"/>
                <a:ea typeface="Times New Roman" panose="02020603050405020304" pitchFamily="18" charset="0"/>
                <a:cs typeface="Courier New" panose="02070309020205020404" pitchFamily="49" charset="0"/>
              </a:rPr>
              <a:t>Descriptive Characteristics for TLOCREV</a:t>
            </a:r>
            <a:r>
              <a:rPr lang="en-US" altLang="en-US" sz="1000" dirty="0">
                <a:solidFill>
                  <a:srgbClr val="000000"/>
                </a:solidFill>
                <a:latin typeface="Arial Unicode MS"/>
                <a:ea typeface="Times New Roman" panose="02020603050405020304" pitchFamily="18" charset="0"/>
                <a:cs typeface="Courier New" panose="02070309020205020404" pitchFamily="49" charset="0"/>
              </a:rPr>
              <a:t>  Mean, Median, Mode of TLOCREV, 13800.836066 3524.000000 25.000000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Spread - Variance, Standard deviation of TLOCREV, 2613455677.474381 51121.968638   Skew of TLOCREV, 19.163061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Interquartile range of TLOCREV, 1224.000000 3524.000000 10725.250000</a:t>
            </a:r>
          </a:p>
          <a:p>
            <a:pPr marL="0" indent="0">
              <a:lnSpc>
                <a:spcPct val="100000"/>
              </a:lnSpc>
              <a:buFontTx/>
              <a:buNone/>
            </a:pPr>
            <a:endParaRPr lang="en-US" altLang="en-US" sz="1000" dirty="0">
              <a:solidFill>
                <a:srgbClr val="000000"/>
              </a:solidFill>
              <a:latin typeface="Arial Unicode MS"/>
              <a:ea typeface="Times New Roman" panose="02020603050405020304" pitchFamily="18" charset="0"/>
              <a:cs typeface="Courier New" panose="02070309020205020404" pitchFamily="49" charset="0"/>
            </a:endParaRPr>
          </a:p>
          <a:p>
            <a:pPr marL="0" indent="0">
              <a:lnSpc>
                <a:spcPct val="100000"/>
              </a:lnSpc>
              <a:buFontTx/>
              <a:buNone/>
            </a:pPr>
            <a:r>
              <a:rPr lang="en-US" altLang="en-US" sz="1000" b="1" dirty="0">
                <a:solidFill>
                  <a:srgbClr val="000000"/>
                </a:solidFill>
                <a:latin typeface="Arial Unicode MS"/>
                <a:ea typeface="Times New Roman" panose="02020603050405020304" pitchFamily="18" charset="0"/>
                <a:cs typeface="Courier New" panose="02070309020205020404" pitchFamily="49" charset="0"/>
              </a:rPr>
              <a:t>Descriptive Characteristics for TOTALEXP</a:t>
            </a:r>
            <a:r>
              <a:rPr lang="en-US" altLang="en-US" sz="1000" dirty="0">
                <a:solidFill>
                  <a:srgbClr val="000000"/>
                </a:solidFill>
                <a:latin typeface="Arial Unicode MS"/>
                <a:ea typeface="Times New Roman" panose="02020603050405020304" pitchFamily="18" charset="0"/>
                <a:cs typeface="Courier New" panose="02070309020205020404" pitchFamily="49" charset="0"/>
              </a:rPr>
              <a:t>  Mean, Median, Mode of TOTALEXP, 30560.999228 9660.000000 1638.000000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Spread - Variance, Standard deviation of TOTALEXP, 11182506231.429939 105747.369856   Skew of TOTALEXP, 19.065186   </a:t>
            </a:r>
          </a:p>
          <a:p>
            <a:pPr marL="0" indent="0">
              <a:lnSpc>
                <a:spcPct val="100000"/>
              </a:lnSpc>
              <a:buFontTx/>
              <a:buNone/>
            </a:pPr>
            <a:r>
              <a:rPr lang="en-US" altLang="en-US" sz="1000" dirty="0">
                <a:solidFill>
                  <a:srgbClr val="000000"/>
                </a:solidFill>
                <a:latin typeface="Arial Unicode MS"/>
                <a:ea typeface="Times New Roman" panose="02020603050405020304" pitchFamily="18" charset="0"/>
                <a:cs typeface="Courier New" panose="02070309020205020404" pitchFamily="49" charset="0"/>
              </a:rPr>
              <a:t>Interquartile range of TOTALEXP, 3592.000000 9660.000000 25343.000000</a:t>
            </a:r>
            <a:r>
              <a:rPr lang="en-US" altLang="en-US" sz="400" dirty="0"/>
              <a:t> </a:t>
            </a:r>
          </a:p>
          <a:p>
            <a:pPr marL="0" indent="0">
              <a:lnSpc>
                <a:spcPct val="100000"/>
              </a:lnSpc>
              <a:buFontTx/>
              <a:buNone/>
            </a:pPr>
            <a:endParaRPr lang="en-US" altLang="en-US" sz="400" dirty="0"/>
          </a:p>
          <a:p>
            <a:pPr marL="0" indent="0">
              <a:lnSpc>
                <a:spcPct val="100000"/>
              </a:lnSpc>
              <a:buFontTx/>
              <a:buNone/>
            </a:pPr>
            <a:endParaRPr lang="en-US" altLang="en-US" sz="1800" dirty="0"/>
          </a:p>
          <a:p>
            <a:pPr marL="0" indent="0">
              <a:lnSpc>
                <a:spcPct val="100000"/>
              </a:lnSpc>
              <a:buFontTx/>
              <a:buNone/>
            </a:pPr>
            <a:r>
              <a:rPr lang="en-US" altLang="en-US" sz="1000" dirty="0">
                <a:solidFill>
                  <a:srgbClr val="000000"/>
                </a:solidFill>
                <a:latin typeface="Helvetica" panose="020B0604020202020204" pitchFamily="34" charset="0"/>
                <a:ea typeface="Calibri" panose="020F0502020204030204" pitchFamily="34" charset="0"/>
                <a:cs typeface="Times New Roman" panose="02020603050405020304" pitchFamily="18" charset="0"/>
              </a:rPr>
              <a:t>Skew is far greater than 1, highlighting that the numbers for every column are skewed heavily towards right with long tail towards higher scale</a:t>
            </a: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endParaRPr lang="en-US" altLang="en-US" sz="1800" dirty="0"/>
          </a:p>
        </p:txBody>
      </p:sp>
    </p:spTree>
    <p:extLst>
      <p:ext uri="{BB962C8B-B14F-4D97-AF65-F5344CB8AC3E}">
        <p14:creationId xmlns:p14="http://schemas.microsoft.com/office/powerpoint/2010/main" val="48072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dirty="0"/>
              <a:t> </a:t>
            </a:r>
          </a:p>
        </p:txBody>
      </p:sp>
      <p:sp>
        <p:nvSpPr>
          <p:cNvPr id="9" name="Rectangle 8">
            <a:extLst>
              <a:ext uri="{FF2B5EF4-FFF2-40B4-BE49-F238E27FC236}">
                <a16:creationId xmlns:a16="http://schemas.microsoft.com/office/drawing/2014/main" id="{BCA057CA-6FDA-40BE-89D8-D3BA6C8ABBCE}"/>
              </a:ext>
            </a:extLst>
          </p:cNvPr>
          <p:cNvSpPr/>
          <p:nvPr/>
        </p:nvSpPr>
        <p:spPr>
          <a:xfrm>
            <a:off x="905056" y="799934"/>
            <a:ext cx="10308736" cy="970406"/>
          </a:xfrm>
          <a:prstGeom prst="rect">
            <a:avLst/>
          </a:prstGeom>
        </p:spPr>
        <p:txBody>
          <a:bodyPr wrap="square">
            <a:spAutoFit/>
          </a:bodyPr>
          <a:lstStyle/>
          <a:p>
            <a:pPr>
              <a:lnSpc>
                <a:spcPct val="107000"/>
              </a:lnSpc>
              <a:spcBef>
                <a:spcPts val="645"/>
              </a:spcBef>
            </a:pPr>
            <a:r>
              <a:rPr lang="en-US" sz="3600" b="1" kern="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Plotting PMFS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alibri" panose="020F0502020204030204" pitchFamily="34" charset="0"/>
                <a:ea typeface="Calibri" panose="020F0502020204030204" pitchFamily="34" charset="0"/>
                <a:cs typeface="Times New Roman" panose="02020603050405020304" pitchFamily="18" charset="0"/>
              </a:rPr>
              <a:t> For plotting PMS and probability plots, I have selected Vermont and Florida</a:t>
            </a:r>
          </a:p>
        </p:txBody>
      </p:sp>
      <p:pic>
        <p:nvPicPr>
          <p:cNvPr id="10" name="Content Placeholder 4">
            <a:extLst>
              <a:ext uri="{FF2B5EF4-FFF2-40B4-BE49-F238E27FC236}">
                <a16:creationId xmlns:a16="http://schemas.microsoft.com/office/drawing/2014/main" id="{B60B2CBC-0442-43CC-8078-31C42BFECA25}"/>
              </a:ext>
            </a:extLst>
          </p:cNvPr>
          <p:cNvPicPr>
            <a:picLocks/>
          </p:cNvPicPr>
          <p:nvPr/>
        </p:nvPicPr>
        <p:blipFill>
          <a:blip r:embed="rId2"/>
          <a:stretch>
            <a:fillRect/>
          </a:stretch>
        </p:blipFill>
        <p:spPr>
          <a:xfrm>
            <a:off x="978208" y="1770340"/>
            <a:ext cx="4464460" cy="3638737"/>
          </a:xfrm>
          <a:prstGeom prst="rect">
            <a:avLst/>
          </a:prstGeom>
        </p:spPr>
      </p:pic>
      <p:pic>
        <p:nvPicPr>
          <p:cNvPr id="11" name="Picture 10">
            <a:extLst>
              <a:ext uri="{FF2B5EF4-FFF2-40B4-BE49-F238E27FC236}">
                <a16:creationId xmlns:a16="http://schemas.microsoft.com/office/drawing/2014/main" id="{2204EBD4-556D-46AC-A295-61422DE9C322}"/>
              </a:ext>
            </a:extLst>
          </p:cNvPr>
          <p:cNvPicPr/>
          <p:nvPr/>
        </p:nvPicPr>
        <p:blipFill>
          <a:blip r:embed="rId3"/>
          <a:stretch>
            <a:fillRect/>
          </a:stretch>
        </p:blipFill>
        <p:spPr>
          <a:xfrm>
            <a:off x="5723324" y="1943936"/>
            <a:ext cx="4903594" cy="3383238"/>
          </a:xfrm>
          <a:prstGeom prst="rect">
            <a:avLst/>
          </a:prstGeom>
        </p:spPr>
      </p:pic>
      <p:sp>
        <p:nvSpPr>
          <p:cNvPr id="12" name="Rectangle 11">
            <a:extLst>
              <a:ext uri="{FF2B5EF4-FFF2-40B4-BE49-F238E27FC236}">
                <a16:creationId xmlns:a16="http://schemas.microsoft.com/office/drawing/2014/main" id="{4BA055E5-1045-4D72-A9BB-E3C0787792F1}"/>
              </a:ext>
            </a:extLst>
          </p:cNvPr>
          <p:cNvSpPr/>
          <p:nvPr/>
        </p:nvSpPr>
        <p:spPr>
          <a:xfrm>
            <a:off x="1048247" y="5387946"/>
            <a:ext cx="9666136" cy="670120"/>
          </a:xfrm>
          <a:prstGeom prst="rect">
            <a:avLst/>
          </a:prstGeom>
        </p:spPr>
        <p:txBody>
          <a:bodyPr wrap="square">
            <a:spAutoFit/>
          </a:bodyPr>
          <a:lstStyle/>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Helvetica" panose="020B0604020202020204" pitchFamily="34" charset="0"/>
                <a:ea typeface="Calibri" panose="020F0502020204030204" pitchFamily="34" charset="0"/>
                <a:cs typeface="Times New Roman" panose="02020603050405020304" pitchFamily="18" charset="0"/>
              </a:rPr>
              <a:t>Based on the comparisons of PMF's Vermont - school districts are more likely to have lesser total revenues than Illinois school districts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480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E02E9-973C-4D0C-A4A1-1AAE418D1CD3}"/>
              </a:ext>
            </a:extLst>
          </p:cNvPr>
          <p:cNvSpPr>
            <a:spLocks noGrp="1"/>
          </p:cNvSpPr>
          <p:nvPr>
            <p:ph type="title"/>
          </p:nvPr>
        </p:nvSpPr>
        <p:spPr>
          <a:xfrm>
            <a:off x="801624" y="238697"/>
            <a:ext cx="10515600" cy="523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p:txBody>
      </p:sp>
      <p:sp>
        <p:nvSpPr>
          <p:cNvPr id="6" name="Rectangle 1">
            <a:extLst>
              <a:ext uri="{FF2B5EF4-FFF2-40B4-BE49-F238E27FC236}">
                <a16:creationId xmlns:a16="http://schemas.microsoft.com/office/drawing/2014/main" id="{FBD018E6-AC52-44FE-B55C-ACA704565BBD}"/>
              </a:ext>
            </a:extLst>
          </p:cNvPr>
          <p:cNvSpPr>
            <a:spLocks noChangeArrowheads="1"/>
          </p:cNvSpPr>
          <p:nvPr/>
        </p:nvSpPr>
        <p:spPr bwMode="auto">
          <a:xfrm>
            <a:off x="801624" y="238698"/>
            <a:ext cx="1051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C8CF863C-368D-47CF-9D8D-B71781D42C5E}"/>
              </a:ext>
            </a:extLst>
          </p:cNvPr>
          <p:cNvSpPr>
            <a:spLocks noGrp="1"/>
          </p:cNvSpPr>
          <p:nvPr>
            <p:ph idx="1"/>
          </p:nvPr>
        </p:nvSpPr>
        <p:spPr>
          <a:xfrm>
            <a:off x="812075" y="761917"/>
            <a:ext cx="10515600" cy="541504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t>Calculating CDF</a:t>
            </a:r>
          </a:p>
          <a:p>
            <a:endParaRPr lang="en-US" dirty="0"/>
          </a:p>
        </p:txBody>
      </p:sp>
      <p:pic>
        <p:nvPicPr>
          <p:cNvPr id="5" name="Picture 4">
            <a:extLst>
              <a:ext uri="{FF2B5EF4-FFF2-40B4-BE49-F238E27FC236}">
                <a16:creationId xmlns:a16="http://schemas.microsoft.com/office/drawing/2014/main" id="{425A2199-9FCC-41F4-A816-6DAAFCD19E4A}"/>
              </a:ext>
            </a:extLst>
          </p:cNvPr>
          <p:cNvPicPr/>
          <p:nvPr/>
        </p:nvPicPr>
        <p:blipFill>
          <a:blip r:embed="rId2"/>
          <a:stretch>
            <a:fillRect/>
          </a:stretch>
        </p:blipFill>
        <p:spPr>
          <a:xfrm>
            <a:off x="1338980" y="1565136"/>
            <a:ext cx="4680157" cy="3324915"/>
          </a:xfrm>
          <a:prstGeom prst="rect">
            <a:avLst/>
          </a:prstGeom>
        </p:spPr>
      </p:pic>
      <p:sp>
        <p:nvSpPr>
          <p:cNvPr id="2" name="Rectangle 1">
            <a:extLst>
              <a:ext uri="{FF2B5EF4-FFF2-40B4-BE49-F238E27FC236}">
                <a16:creationId xmlns:a16="http://schemas.microsoft.com/office/drawing/2014/main" id="{664EB4BF-EDE5-4E6A-ABA6-47CF4FD11B0D}"/>
              </a:ext>
            </a:extLst>
          </p:cNvPr>
          <p:cNvSpPr/>
          <p:nvPr/>
        </p:nvSpPr>
        <p:spPr>
          <a:xfrm>
            <a:off x="6095999" y="1844332"/>
            <a:ext cx="4936435" cy="2450094"/>
          </a:xfrm>
          <a:prstGeom prst="rect">
            <a:avLst/>
          </a:prstGeom>
        </p:spPr>
        <p:txBody>
          <a:bodyPr wrap="square">
            <a:spAutoFit/>
          </a:bodyPr>
          <a:lstStyle/>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alibri" panose="020F0502020204030204" pitchFamily="34" charset="0"/>
                <a:ea typeface="Calibri" panose="020F0502020204030204" pitchFamily="34" charset="0"/>
                <a:cs typeface="Times New Roman" panose="02020603050405020304" pitchFamily="18" charset="0"/>
              </a:rPr>
              <a:t>Overall school districts in Illinois have higher total revenue than Vermont and 98% of the total revenues for all school districts in Illinois is less than 100,000. Whereas for Vermont, almost 97% of the total revenues for school districts are below 50000$.</a:t>
            </a: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alibri" panose="020F0502020204030204" pitchFamily="34" charset="0"/>
                <a:ea typeface="Calibri" panose="020F0502020204030204" pitchFamily="34" charset="0"/>
                <a:cs typeface="Times New Roman" panose="02020603050405020304" pitchFamily="18" charset="0"/>
              </a:rPr>
              <a:t>Put it in another way, Illinois school districts have higher chance of having more Total Revenue.</a:t>
            </a:r>
          </a:p>
        </p:txBody>
      </p:sp>
    </p:spTree>
    <p:extLst>
      <p:ext uri="{BB962C8B-B14F-4D97-AF65-F5344CB8AC3E}">
        <p14:creationId xmlns:p14="http://schemas.microsoft.com/office/powerpoint/2010/main" val="3809274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2263</Words>
  <Application>Microsoft Office PowerPoint</Application>
  <PresentationFormat>Widescreen</PresentationFormat>
  <Paragraphs>204</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Unicode MS</vt:lpstr>
      <vt:lpstr>Calibri</vt:lpstr>
      <vt:lpstr>Calibri Light</vt:lpstr>
      <vt:lpstr>Helvetica</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Raghu Raman Nanduri</dc:creator>
  <cp:lastModifiedBy>Raghu Raman Nanduri</cp:lastModifiedBy>
  <cp:revision>47</cp:revision>
  <dcterms:created xsi:type="dcterms:W3CDTF">2019-03-03T17:51:10Z</dcterms:created>
  <dcterms:modified xsi:type="dcterms:W3CDTF">2019-03-03T22:54:42Z</dcterms:modified>
</cp:coreProperties>
</file>