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787" r:id="rId1"/>
  </p:sldMasterIdLst>
  <p:notesMasterIdLst>
    <p:notesMasterId r:id="rId21"/>
  </p:notesMasterIdLst>
  <p:sldIdLst>
    <p:sldId id="256" r:id="rId2"/>
    <p:sldId id="286" r:id="rId3"/>
    <p:sldId id="265" r:id="rId4"/>
    <p:sldId id="304" r:id="rId5"/>
    <p:sldId id="302" r:id="rId6"/>
    <p:sldId id="305" r:id="rId7"/>
    <p:sldId id="274" r:id="rId8"/>
    <p:sldId id="303" r:id="rId9"/>
    <p:sldId id="306" r:id="rId10"/>
    <p:sldId id="272" r:id="rId11"/>
    <p:sldId id="282" r:id="rId12"/>
    <p:sldId id="307" r:id="rId13"/>
    <p:sldId id="308" r:id="rId14"/>
    <p:sldId id="309" r:id="rId15"/>
    <p:sldId id="310" r:id="rId16"/>
    <p:sldId id="311" r:id="rId17"/>
    <p:sldId id="312" r:id="rId18"/>
    <p:sldId id="313" r:id="rId19"/>
    <p:sldId id="287" r:id="rId2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ashish45@outlook.com" initials="" lastIdx="1" clrIdx="0">
    <p:extLst>
      <p:ext uri="{19B8F6BF-5375-455C-9EA6-DF929625EA0E}">
        <p15:presenceInfo xmlns:p15="http://schemas.microsoft.com/office/powerpoint/2012/main" userId="23925366a1faac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81" d="100"/>
          <a:sy n="81" d="100"/>
        </p:scale>
        <p:origin x="917"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53617B2-2B1A-4C84-ABFF-EE316EA7883A}" type="datetimeFigureOut">
              <a:rPr lang="en-US" smtClean="0"/>
              <a:pPr/>
              <a:t>1/3/2024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2B7803A-CFE3-4C3B-9E06-3FCCF77581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B7803A-CFE3-4C3B-9E06-3FCCF77581FE}"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946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787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9244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6307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4918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230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460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6772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911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38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884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360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262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317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685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58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524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85625859"/>
      </p:ext>
    </p:extLst>
  </p:cSld>
  <p:clrMap bg1="lt1" tx1="dk1" bg2="lt2" tx2="dk2" accent1="accent1" accent2="accent2" accent3="accent3" accent4="accent4" accent5="accent5" accent6="accent6" hlink="hlink" folHlink="folHlink"/>
  <p:sldLayoutIdLst>
    <p:sldLayoutId id="2147484788" r:id="rId1"/>
    <p:sldLayoutId id="2147484789" r:id="rId2"/>
    <p:sldLayoutId id="2147484790" r:id="rId3"/>
    <p:sldLayoutId id="2147484791" r:id="rId4"/>
    <p:sldLayoutId id="2147484792" r:id="rId5"/>
    <p:sldLayoutId id="2147484793" r:id="rId6"/>
    <p:sldLayoutId id="2147484794" r:id="rId7"/>
    <p:sldLayoutId id="2147484795" r:id="rId8"/>
    <p:sldLayoutId id="2147484796" r:id="rId9"/>
    <p:sldLayoutId id="2147484797" r:id="rId10"/>
    <p:sldLayoutId id="2147484798" r:id="rId11"/>
    <p:sldLayoutId id="2147484799" r:id="rId12"/>
    <p:sldLayoutId id="2147484800" r:id="rId13"/>
    <p:sldLayoutId id="2147484801" r:id="rId14"/>
    <p:sldLayoutId id="2147484802" r:id="rId15"/>
    <p:sldLayoutId id="2147484803" r:id="rId16"/>
    <p:sldLayoutId id="21474848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981944"/>
            <a:ext cx="7010400" cy="627736"/>
          </a:xfrm>
          <a:prstGeom prst="rect">
            <a:avLst/>
          </a:prstGeom>
        </p:spPr>
        <p:txBody>
          <a:bodyPr vert="horz" wrap="square" lIns="0" tIns="12065" rIns="0" bIns="0" rtlCol="0">
            <a:spAutoFit/>
          </a:bodyPr>
          <a:lstStyle/>
          <a:p>
            <a:pPr marL="13970" algn="ctr">
              <a:lnSpc>
                <a:spcPct val="100000"/>
              </a:lnSpc>
              <a:spcBef>
                <a:spcPts val="95"/>
              </a:spcBef>
            </a:pPr>
            <a:r>
              <a:rPr lang="en-IN" b="1" spc="-5" dirty="0"/>
              <a:t>STOCK PRICE PREDICTION</a:t>
            </a:r>
            <a:endParaRPr b="1" spc="-5" dirty="0"/>
          </a:p>
        </p:txBody>
      </p:sp>
      <p:sp>
        <p:nvSpPr>
          <p:cNvPr id="3" name="object 3"/>
          <p:cNvSpPr txBox="1"/>
          <p:nvPr/>
        </p:nvSpPr>
        <p:spPr>
          <a:xfrm>
            <a:off x="2438400" y="3000621"/>
            <a:ext cx="4038600" cy="936795"/>
          </a:xfrm>
          <a:prstGeom prst="rect">
            <a:avLst/>
          </a:prstGeom>
        </p:spPr>
        <p:txBody>
          <a:bodyPr vert="horz" wrap="square" lIns="0" tIns="13335" rIns="0" bIns="0" rtlCol="0">
            <a:spAutoFit/>
          </a:bodyPr>
          <a:lstStyle/>
          <a:p>
            <a:pPr marL="12700">
              <a:lnSpc>
                <a:spcPct val="100000"/>
              </a:lnSpc>
            </a:pPr>
            <a:r>
              <a:rPr lang="en-US" sz="2000" b="1" dirty="0">
                <a:latin typeface="Times New Roman" panose="02020603050405020304" pitchFamily="18" charset="0"/>
                <a:cs typeface="Times New Roman" panose="02020603050405020304" pitchFamily="18" charset="0"/>
              </a:rPr>
              <a:t>21H51A66B0 - U SAI ASHISH</a:t>
            </a:r>
          </a:p>
          <a:p>
            <a:pPr marL="12700">
              <a:lnSpc>
                <a:spcPct val="100000"/>
              </a:lnSpc>
            </a:pPr>
            <a:r>
              <a:rPr lang="en-US" sz="2000" b="1" dirty="0">
                <a:latin typeface="Times New Roman" panose="02020603050405020304" pitchFamily="18" charset="0"/>
                <a:cs typeface="Times New Roman" panose="02020603050405020304" pitchFamily="18" charset="0"/>
              </a:rPr>
              <a:t>21H51A66B1 - V YESHWANTH</a:t>
            </a:r>
          </a:p>
          <a:p>
            <a:pPr marL="12700">
              <a:lnSpc>
                <a:spcPct val="100000"/>
              </a:lnSpc>
            </a:pPr>
            <a:r>
              <a:rPr lang="en-US" sz="2000" b="1" dirty="0">
                <a:latin typeface="Times New Roman" panose="02020603050405020304" pitchFamily="18" charset="0"/>
                <a:cs typeface="Times New Roman" panose="02020603050405020304" pitchFamily="18" charset="0"/>
              </a:rPr>
              <a:t>21H51A66C9 - N SHIVAMANI</a:t>
            </a:r>
          </a:p>
        </p:txBody>
      </p:sp>
      <p:sp>
        <p:nvSpPr>
          <p:cNvPr id="4" name="object 4"/>
          <p:cNvSpPr txBox="1"/>
          <p:nvPr/>
        </p:nvSpPr>
        <p:spPr>
          <a:xfrm>
            <a:off x="307340" y="4907357"/>
            <a:ext cx="4890770" cy="1306768"/>
          </a:xfrm>
          <a:prstGeom prst="rect">
            <a:avLst/>
          </a:prstGeom>
        </p:spPr>
        <p:txBody>
          <a:bodyPr vert="horz" wrap="square" lIns="0" tIns="140970" rIns="0" bIns="0" rtlCol="0">
            <a:spAutoFit/>
          </a:bodyPr>
          <a:lstStyle/>
          <a:p>
            <a:pPr marL="12700">
              <a:lnSpc>
                <a:spcPct val="100000"/>
              </a:lnSpc>
              <a:spcBef>
                <a:spcPts val="1110"/>
              </a:spcBef>
            </a:pPr>
            <a:r>
              <a:rPr sz="2800" b="1" spc="-10" dirty="0">
                <a:solidFill>
                  <a:srgbClr val="C00000"/>
                </a:solidFill>
                <a:latin typeface="Arial"/>
                <a:cs typeface="Arial"/>
              </a:rPr>
              <a:t>Under </a:t>
            </a:r>
            <a:r>
              <a:rPr sz="2800" b="1" spc="-5" dirty="0">
                <a:solidFill>
                  <a:srgbClr val="C00000"/>
                </a:solidFill>
                <a:latin typeface="Arial"/>
                <a:cs typeface="Arial"/>
              </a:rPr>
              <a:t>esteemed guidance</a:t>
            </a:r>
            <a:r>
              <a:rPr sz="2800" b="1" spc="65" dirty="0">
                <a:solidFill>
                  <a:srgbClr val="C00000"/>
                </a:solidFill>
                <a:latin typeface="Arial"/>
                <a:cs typeface="Arial"/>
              </a:rPr>
              <a:t> </a:t>
            </a:r>
            <a:r>
              <a:rPr sz="2800" b="1" spc="-5" dirty="0">
                <a:solidFill>
                  <a:srgbClr val="C00000"/>
                </a:solidFill>
                <a:latin typeface="Arial"/>
                <a:cs typeface="Arial"/>
              </a:rPr>
              <a:t>of</a:t>
            </a:r>
            <a:endParaRPr lang="en-US" sz="1800" b="1" spc="-5" dirty="0">
              <a:latin typeface="Arial"/>
              <a:cs typeface="Arial"/>
            </a:endParaRPr>
          </a:p>
          <a:p>
            <a:pPr marL="12700">
              <a:lnSpc>
                <a:spcPct val="100000"/>
              </a:lnSpc>
              <a:spcBef>
                <a:spcPts val="650"/>
              </a:spcBef>
            </a:pPr>
            <a:r>
              <a:rPr lang="en-US" b="1" spc="-5" dirty="0">
                <a:latin typeface="Arial"/>
                <a:cs typeface="Arial"/>
              </a:rPr>
              <a:t>Guide Name – Mr. Mahendra Reddy</a:t>
            </a:r>
          </a:p>
          <a:p>
            <a:pPr marL="12700">
              <a:lnSpc>
                <a:spcPct val="100000"/>
              </a:lnSpc>
              <a:spcBef>
                <a:spcPts val="650"/>
              </a:spcBef>
            </a:pPr>
            <a:r>
              <a:rPr lang="en-US" b="1" spc="-5" dirty="0">
                <a:latin typeface="Arial"/>
                <a:cs typeface="Arial"/>
              </a:rPr>
              <a:t>Designation</a:t>
            </a:r>
          </a:p>
        </p:txBody>
      </p:sp>
      <p:graphicFrame>
        <p:nvGraphicFramePr>
          <p:cNvPr id="5" name="object 5"/>
          <p:cNvGraphicFramePr>
            <a:graphicFrameLocks noGrp="1"/>
          </p:cNvGraphicFramePr>
          <p:nvPr/>
        </p:nvGraphicFramePr>
        <p:xfrm>
          <a:off x="1795398" y="249384"/>
          <a:ext cx="6468110" cy="921958"/>
        </p:xfrm>
        <a:graphic>
          <a:graphicData uri="http://schemas.openxmlformats.org/drawingml/2006/table">
            <a:tbl>
              <a:tblPr firstRow="1" bandRow="1">
                <a:tableStyleId>{2D5ABB26-0587-4C30-8999-92F81FD0307C}</a:tableStyleId>
              </a:tblPr>
              <a:tblGrid>
                <a:gridCol w="6468110">
                  <a:extLst>
                    <a:ext uri="{9D8B030D-6E8A-4147-A177-3AD203B41FA5}">
                      <a16:colId xmlns:a16="http://schemas.microsoft.com/office/drawing/2014/main" val="20000"/>
                    </a:ext>
                  </a:extLst>
                </a:gridCol>
              </a:tblGrid>
              <a:tr h="302621">
                <a:tc>
                  <a:txBody>
                    <a:bodyPr/>
                    <a:lstStyle/>
                    <a:p>
                      <a:pPr algn="ctr">
                        <a:lnSpc>
                          <a:spcPts val="2215"/>
                        </a:lnSpc>
                      </a:pPr>
                      <a:r>
                        <a:rPr sz="2000" dirty="0">
                          <a:solidFill>
                            <a:srgbClr val="001F5F"/>
                          </a:solidFill>
                          <a:latin typeface="Arial"/>
                          <a:cs typeface="Arial"/>
                        </a:rPr>
                        <a:t>CMR COLLEGE OF ENGINEERING &amp;</a:t>
                      </a:r>
                      <a:r>
                        <a:rPr sz="2000" spc="-105" dirty="0">
                          <a:solidFill>
                            <a:srgbClr val="001F5F"/>
                          </a:solidFill>
                          <a:latin typeface="Arial"/>
                          <a:cs typeface="Arial"/>
                        </a:rPr>
                        <a:t> </a:t>
                      </a:r>
                      <a:r>
                        <a:rPr sz="2000" dirty="0">
                          <a:solidFill>
                            <a:srgbClr val="001F5F"/>
                          </a:solidFill>
                          <a:latin typeface="Arial"/>
                          <a:cs typeface="Arial"/>
                        </a:rPr>
                        <a:t>TECHNOLOGY</a:t>
                      </a:r>
                      <a:endParaRPr sz="2000">
                        <a:latin typeface="Arial"/>
                        <a:cs typeface="Arial"/>
                      </a:endParaRPr>
                    </a:p>
                  </a:txBody>
                  <a:tcPr marL="0" marR="0" marT="0" marB="0"/>
                </a:tc>
                <a:extLst>
                  <a:ext uri="{0D108BD9-81ED-4DB2-BD59-A6C34878D82A}">
                    <a16:rowId xmlns:a16="http://schemas.microsoft.com/office/drawing/2014/main" val="10000"/>
                  </a:ext>
                </a:extLst>
              </a:tr>
              <a:tr h="318472">
                <a:tc>
                  <a:txBody>
                    <a:bodyPr/>
                    <a:lstStyle/>
                    <a:p>
                      <a:pPr marL="1905" algn="ctr">
                        <a:lnSpc>
                          <a:spcPts val="2355"/>
                        </a:lnSpc>
                      </a:pPr>
                      <a:r>
                        <a:rPr sz="2000" dirty="0">
                          <a:solidFill>
                            <a:srgbClr val="001F5F"/>
                          </a:solidFill>
                          <a:latin typeface="Arial"/>
                          <a:cs typeface="Arial"/>
                        </a:rPr>
                        <a:t>Kandlakoya, Medchal, Hyderabad -</a:t>
                      </a:r>
                      <a:r>
                        <a:rPr sz="2000" spc="-105" dirty="0">
                          <a:solidFill>
                            <a:srgbClr val="001F5F"/>
                          </a:solidFill>
                          <a:latin typeface="Arial"/>
                          <a:cs typeface="Arial"/>
                        </a:rPr>
                        <a:t> </a:t>
                      </a:r>
                      <a:r>
                        <a:rPr sz="2000" dirty="0">
                          <a:solidFill>
                            <a:srgbClr val="001F5F"/>
                          </a:solidFill>
                          <a:latin typeface="Arial"/>
                          <a:cs typeface="Arial"/>
                        </a:rPr>
                        <a:t>501401</a:t>
                      </a:r>
                      <a:endParaRPr sz="2000">
                        <a:latin typeface="Arial"/>
                        <a:cs typeface="Arial"/>
                      </a:endParaRPr>
                    </a:p>
                  </a:txBody>
                  <a:tcPr marL="0" marR="0" marT="0" marB="0"/>
                </a:tc>
                <a:extLst>
                  <a:ext uri="{0D108BD9-81ED-4DB2-BD59-A6C34878D82A}">
                    <a16:rowId xmlns:a16="http://schemas.microsoft.com/office/drawing/2014/main" val="10001"/>
                  </a:ext>
                </a:extLst>
              </a:tr>
              <a:tr h="300865">
                <a:tc>
                  <a:txBody>
                    <a:bodyPr/>
                    <a:lstStyle/>
                    <a:p>
                      <a:pPr algn="ctr">
                        <a:lnSpc>
                          <a:spcPts val="2270"/>
                        </a:lnSpc>
                      </a:pPr>
                      <a:r>
                        <a:rPr sz="2000" dirty="0">
                          <a:solidFill>
                            <a:srgbClr val="001F5F"/>
                          </a:solidFill>
                          <a:latin typeface="Arial"/>
                          <a:cs typeface="Arial"/>
                        </a:rPr>
                        <a:t>Department of Computer Science and</a:t>
                      </a:r>
                      <a:r>
                        <a:rPr sz="2000" spc="-145" dirty="0">
                          <a:solidFill>
                            <a:srgbClr val="001F5F"/>
                          </a:solidFill>
                          <a:latin typeface="Arial"/>
                          <a:cs typeface="Arial"/>
                        </a:rPr>
                        <a:t> </a:t>
                      </a:r>
                      <a:r>
                        <a:rPr sz="2000" dirty="0">
                          <a:solidFill>
                            <a:srgbClr val="001F5F"/>
                          </a:solidFill>
                          <a:latin typeface="Arial"/>
                          <a:cs typeface="Arial"/>
                        </a:rPr>
                        <a:t>Engineering</a:t>
                      </a:r>
                      <a:endParaRPr sz="2000">
                        <a:latin typeface="Arial"/>
                        <a:cs typeface="Arial"/>
                      </a:endParaRPr>
                    </a:p>
                  </a:txBody>
                  <a:tcPr marL="0" marR="0" marT="0" marB="0"/>
                </a:tc>
                <a:extLst>
                  <a:ext uri="{0D108BD9-81ED-4DB2-BD59-A6C34878D82A}">
                    <a16:rowId xmlns:a16="http://schemas.microsoft.com/office/drawing/2014/main" val="10002"/>
                  </a:ext>
                </a:extLst>
              </a:tr>
            </a:tbl>
          </a:graphicData>
        </a:graphic>
      </p:graphicFrame>
      <p:sp>
        <p:nvSpPr>
          <p:cNvPr id="6" name="object 6"/>
          <p:cNvSpPr/>
          <p:nvPr/>
        </p:nvSpPr>
        <p:spPr>
          <a:xfrm>
            <a:off x="486439" y="252046"/>
            <a:ext cx="1084520" cy="109024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4373"/>
            <a:ext cx="8610600" cy="1293028"/>
          </a:xfrm>
        </p:spPr>
        <p:txBody>
          <a:bodyPr>
            <a:noAutofit/>
          </a:bodyPr>
          <a:lstStyle/>
          <a:p>
            <a:pPr algn="ctr"/>
            <a:r>
              <a:rPr lang="en-US" sz="4800" b="1" dirty="0">
                <a:latin typeface="Arial Black" pitchFamily="34" charset="0"/>
              </a:rPr>
              <a:t>Literature survey</a:t>
            </a:r>
          </a:p>
        </p:txBody>
      </p:sp>
      <p:sp>
        <p:nvSpPr>
          <p:cNvPr id="6" name="Content Placeholder 5">
            <a:extLst>
              <a:ext uri="{FF2B5EF4-FFF2-40B4-BE49-F238E27FC236}">
                <a16:creationId xmlns:a16="http://schemas.microsoft.com/office/drawing/2014/main" id="{3ECDC567-46F7-30DE-3549-A3627C75B7FC}"/>
              </a:ext>
            </a:extLst>
          </p:cNvPr>
          <p:cNvSpPr>
            <a:spLocks noGrp="1"/>
          </p:cNvSpPr>
          <p:nvPr>
            <p:ph idx="1"/>
          </p:nvPr>
        </p:nvSpPr>
        <p:spPr>
          <a:xfrm>
            <a:off x="594360" y="2209800"/>
            <a:ext cx="7955280" cy="4069080"/>
          </a:xfrm>
        </p:spPr>
        <p:txBody>
          <a:bodyPr>
            <a:normAutofit/>
          </a:bodyPr>
          <a:lstStyle/>
          <a:p>
            <a:pPr>
              <a:buFont typeface="Courier New" panose="02070309020205020404" pitchFamily="49" charset="0"/>
              <a:buChar char="o"/>
            </a:pPr>
            <a:r>
              <a:rPr lang="en-US" dirty="0"/>
              <a:t>Research on Stock Price Prediction Method Based on Convolutional Neural Network, IEEE 2019- Sayavong Lounnapha.</a:t>
            </a:r>
          </a:p>
          <a:p>
            <a:pPr lvl="1"/>
            <a:r>
              <a:rPr lang="en-US" dirty="0"/>
              <a:t>This model is based on CNN to predict data.</a:t>
            </a:r>
          </a:p>
          <a:p>
            <a:pPr>
              <a:buFont typeface="Courier New" panose="02070309020205020404" pitchFamily="49" charset="0"/>
              <a:buChar char="o"/>
            </a:pPr>
            <a:r>
              <a:rPr lang="en-US" dirty="0"/>
              <a:t>An LSTM-Method for Bit-coin Price Prediction: A Case Study Yahoo Finance Stock Market, IEEE 2019- Ferdiansyah.</a:t>
            </a:r>
          </a:p>
          <a:p>
            <a:pPr lvl="1"/>
            <a:r>
              <a:rPr lang="en-US" dirty="0"/>
              <a:t>This model uses recurrent neural network(RNN). It also uses the root mean square Error(RMSE).</a:t>
            </a:r>
          </a:p>
          <a:p>
            <a:pPr>
              <a:buFont typeface="Courier New" panose="02070309020205020404" pitchFamily="49" charset="0"/>
              <a:buChar char="o"/>
            </a:pPr>
            <a:endParaRPr lang="en-IN" dirty="0">
              <a:latin typeface="Bahnschrift SemiBold Condensed" panose="020B0502040204020203" pitchFamily="34" charset="0"/>
            </a:endParaRPr>
          </a:p>
        </p:txBody>
      </p:sp>
    </p:spTree>
    <p:extLst>
      <p:ext uri="{BB962C8B-B14F-4D97-AF65-F5344CB8AC3E}">
        <p14:creationId xmlns:p14="http://schemas.microsoft.com/office/powerpoint/2010/main" val="1005613088"/>
      </p:ext>
    </p:extLst>
  </p:cSld>
  <p:clrMapOvr>
    <a:overrideClrMapping bg1="lt1" tx1="dk1" bg2="lt2" tx2="dk2" accent1="accent1" accent2="accent2" accent3="accent3" accent4="accent4" accent5="accent5" accent6="accent6" hlink="hlink" folHlink="folHlink"/>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696" y="22671"/>
            <a:ext cx="7711498" cy="2470587"/>
          </a:xfrm>
        </p:spPr>
        <p:txBody>
          <a:bodyPr>
            <a:noAutofit/>
          </a:bodyPr>
          <a:lstStyle/>
          <a:p>
            <a:pPr algn="l"/>
            <a:r>
              <a:rPr lang="en-US" sz="4400" spc="-10" dirty="0">
                <a:cs typeface="Bookman Uralic"/>
              </a:rPr>
              <a:t>  </a:t>
            </a:r>
            <a:r>
              <a:rPr lang="en-US" sz="4800" dirty="0">
                <a:solidFill>
                  <a:schemeClr val="tx2"/>
                </a:solidFill>
                <a:effectLst/>
                <a:latin typeface="Arial Black" pitchFamily="34" charset="0"/>
              </a:rPr>
              <a:t>Existing Methods</a:t>
            </a:r>
            <a:br>
              <a:rPr lang="en-US" sz="4400" dirty="0">
                <a:cs typeface="Bookman Uralic"/>
              </a:rPr>
            </a:br>
            <a:endParaRPr lang="en-US" sz="4400" dirty="0"/>
          </a:p>
        </p:txBody>
      </p:sp>
      <p:sp>
        <p:nvSpPr>
          <p:cNvPr id="4" name="Google Shape;2020;p83"/>
          <p:cNvSpPr/>
          <p:nvPr/>
        </p:nvSpPr>
        <p:spPr>
          <a:xfrm>
            <a:off x="7331864" y="6581092"/>
            <a:ext cx="134610" cy="204247"/>
          </a:xfrm>
          <a:custGeom>
            <a:avLst/>
            <a:gdLst/>
            <a:ahLst/>
            <a:cxnLst/>
            <a:rect l="l" t="t" r="r" b="b"/>
            <a:pathLst>
              <a:path w="8977" h="13621" extrusionOk="0">
                <a:moveTo>
                  <a:pt x="4332" y="1"/>
                </a:moveTo>
                <a:cubicBezTo>
                  <a:pt x="1" y="1"/>
                  <a:pt x="3943" y="11241"/>
                  <a:pt x="5952" y="13356"/>
                </a:cubicBezTo>
                <a:cubicBezTo>
                  <a:pt x="6130" y="13543"/>
                  <a:pt x="6342" y="13620"/>
                  <a:pt x="6560" y="13620"/>
                </a:cubicBezTo>
                <a:cubicBezTo>
                  <a:pt x="6959" y="13620"/>
                  <a:pt x="7376" y="13363"/>
                  <a:pt x="7636" y="13050"/>
                </a:cubicBezTo>
                <a:cubicBezTo>
                  <a:pt x="8976" y="11447"/>
                  <a:pt x="8549" y="9109"/>
                  <a:pt x="8210" y="7187"/>
                </a:cubicBezTo>
                <a:cubicBezTo>
                  <a:pt x="8028" y="6156"/>
                  <a:pt x="7827" y="5124"/>
                  <a:pt x="7704" y="4082"/>
                </a:cubicBezTo>
                <a:cubicBezTo>
                  <a:pt x="7571" y="2950"/>
                  <a:pt x="7701" y="1907"/>
                  <a:pt x="7209" y="904"/>
                </a:cubicBezTo>
                <a:cubicBezTo>
                  <a:pt x="7015" y="510"/>
                  <a:pt x="6684" y="261"/>
                  <a:pt x="6308" y="261"/>
                </a:cubicBezTo>
                <a:cubicBezTo>
                  <a:pt x="6174" y="261"/>
                  <a:pt x="6034" y="292"/>
                  <a:pt x="5893" y="360"/>
                </a:cubicBezTo>
                <a:cubicBezTo>
                  <a:pt x="5283" y="114"/>
                  <a:pt x="4766" y="1"/>
                  <a:pt x="4332"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21;p83"/>
          <p:cNvSpPr/>
          <p:nvPr/>
        </p:nvSpPr>
        <p:spPr>
          <a:xfrm>
            <a:off x="7189835" y="6728219"/>
            <a:ext cx="299840" cy="107109"/>
          </a:xfrm>
          <a:custGeom>
            <a:avLst/>
            <a:gdLst/>
            <a:ahLst/>
            <a:cxnLst/>
            <a:rect l="l" t="t" r="r" b="b"/>
            <a:pathLst>
              <a:path w="19996" h="7143" extrusionOk="0">
                <a:moveTo>
                  <a:pt x="13960" y="1"/>
                </a:moveTo>
                <a:cubicBezTo>
                  <a:pt x="13483" y="1"/>
                  <a:pt x="13059" y="183"/>
                  <a:pt x="13059" y="183"/>
                </a:cubicBezTo>
                <a:cubicBezTo>
                  <a:pt x="13059" y="183"/>
                  <a:pt x="11700" y="1349"/>
                  <a:pt x="10475" y="2786"/>
                </a:cubicBezTo>
                <a:cubicBezTo>
                  <a:pt x="9249" y="4223"/>
                  <a:pt x="4982" y="4182"/>
                  <a:pt x="2556" y="4479"/>
                </a:cubicBezTo>
                <a:cubicBezTo>
                  <a:pt x="131" y="4777"/>
                  <a:pt x="1" y="7142"/>
                  <a:pt x="1" y="7142"/>
                </a:cubicBezTo>
                <a:lnTo>
                  <a:pt x="19995" y="7089"/>
                </a:lnTo>
                <a:lnTo>
                  <a:pt x="18744" y="474"/>
                </a:lnTo>
                <a:lnTo>
                  <a:pt x="18744" y="472"/>
                </a:lnTo>
                <a:cubicBezTo>
                  <a:pt x="18155" y="130"/>
                  <a:pt x="17620" y="6"/>
                  <a:pt x="17153" y="6"/>
                </a:cubicBezTo>
                <a:cubicBezTo>
                  <a:pt x="15923" y="6"/>
                  <a:pt x="15168" y="865"/>
                  <a:pt x="15168" y="865"/>
                </a:cubicBezTo>
                <a:cubicBezTo>
                  <a:pt x="14945" y="175"/>
                  <a:pt x="14427" y="1"/>
                  <a:pt x="139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22;p83"/>
          <p:cNvSpPr/>
          <p:nvPr/>
        </p:nvSpPr>
        <p:spPr>
          <a:xfrm>
            <a:off x="7282846" y="5066666"/>
            <a:ext cx="302764" cy="1653739"/>
          </a:xfrm>
          <a:custGeom>
            <a:avLst/>
            <a:gdLst/>
            <a:ahLst/>
            <a:cxnLst/>
            <a:rect l="l" t="t" r="r" b="b"/>
            <a:pathLst>
              <a:path w="20191" h="110286" extrusionOk="0">
                <a:moveTo>
                  <a:pt x="11031" y="1"/>
                </a:moveTo>
                <a:cubicBezTo>
                  <a:pt x="9370" y="1"/>
                  <a:pt x="7730" y="459"/>
                  <a:pt x="6372" y="1457"/>
                </a:cubicBezTo>
                <a:lnTo>
                  <a:pt x="1024" y="1126"/>
                </a:lnTo>
                <a:lnTo>
                  <a:pt x="1024" y="1126"/>
                </a:lnTo>
                <a:cubicBezTo>
                  <a:pt x="1455" y="10839"/>
                  <a:pt x="69" y="19501"/>
                  <a:pt x="69" y="26886"/>
                </a:cubicBezTo>
                <a:cubicBezTo>
                  <a:pt x="68" y="36934"/>
                  <a:pt x="0" y="46891"/>
                  <a:pt x="1932" y="56752"/>
                </a:cubicBezTo>
                <a:cubicBezTo>
                  <a:pt x="3227" y="63364"/>
                  <a:pt x="3665" y="75757"/>
                  <a:pt x="3595" y="82494"/>
                </a:cubicBezTo>
                <a:cubicBezTo>
                  <a:pt x="3501" y="91262"/>
                  <a:pt x="3746" y="99763"/>
                  <a:pt x="4436" y="108504"/>
                </a:cubicBezTo>
                <a:cubicBezTo>
                  <a:pt x="4474" y="109000"/>
                  <a:pt x="4543" y="109538"/>
                  <a:pt x="4898" y="109886"/>
                </a:cubicBezTo>
                <a:cubicBezTo>
                  <a:pt x="5247" y="110227"/>
                  <a:pt x="5764" y="110285"/>
                  <a:pt x="6263" y="110285"/>
                </a:cubicBezTo>
                <a:cubicBezTo>
                  <a:pt x="6351" y="110285"/>
                  <a:pt x="6438" y="110283"/>
                  <a:pt x="6523" y="110281"/>
                </a:cubicBezTo>
                <a:cubicBezTo>
                  <a:pt x="8609" y="110224"/>
                  <a:pt x="10695" y="110166"/>
                  <a:pt x="12782" y="110107"/>
                </a:cubicBezTo>
                <a:cubicBezTo>
                  <a:pt x="12952" y="104883"/>
                  <a:pt x="13961" y="99720"/>
                  <a:pt x="15773" y="94816"/>
                </a:cubicBezTo>
                <a:cubicBezTo>
                  <a:pt x="17101" y="91228"/>
                  <a:pt x="14813" y="86195"/>
                  <a:pt x="15654" y="82462"/>
                </a:cubicBezTo>
                <a:cubicBezTo>
                  <a:pt x="16416" y="79078"/>
                  <a:pt x="16163" y="68286"/>
                  <a:pt x="16143" y="64818"/>
                </a:cubicBezTo>
                <a:cubicBezTo>
                  <a:pt x="16026" y="45786"/>
                  <a:pt x="20191" y="30070"/>
                  <a:pt x="20076" y="11039"/>
                </a:cubicBezTo>
                <a:cubicBezTo>
                  <a:pt x="20064" y="9180"/>
                  <a:pt x="20046" y="7280"/>
                  <a:pt x="19436" y="5522"/>
                </a:cubicBezTo>
                <a:cubicBezTo>
                  <a:pt x="18251" y="2108"/>
                  <a:pt x="14593" y="1"/>
                  <a:pt x="11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23;p83"/>
          <p:cNvSpPr/>
          <p:nvPr/>
        </p:nvSpPr>
        <p:spPr>
          <a:xfrm>
            <a:off x="7282846" y="5522052"/>
            <a:ext cx="302764" cy="34159"/>
          </a:xfrm>
          <a:custGeom>
            <a:avLst/>
            <a:gdLst/>
            <a:ahLst/>
            <a:cxnLst/>
            <a:rect l="l" t="t" r="r" b="b"/>
            <a:pathLst>
              <a:path w="20191" h="2278" extrusionOk="0">
                <a:moveTo>
                  <a:pt x="0" y="1"/>
                </a:moveTo>
                <a:lnTo>
                  <a:pt x="0" y="1758"/>
                </a:lnTo>
                <a:lnTo>
                  <a:pt x="20191" y="2278"/>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24;p83"/>
          <p:cNvSpPr/>
          <p:nvPr/>
        </p:nvSpPr>
        <p:spPr>
          <a:xfrm>
            <a:off x="7282846" y="5495692"/>
            <a:ext cx="302764" cy="34144"/>
          </a:xfrm>
          <a:custGeom>
            <a:avLst/>
            <a:gdLst/>
            <a:ahLst/>
            <a:cxnLst/>
            <a:rect l="l" t="t" r="r" b="b"/>
            <a:pathLst>
              <a:path w="20191" h="2277" extrusionOk="0">
                <a:moveTo>
                  <a:pt x="0" y="1"/>
                </a:moveTo>
                <a:lnTo>
                  <a:pt x="0" y="1759"/>
                </a:lnTo>
                <a:lnTo>
                  <a:pt x="20191" y="2277"/>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25;p83"/>
          <p:cNvSpPr/>
          <p:nvPr/>
        </p:nvSpPr>
        <p:spPr>
          <a:xfrm>
            <a:off x="7282846" y="5469346"/>
            <a:ext cx="302764" cy="34144"/>
          </a:xfrm>
          <a:custGeom>
            <a:avLst/>
            <a:gdLst/>
            <a:ahLst/>
            <a:cxnLst/>
            <a:rect l="l" t="t" r="r" b="b"/>
            <a:pathLst>
              <a:path w="20191" h="2277" extrusionOk="0">
                <a:moveTo>
                  <a:pt x="0" y="0"/>
                </a:moveTo>
                <a:lnTo>
                  <a:pt x="0" y="1758"/>
                </a:lnTo>
                <a:lnTo>
                  <a:pt x="20191" y="2276"/>
                </a:lnTo>
                <a:lnTo>
                  <a:pt x="20191" y="518"/>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26;p83"/>
          <p:cNvSpPr/>
          <p:nvPr/>
        </p:nvSpPr>
        <p:spPr>
          <a:xfrm>
            <a:off x="7282846" y="5442986"/>
            <a:ext cx="302764" cy="34144"/>
          </a:xfrm>
          <a:custGeom>
            <a:avLst/>
            <a:gdLst/>
            <a:ahLst/>
            <a:cxnLst/>
            <a:rect l="l" t="t" r="r" b="b"/>
            <a:pathLst>
              <a:path w="20191" h="2277" extrusionOk="0">
                <a:moveTo>
                  <a:pt x="0" y="0"/>
                </a:moveTo>
                <a:lnTo>
                  <a:pt x="0" y="1758"/>
                </a:lnTo>
                <a:lnTo>
                  <a:pt x="20191" y="2276"/>
                </a:lnTo>
                <a:lnTo>
                  <a:pt x="20191" y="519"/>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27;p83"/>
          <p:cNvSpPr/>
          <p:nvPr/>
        </p:nvSpPr>
        <p:spPr>
          <a:xfrm>
            <a:off x="7282846" y="5416610"/>
            <a:ext cx="302764" cy="34159"/>
          </a:xfrm>
          <a:custGeom>
            <a:avLst/>
            <a:gdLst/>
            <a:ahLst/>
            <a:cxnLst/>
            <a:rect l="l" t="t" r="r" b="b"/>
            <a:pathLst>
              <a:path w="20191" h="2278" extrusionOk="0">
                <a:moveTo>
                  <a:pt x="0" y="1"/>
                </a:moveTo>
                <a:lnTo>
                  <a:pt x="0" y="1759"/>
                </a:lnTo>
                <a:lnTo>
                  <a:pt x="20191" y="2278"/>
                </a:lnTo>
                <a:lnTo>
                  <a:pt x="20191" y="520"/>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28;p83"/>
          <p:cNvSpPr/>
          <p:nvPr/>
        </p:nvSpPr>
        <p:spPr>
          <a:xfrm>
            <a:off x="7282846" y="5390250"/>
            <a:ext cx="302764" cy="34159"/>
          </a:xfrm>
          <a:custGeom>
            <a:avLst/>
            <a:gdLst/>
            <a:ahLst/>
            <a:cxnLst/>
            <a:rect l="l" t="t" r="r" b="b"/>
            <a:pathLst>
              <a:path w="20191" h="2278" extrusionOk="0">
                <a:moveTo>
                  <a:pt x="0" y="1"/>
                </a:moveTo>
                <a:lnTo>
                  <a:pt x="0" y="1759"/>
                </a:lnTo>
                <a:lnTo>
                  <a:pt x="20191" y="2278"/>
                </a:lnTo>
                <a:lnTo>
                  <a:pt x="20191" y="520"/>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29;p83"/>
          <p:cNvSpPr/>
          <p:nvPr/>
        </p:nvSpPr>
        <p:spPr>
          <a:xfrm>
            <a:off x="7282846" y="5363904"/>
            <a:ext cx="302764" cy="34159"/>
          </a:xfrm>
          <a:custGeom>
            <a:avLst/>
            <a:gdLst/>
            <a:ahLst/>
            <a:cxnLst/>
            <a:rect l="l" t="t" r="r" b="b"/>
            <a:pathLst>
              <a:path w="20191" h="2278" extrusionOk="0">
                <a:moveTo>
                  <a:pt x="0" y="0"/>
                </a:moveTo>
                <a:lnTo>
                  <a:pt x="0" y="1758"/>
                </a:lnTo>
                <a:lnTo>
                  <a:pt x="20191" y="2277"/>
                </a:lnTo>
                <a:lnTo>
                  <a:pt x="20191" y="519"/>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30;p83"/>
          <p:cNvSpPr/>
          <p:nvPr/>
        </p:nvSpPr>
        <p:spPr>
          <a:xfrm>
            <a:off x="7282846" y="5337544"/>
            <a:ext cx="302764" cy="34159"/>
          </a:xfrm>
          <a:custGeom>
            <a:avLst/>
            <a:gdLst/>
            <a:ahLst/>
            <a:cxnLst/>
            <a:rect l="l" t="t" r="r" b="b"/>
            <a:pathLst>
              <a:path w="20191" h="2278" extrusionOk="0">
                <a:moveTo>
                  <a:pt x="0" y="0"/>
                </a:moveTo>
                <a:lnTo>
                  <a:pt x="0" y="1758"/>
                </a:lnTo>
                <a:lnTo>
                  <a:pt x="20191" y="2277"/>
                </a:lnTo>
                <a:lnTo>
                  <a:pt x="20191" y="519"/>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1;p83"/>
          <p:cNvSpPr/>
          <p:nvPr/>
        </p:nvSpPr>
        <p:spPr>
          <a:xfrm>
            <a:off x="7282846" y="5311183"/>
            <a:ext cx="302764" cy="34144"/>
          </a:xfrm>
          <a:custGeom>
            <a:avLst/>
            <a:gdLst/>
            <a:ahLst/>
            <a:cxnLst/>
            <a:rect l="l" t="t" r="r" b="b"/>
            <a:pathLst>
              <a:path w="20191" h="2277" extrusionOk="0">
                <a:moveTo>
                  <a:pt x="0" y="1"/>
                </a:moveTo>
                <a:lnTo>
                  <a:pt x="0" y="1758"/>
                </a:lnTo>
                <a:lnTo>
                  <a:pt x="20191" y="2277"/>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32;p83"/>
          <p:cNvSpPr/>
          <p:nvPr/>
        </p:nvSpPr>
        <p:spPr>
          <a:xfrm>
            <a:off x="7282846" y="5284823"/>
            <a:ext cx="302764" cy="34144"/>
          </a:xfrm>
          <a:custGeom>
            <a:avLst/>
            <a:gdLst/>
            <a:ahLst/>
            <a:cxnLst/>
            <a:rect l="l" t="t" r="r" b="b"/>
            <a:pathLst>
              <a:path w="20191" h="2277" extrusionOk="0">
                <a:moveTo>
                  <a:pt x="0" y="1"/>
                </a:moveTo>
                <a:lnTo>
                  <a:pt x="0" y="1759"/>
                </a:lnTo>
                <a:lnTo>
                  <a:pt x="20191" y="2277"/>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33;p83"/>
          <p:cNvSpPr/>
          <p:nvPr/>
        </p:nvSpPr>
        <p:spPr>
          <a:xfrm>
            <a:off x="7282846" y="5258462"/>
            <a:ext cx="302764" cy="34159"/>
          </a:xfrm>
          <a:custGeom>
            <a:avLst/>
            <a:gdLst/>
            <a:ahLst/>
            <a:cxnLst/>
            <a:rect l="l" t="t" r="r" b="b"/>
            <a:pathLst>
              <a:path w="20191" h="2278" extrusionOk="0">
                <a:moveTo>
                  <a:pt x="0" y="0"/>
                </a:moveTo>
                <a:lnTo>
                  <a:pt x="0" y="1759"/>
                </a:lnTo>
                <a:lnTo>
                  <a:pt x="20191" y="2277"/>
                </a:lnTo>
                <a:lnTo>
                  <a:pt x="20191" y="519"/>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34;p83"/>
          <p:cNvSpPr/>
          <p:nvPr/>
        </p:nvSpPr>
        <p:spPr>
          <a:xfrm>
            <a:off x="7282846" y="5232101"/>
            <a:ext cx="302764" cy="34159"/>
          </a:xfrm>
          <a:custGeom>
            <a:avLst/>
            <a:gdLst/>
            <a:ahLst/>
            <a:cxnLst/>
            <a:rect l="l" t="t" r="r" b="b"/>
            <a:pathLst>
              <a:path w="20191" h="2278" extrusionOk="0">
                <a:moveTo>
                  <a:pt x="0" y="0"/>
                </a:moveTo>
                <a:lnTo>
                  <a:pt x="0" y="1758"/>
                </a:lnTo>
                <a:lnTo>
                  <a:pt x="20191" y="2277"/>
                </a:lnTo>
                <a:lnTo>
                  <a:pt x="20191" y="520"/>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35;p83"/>
          <p:cNvSpPr/>
          <p:nvPr/>
        </p:nvSpPr>
        <p:spPr>
          <a:xfrm>
            <a:off x="7282846" y="5205741"/>
            <a:ext cx="302764" cy="34159"/>
          </a:xfrm>
          <a:custGeom>
            <a:avLst/>
            <a:gdLst/>
            <a:ahLst/>
            <a:cxnLst/>
            <a:rect l="l" t="t" r="r" b="b"/>
            <a:pathLst>
              <a:path w="20191" h="2278" extrusionOk="0">
                <a:moveTo>
                  <a:pt x="0" y="1"/>
                </a:moveTo>
                <a:lnTo>
                  <a:pt x="0" y="1758"/>
                </a:lnTo>
                <a:lnTo>
                  <a:pt x="20191" y="2278"/>
                </a:lnTo>
                <a:lnTo>
                  <a:pt x="20191" y="520"/>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36;p83"/>
          <p:cNvSpPr/>
          <p:nvPr/>
        </p:nvSpPr>
        <p:spPr>
          <a:xfrm>
            <a:off x="7282846" y="5179380"/>
            <a:ext cx="302764" cy="34159"/>
          </a:xfrm>
          <a:custGeom>
            <a:avLst/>
            <a:gdLst/>
            <a:ahLst/>
            <a:cxnLst/>
            <a:rect l="l" t="t" r="r" b="b"/>
            <a:pathLst>
              <a:path w="20191" h="2278" extrusionOk="0">
                <a:moveTo>
                  <a:pt x="0" y="1"/>
                </a:moveTo>
                <a:lnTo>
                  <a:pt x="0" y="1759"/>
                </a:lnTo>
                <a:lnTo>
                  <a:pt x="20191" y="2278"/>
                </a:lnTo>
                <a:lnTo>
                  <a:pt x="20191" y="519"/>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37;p83"/>
          <p:cNvSpPr/>
          <p:nvPr/>
        </p:nvSpPr>
        <p:spPr>
          <a:xfrm>
            <a:off x="7282846" y="5041475"/>
            <a:ext cx="302764" cy="145706"/>
          </a:xfrm>
          <a:custGeom>
            <a:avLst/>
            <a:gdLst/>
            <a:ahLst/>
            <a:cxnLst/>
            <a:rect l="l" t="t" r="r" b="b"/>
            <a:pathLst>
              <a:path w="20191" h="9717" extrusionOk="0">
                <a:moveTo>
                  <a:pt x="0" y="1"/>
                </a:moveTo>
                <a:lnTo>
                  <a:pt x="0" y="9198"/>
                </a:lnTo>
                <a:lnTo>
                  <a:pt x="20191" y="9716"/>
                </a:lnTo>
                <a:lnTo>
                  <a:pt x="20191"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38;p83"/>
          <p:cNvSpPr/>
          <p:nvPr/>
        </p:nvSpPr>
        <p:spPr>
          <a:xfrm>
            <a:off x="7651729" y="6587824"/>
            <a:ext cx="134610" cy="204232"/>
          </a:xfrm>
          <a:custGeom>
            <a:avLst/>
            <a:gdLst/>
            <a:ahLst/>
            <a:cxnLst/>
            <a:rect l="l" t="t" r="r" b="b"/>
            <a:pathLst>
              <a:path w="8977" h="13620" extrusionOk="0">
                <a:moveTo>
                  <a:pt x="4333" y="0"/>
                </a:moveTo>
                <a:cubicBezTo>
                  <a:pt x="1" y="0"/>
                  <a:pt x="3944" y="11242"/>
                  <a:pt x="5952" y="13355"/>
                </a:cubicBezTo>
                <a:cubicBezTo>
                  <a:pt x="6131" y="13543"/>
                  <a:pt x="6343" y="13620"/>
                  <a:pt x="6561" y="13620"/>
                </a:cubicBezTo>
                <a:cubicBezTo>
                  <a:pt x="6959" y="13620"/>
                  <a:pt x="7376" y="13362"/>
                  <a:pt x="7638" y="13050"/>
                </a:cubicBezTo>
                <a:cubicBezTo>
                  <a:pt x="8977" y="11446"/>
                  <a:pt x="8549" y="9108"/>
                  <a:pt x="8210" y="7186"/>
                </a:cubicBezTo>
                <a:cubicBezTo>
                  <a:pt x="8028" y="6155"/>
                  <a:pt x="7828" y="5124"/>
                  <a:pt x="7705" y="4081"/>
                </a:cubicBezTo>
                <a:cubicBezTo>
                  <a:pt x="7572" y="2950"/>
                  <a:pt x="7702" y="1906"/>
                  <a:pt x="7209" y="903"/>
                </a:cubicBezTo>
                <a:cubicBezTo>
                  <a:pt x="7015" y="509"/>
                  <a:pt x="6684" y="260"/>
                  <a:pt x="6308" y="260"/>
                </a:cubicBezTo>
                <a:cubicBezTo>
                  <a:pt x="6175" y="260"/>
                  <a:pt x="6035" y="292"/>
                  <a:pt x="5895" y="359"/>
                </a:cubicBezTo>
                <a:cubicBezTo>
                  <a:pt x="5284" y="113"/>
                  <a:pt x="4767" y="0"/>
                  <a:pt x="4333"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39;p83"/>
          <p:cNvSpPr/>
          <p:nvPr/>
        </p:nvSpPr>
        <p:spPr>
          <a:xfrm>
            <a:off x="7525579" y="6730153"/>
            <a:ext cx="299735" cy="127847"/>
          </a:xfrm>
          <a:custGeom>
            <a:avLst/>
            <a:gdLst/>
            <a:ahLst/>
            <a:cxnLst/>
            <a:rect l="l" t="t" r="r" b="b"/>
            <a:pathLst>
              <a:path w="19989" h="8526" extrusionOk="0">
                <a:moveTo>
                  <a:pt x="16794" y="0"/>
                </a:moveTo>
                <a:cubicBezTo>
                  <a:pt x="15432" y="0"/>
                  <a:pt x="14669" y="1029"/>
                  <a:pt x="14669" y="1029"/>
                </a:cubicBezTo>
                <a:cubicBezTo>
                  <a:pt x="14417" y="427"/>
                  <a:pt x="13963" y="259"/>
                  <a:pt x="13536" y="259"/>
                </a:cubicBezTo>
                <a:cubicBezTo>
                  <a:pt x="13003" y="259"/>
                  <a:pt x="12511" y="521"/>
                  <a:pt x="12511" y="521"/>
                </a:cubicBezTo>
                <a:cubicBezTo>
                  <a:pt x="12511" y="521"/>
                  <a:pt x="11250" y="1794"/>
                  <a:pt x="10148" y="3326"/>
                </a:cubicBezTo>
                <a:cubicBezTo>
                  <a:pt x="9045" y="4858"/>
                  <a:pt x="4789" y="5164"/>
                  <a:pt x="2394" y="5661"/>
                </a:cubicBezTo>
                <a:cubicBezTo>
                  <a:pt x="1" y="6157"/>
                  <a:pt x="66" y="8526"/>
                  <a:pt x="66" y="8526"/>
                </a:cubicBezTo>
                <a:lnTo>
                  <a:pt x="19988" y="6836"/>
                </a:lnTo>
                <a:lnTo>
                  <a:pt x="18200" y="346"/>
                </a:lnTo>
                <a:lnTo>
                  <a:pt x="18200" y="345"/>
                </a:lnTo>
                <a:cubicBezTo>
                  <a:pt x="17679" y="96"/>
                  <a:pt x="17209" y="0"/>
                  <a:pt x="16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40;p83"/>
          <p:cNvSpPr/>
          <p:nvPr/>
        </p:nvSpPr>
        <p:spPr>
          <a:xfrm>
            <a:off x="7378182" y="5019943"/>
            <a:ext cx="416426" cy="28790"/>
          </a:xfrm>
          <a:custGeom>
            <a:avLst/>
            <a:gdLst/>
            <a:ahLst/>
            <a:cxnLst/>
            <a:rect l="l" t="t" r="r" b="b"/>
            <a:pathLst>
              <a:path w="27771" h="1920" extrusionOk="0">
                <a:moveTo>
                  <a:pt x="0" y="1"/>
                </a:moveTo>
                <a:lnTo>
                  <a:pt x="0" y="1920"/>
                </a:lnTo>
                <a:lnTo>
                  <a:pt x="2777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41;p83"/>
          <p:cNvSpPr/>
          <p:nvPr/>
        </p:nvSpPr>
        <p:spPr>
          <a:xfrm rot="-574147">
            <a:off x="7507389" y="5348617"/>
            <a:ext cx="302736" cy="1400524"/>
          </a:xfrm>
          <a:custGeom>
            <a:avLst/>
            <a:gdLst/>
            <a:ahLst/>
            <a:cxnLst/>
            <a:rect l="l" t="t" r="r" b="b"/>
            <a:pathLst>
              <a:path w="20191" h="110286" extrusionOk="0">
                <a:moveTo>
                  <a:pt x="11031" y="1"/>
                </a:moveTo>
                <a:cubicBezTo>
                  <a:pt x="9370" y="1"/>
                  <a:pt x="7730" y="459"/>
                  <a:pt x="6372" y="1457"/>
                </a:cubicBezTo>
                <a:lnTo>
                  <a:pt x="1024" y="1126"/>
                </a:lnTo>
                <a:lnTo>
                  <a:pt x="1024" y="1126"/>
                </a:lnTo>
                <a:cubicBezTo>
                  <a:pt x="1455" y="10839"/>
                  <a:pt x="69" y="19501"/>
                  <a:pt x="69" y="26886"/>
                </a:cubicBezTo>
                <a:cubicBezTo>
                  <a:pt x="68" y="36934"/>
                  <a:pt x="0" y="46891"/>
                  <a:pt x="1932" y="56752"/>
                </a:cubicBezTo>
                <a:cubicBezTo>
                  <a:pt x="3227" y="63364"/>
                  <a:pt x="3665" y="75757"/>
                  <a:pt x="3595" y="82494"/>
                </a:cubicBezTo>
                <a:cubicBezTo>
                  <a:pt x="3501" y="91262"/>
                  <a:pt x="3746" y="99763"/>
                  <a:pt x="4436" y="108504"/>
                </a:cubicBezTo>
                <a:cubicBezTo>
                  <a:pt x="4474" y="109000"/>
                  <a:pt x="4543" y="109538"/>
                  <a:pt x="4898" y="109886"/>
                </a:cubicBezTo>
                <a:cubicBezTo>
                  <a:pt x="5247" y="110227"/>
                  <a:pt x="5764" y="110285"/>
                  <a:pt x="6263" y="110285"/>
                </a:cubicBezTo>
                <a:cubicBezTo>
                  <a:pt x="6351" y="110285"/>
                  <a:pt x="6438" y="110283"/>
                  <a:pt x="6523" y="110281"/>
                </a:cubicBezTo>
                <a:cubicBezTo>
                  <a:pt x="8609" y="110224"/>
                  <a:pt x="10695" y="110166"/>
                  <a:pt x="12782" y="110107"/>
                </a:cubicBezTo>
                <a:cubicBezTo>
                  <a:pt x="12952" y="104883"/>
                  <a:pt x="13961" y="99720"/>
                  <a:pt x="15773" y="94816"/>
                </a:cubicBezTo>
                <a:cubicBezTo>
                  <a:pt x="17101" y="91228"/>
                  <a:pt x="14813" y="86195"/>
                  <a:pt x="15654" y="82462"/>
                </a:cubicBezTo>
                <a:cubicBezTo>
                  <a:pt x="16416" y="79078"/>
                  <a:pt x="16163" y="68286"/>
                  <a:pt x="16143" y="64818"/>
                </a:cubicBezTo>
                <a:cubicBezTo>
                  <a:pt x="16026" y="45786"/>
                  <a:pt x="20191" y="30070"/>
                  <a:pt x="20076" y="11039"/>
                </a:cubicBezTo>
                <a:cubicBezTo>
                  <a:pt x="20064" y="9180"/>
                  <a:pt x="20046" y="7280"/>
                  <a:pt x="19436" y="5522"/>
                </a:cubicBezTo>
                <a:cubicBezTo>
                  <a:pt x="18251" y="2108"/>
                  <a:pt x="14593" y="1"/>
                  <a:pt x="11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42;p83"/>
          <p:cNvSpPr/>
          <p:nvPr/>
        </p:nvSpPr>
        <p:spPr>
          <a:xfrm>
            <a:off x="7063715" y="4425257"/>
            <a:ext cx="411328" cy="928985"/>
          </a:xfrm>
          <a:custGeom>
            <a:avLst/>
            <a:gdLst/>
            <a:ahLst/>
            <a:cxnLst/>
            <a:rect l="l" t="t" r="r" b="b"/>
            <a:pathLst>
              <a:path w="27431" h="61953" extrusionOk="0">
                <a:moveTo>
                  <a:pt x="22573" y="0"/>
                </a:moveTo>
                <a:cubicBezTo>
                  <a:pt x="22573" y="0"/>
                  <a:pt x="9598" y="15398"/>
                  <a:pt x="4795" y="24035"/>
                </a:cubicBezTo>
                <a:cubicBezTo>
                  <a:pt x="2184" y="28729"/>
                  <a:pt x="0" y="34233"/>
                  <a:pt x="282" y="39700"/>
                </a:cubicBezTo>
                <a:cubicBezTo>
                  <a:pt x="717" y="48087"/>
                  <a:pt x="7939" y="50560"/>
                  <a:pt x="12923" y="56185"/>
                </a:cubicBezTo>
                <a:cubicBezTo>
                  <a:pt x="14173" y="57595"/>
                  <a:pt x="15409" y="59019"/>
                  <a:pt x="16577" y="60497"/>
                </a:cubicBezTo>
                <a:cubicBezTo>
                  <a:pt x="16672" y="60618"/>
                  <a:pt x="17611" y="61952"/>
                  <a:pt x="17771" y="61845"/>
                </a:cubicBezTo>
                <a:cubicBezTo>
                  <a:pt x="18202" y="61557"/>
                  <a:pt x="18502" y="60138"/>
                  <a:pt x="18694" y="59692"/>
                </a:cubicBezTo>
                <a:cubicBezTo>
                  <a:pt x="19541" y="57726"/>
                  <a:pt x="21035" y="55259"/>
                  <a:pt x="20437" y="53043"/>
                </a:cubicBezTo>
                <a:cubicBezTo>
                  <a:pt x="18592" y="46218"/>
                  <a:pt x="10206" y="41995"/>
                  <a:pt x="11685" y="34447"/>
                </a:cubicBezTo>
                <a:cubicBezTo>
                  <a:pt x="13373" y="25828"/>
                  <a:pt x="24298" y="18638"/>
                  <a:pt x="25570" y="9660"/>
                </a:cubicBezTo>
                <a:cubicBezTo>
                  <a:pt x="26100" y="5925"/>
                  <a:pt x="27431" y="116"/>
                  <a:pt x="22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43;p83"/>
          <p:cNvSpPr/>
          <p:nvPr/>
        </p:nvSpPr>
        <p:spPr>
          <a:xfrm>
            <a:off x="7063715" y="4788666"/>
            <a:ext cx="411328" cy="243384"/>
          </a:xfrm>
          <a:custGeom>
            <a:avLst/>
            <a:gdLst/>
            <a:ahLst/>
            <a:cxnLst/>
            <a:rect l="l" t="t" r="r" b="b"/>
            <a:pathLst>
              <a:path w="27431" h="16231" extrusionOk="0">
                <a:moveTo>
                  <a:pt x="0" y="0"/>
                </a:moveTo>
                <a:lnTo>
                  <a:pt x="0" y="1528"/>
                </a:lnTo>
                <a:lnTo>
                  <a:pt x="27431" y="16231"/>
                </a:lnTo>
                <a:lnTo>
                  <a:pt x="27431" y="14703"/>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44;p83"/>
          <p:cNvSpPr/>
          <p:nvPr/>
        </p:nvSpPr>
        <p:spPr>
          <a:xfrm>
            <a:off x="7063715" y="4765769"/>
            <a:ext cx="411328" cy="243384"/>
          </a:xfrm>
          <a:custGeom>
            <a:avLst/>
            <a:gdLst/>
            <a:ahLst/>
            <a:cxnLst/>
            <a:rect l="l" t="t" r="r" b="b"/>
            <a:pathLst>
              <a:path w="27431" h="16231" extrusionOk="0">
                <a:moveTo>
                  <a:pt x="0" y="1"/>
                </a:moveTo>
                <a:lnTo>
                  <a:pt x="0" y="1527"/>
                </a:lnTo>
                <a:lnTo>
                  <a:pt x="27431" y="16230"/>
                </a:lnTo>
                <a:lnTo>
                  <a:pt x="27431" y="14704"/>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45;p83"/>
          <p:cNvSpPr/>
          <p:nvPr/>
        </p:nvSpPr>
        <p:spPr>
          <a:xfrm>
            <a:off x="7063715" y="4742872"/>
            <a:ext cx="411328" cy="243384"/>
          </a:xfrm>
          <a:custGeom>
            <a:avLst/>
            <a:gdLst/>
            <a:ahLst/>
            <a:cxnLst/>
            <a:rect l="l" t="t" r="r" b="b"/>
            <a:pathLst>
              <a:path w="27431" h="16231" extrusionOk="0">
                <a:moveTo>
                  <a:pt x="0" y="0"/>
                </a:moveTo>
                <a:lnTo>
                  <a:pt x="0" y="1528"/>
                </a:lnTo>
                <a:lnTo>
                  <a:pt x="27431" y="16231"/>
                </a:lnTo>
                <a:lnTo>
                  <a:pt x="27431" y="14705"/>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46;p83"/>
          <p:cNvSpPr/>
          <p:nvPr/>
        </p:nvSpPr>
        <p:spPr>
          <a:xfrm>
            <a:off x="7063715" y="4719991"/>
            <a:ext cx="411328" cy="243384"/>
          </a:xfrm>
          <a:custGeom>
            <a:avLst/>
            <a:gdLst/>
            <a:ahLst/>
            <a:cxnLst/>
            <a:rect l="l" t="t" r="r" b="b"/>
            <a:pathLst>
              <a:path w="27431" h="16231" extrusionOk="0">
                <a:moveTo>
                  <a:pt x="0" y="0"/>
                </a:moveTo>
                <a:lnTo>
                  <a:pt x="0" y="1526"/>
                </a:lnTo>
                <a:lnTo>
                  <a:pt x="27431" y="16231"/>
                </a:lnTo>
                <a:lnTo>
                  <a:pt x="27431" y="14703"/>
                </a:lnTo>
                <a:lnTo>
                  <a:pt x="0"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47;p83"/>
          <p:cNvSpPr/>
          <p:nvPr/>
        </p:nvSpPr>
        <p:spPr>
          <a:xfrm>
            <a:off x="7063715" y="4697094"/>
            <a:ext cx="411328" cy="243384"/>
          </a:xfrm>
          <a:custGeom>
            <a:avLst/>
            <a:gdLst/>
            <a:ahLst/>
            <a:cxnLst/>
            <a:rect l="l" t="t" r="r" b="b"/>
            <a:pathLst>
              <a:path w="27431" h="16231" extrusionOk="0">
                <a:moveTo>
                  <a:pt x="0" y="1"/>
                </a:moveTo>
                <a:lnTo>
                  <a:pt x="0" y="1527"/>
                </a:lnTo>
                <a:lnTo>
                  <a:pt x="27431" y="16230"/>
                </a:lnTo>
                <a:lnTo>
                  <a:pt x="27431" y="14704"/>
                </a:lnTo>
                <a:lnTo>
                  <a:pt x="0" y="1"/>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48;p83"/>
          <p:cNvSpPr/>
          <p:nvPr/>
        </p:nvSpPr>
        <p:spPr>
          <a:xfrm>
            <a:off x="7410796" y="4425257"/>
            <a:ext cx="64239" cy="34444"/>
          </a:xfrm>
          <a:custGeom>
            <a:avLst/>
            <a:gdLst/>
            <a:ahLst/>
            <a:cxnLst/>
            <a:rect l="l" t="t" r="r" b="b"/>
            <a:pathLst>
              <a:path w="4284" h="2297" extrusionOk="0">
                <a:moveTo>
                  <a:pt x="1" y="0"/>
                </a:moveTo>
                <a:lnTo>
                  <a:pt x="4284" y="2297"/>
                </a:lnTo>
                <a:lnTo>
                  <a:pt x="4284" y="769"/>
                </a:lnTo>
                <a:lnTo>
                  <a:pt x="2849"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49;p83"/>
          <p:cNvSpPr/>
          <p:nvPr/>
        </p:nvSpPr>
        <p:spPr>
          <a:xfrm>
            <a:off x="7453500" y="4425257"/>
            <a:ext cx="21533" cy="11546"/>
          </a:xfrm>
          <a:custGeom>
            <a:avLst/>
            <a:gdLst/>
            <a:ahLst/>
            <a:cxnLst/>
            <a:rect l="l" t="t" r="r" b="b"/>
            <a:pathLst>
              <a:path w="1436" h="770" extrusionOk="0">
                <a:moveTo>
                  <a:pt x="1" y="0"/>
                </a:moveTo>
                <a:lnTo>
                  <a:pt x="1436" y="769"/>
                </a:lnTo>
                <a:lnTo>
                  <a:pt x="1436" y="0"/>
                </a:lnTo>
                <a:close/>
              </a:path>
            </a:pathLst>
          </a:custGeom>
          <a:solidFill>
            <a:srgbClr val="EF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50;p83"/>
          <p:cNvSpPr/>
          <p:nvPr/>
        </p:nvSpPr>
        <p:spPr>
          <a:xfrm>
            <a:off x="7232607" y="4311626"/>
            <a:ext cx="513984" cy="1260675"/>
          </a:xfrm>
          <a:custGeom>
            <a:avLst/>
            <a:gdLst/>
            <a:ahLst/>
            <a:cxnLst/>
            <a:rect l="l" t="t" r="r" b="b"/>
            <a:pathLst>
              <a:path w="34277" h="84073" extrusionOk="0">
                <a:moveTo>
                  <a:pt x="33846" y="67277"/>
                </a:moveTo>
                <a:cubicBezTo>
                  <a:pt x="33846" y="67277"/>
                  <a:pt x="34151" y="15916"/>
                  <a:pt x="30685" y="10140"/>
                </a:cubicBezTo>
                <a:cubicBezTo>
                  <a:pt x="26343" y="2905"/>
                  <a:pt x="15603" y="0"/>
                  <a:pt x="12039" y="5294"/>
                </a:cubicBezTo>
                <a:cubicBezTo>
                  <a:pt x="3449" y="18054"/>
                  <a:pt x="0" y="81130"/>
                  <a:pt x="0" y="81130"/>
                </a:cubicBezTo>
                <a:cubicBezTo>
                  <a:pt x="0" y="81130"/>
                  <a:pt x="6130" y="82061"/>
                  <a:pt x="15046" y="83032"/>
                </a:cubicBezTo>
                <a:cubicBezTo>
                  <a:pt x="24611" y="84073"/>
                  <a:pt x="34276" y="78914"/>
                  <a:pt x="34276" y="78914"/>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51;p83"/>
          <p:cNvSpPr/>
          <p:nvPr/>
        </p:nvSpPr>
        <p:spPr>
          <a:xfrm>
            <a:off x="7473923" y="4364573"/>
            <a:ext cx="524375" cy="815203"/>
          </a:xfrm>
          <a:custGeom>
            <a:avLst/>
            <a:gdLst/>
            <a:ahLst/>
            <a:cxnLst/>
            <a:rect l="l" t="t" r="r" b="b"/>
            <a:pathLst>
              <a:path w="34970" h="54365" extrusionOk="0">
                <a:moveTo>
                  <a:pt x="8264" y="2535"/>
                </a:moveTo>
                <a:cubicBezTo>
                  <a:pt x="8264" y="2535"/>
                  <a:pt x="7267" y="8313"/>
                  <a:pt x="10222" y="15384"/>
                </a:cubicBezTo>
                <a:cubicBezTo>
                  <a:pt x="11480" y="18394"/>
                  <a:pt x="18302" y="30094"/>
                  <a:pt x="19930" y="32915"/>
                </a:cubicBezTo>
                <a:cubicBezTo>
                  <a:pt x="23453" y="39024"/>
                  <a:pt x="20402" y="40094"/>
                  <a:pt x="13893" y="42114"/>
                </a:cubicBezTo>
                <a:cubicBezTo>
                  <a:pt x="12972" y="42400"/>
                  <a:pt x="1127" y="44229"/>
                  <a:pt x="1136" y="44851"/>
                </a:cubicBezTo>
                <a:cubicBezTo>
                  <a:pt x="1160" y="46599"/>
                  <a:pt x="0" y="54365"/>
                  <a:pt x="713" y="54289"/>
                </a:cubicBezTo>
                <a:cubicBezTo>
                  <a:pt x="2945" y="54051"/>
                  <a:pt x="28980" y="50948"/>
                  <a:pt x="32098" y="43483"/>
                </a:cubicBezTo>
                <a:cubicBezTo>
                  <a:pt x="34970" y="36610"/>
                  <a:pt x="30857" y="27216"/>
                  <a:pt x="27985" y="22592"/>
                </a:cubicBezTo>
                <a:cubicBezTo>
                  <a:pt x="24334" y="16715"/>
                  <a:pt x="15065" y="0"/>
                  <a:pt x="8264" y="25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52;p83"/>
          <p:cNvSpPr/>
          <p:nvPr/>
        </p:nvSpPr>
        <p:spPr>
          <a:xfrm>
            <a:off x="7378182" y="4148576"/>
            <a:ext cx="208311" cy="453149"/>
          </a:xfrm>
          <a:custGeom>
            <a:avLst/>
            <a:gdLst/>
            <a:ahLst/>
            <a:cxnLst/>
            <a:rect l="l" t="t" r="r" b="b"/>
            <a:pathLst>
              <a:path w="13892" h="30220" extrusionOk="0">
                <a:moveTo>
                  <a:pt x="5981" y="0"/>
                </a:moveTo>
                <a:cubicBezTo>
                  <a:pt x="5704" y="0"/>
                  <a:pt x="5422" y="21"/>
                  <a:pt x="5139" y="62"/>
                </a:cubicBezTo>
                <a:cubicBezTo>
                  <a:pt x="2303" y="480"/>
                  <a:pt x="123" y="2931"/>
                  <a:pt x="0" y="5839"/>
                </a:cubicBezTo>
                <a:lnTo>
                  <a:pt x="1906" y="30068"/>
                </a:lnTo>
                <a:cubicBezTo>
                  <a:pt x="2017" y="30171"/>
                  <a:pt x="2154" y="30219"/>
                  <a:pt x="2314" y="30219"/>
                </a:cubicBezTo>
                <a:cubicBezTo>
                  <a:pt x="4984" y="30219"/>
                  <a:pt x="13892" y="16539"/>
                  <a:pt x="13721" y="15947"/>
                </a:cubicBezTo>
                <a:cubicBezTo>
                  <a:pt x="13165" y="14018"/>
                  <a:pt x="12720" y="12137"/>
                  <a:pt x="12400" y="10194"/>
                </a:cubicBezTo>
                <a:lnTo>
                  <a:pt x="11505" y="4752"/>
                </a:lnTo>
                <a:cubicBezTo>
                  <a:pt x="11046" y="1957"/>
                  <a:pt x="8700" y="0"/>
                  <a:pt x="598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53;p83"/>
          <p:cNvSpPr/>
          <p:nvPr/>
        </p:nvSpPr>
        <p:spPr>
          <a:xfrm>
            <a:off x="7044492" y="4609330"/>
            <a:ext cx="556374" cy="747096"/>
          </a:xfrm>
          <a:custGeom>
            <a:avLst/>
            <a:gdLst/>
            <a:ahLst/>
            <a:cxnLst/>
            <a:rect l="l" t="t" r="r" b="b"/>
            <a:pathLst>
              <a:path w="37104" h="49823" extrusionOk="0">
                <a:moveTo>
                  <a:pt x="28039" y="2172"/>
                </a:moveTo>
                <a:cubicBezTo>
                  <a:pt x="27742" y="840"/>
                  <a:pt x="26420" y="0"/>
                  <a:pt x="25089" y="298"/>
                </a:cubicBezTo>
                <a:lnTo>
                  <a:pt x="2172" y="5412"/>
                </a:lnTo>
                <a:cubicBezTo>
                  <a:pt x="840" y="5709"/>
                  <a:pt x="1" y="7032"/>
                  <a:pt x="298" y="8363"/>
                </a:cubicBezTo>
                <a:lnTo>
                  <a:pt x="9066" y="47651"/>
                </a:lnTo>
                <a:cubicBezTo>
                  <a:pt x="9362" y="48982"/>
                  <a:pt x="10685" y="49823"/>
                  <a:pt x="12017" y="49525"/>
                </a:cubicBezTo>
                <a:lnTo>
                  <a:pt x="34933" y="44411"/>
                </a:lnTo>
                <a:cubicBezTo>
                  <a:pt x="36265" y="44113"/>
                  <a:pt x="37104" y="42791"/>
                  <a:pt x="36807" y="4145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54;p83"/>
          <p:cNvSpPr/>
          <p:nvPr/>
        </p:nvSpPr>
        <p:spPr>
          <a:xfrm>
            <a:off x="7363158" y="5049137"/>
            <a:ext cx="254570" cy="132376"/>
          </a:xfrm>
          <a:custGeom>
            <a:avLst/>
            <a:gdLst/>
            <a:ahLst/>
            <a:cxnLst/>
            <a:rect l="l" t="t" r="r" b="b"/>
            <a:pathLst>
              <a:path w="16977" h="8828" extrusionOk="0">
                <a:moveTo>
                  <a:pt x="14934" y="980"/>
                </a:moveTo>
                <a:cubicBezTo>
                  <a:pt x="14934" y="980"/>
                  <a:pt x="10749" y="1236"/>
                  <a:pt x="7134" y="291"/>
                </a:cubicBezTo>
                <a:cubicBezTo>
                  <a:pt x="6025" y="1"/>
                  <a:pt x="6459" y="1143"/>
                  <a:pt x="6582" y="1247"/>
                </a:cubicBezTo>
                <a:cubicBezTo>
                  <a:pt x="7224" y="1794"/>
                  <a:pt x="9702" y="2651"/>
                  <a:pt x="9527" y="2805"/>
                </a:cubicBezTo>
                <a:cubicBezTo>
                  <a:pt x="9160" y="3129"/>
                  <a:pt x="4172" y="3288"/>
                  <a:pt x="2452" y="3130"/>
                </a:cubicBezTo>
                <a:cubicBezTo>
                  <a:pt x="2279" y="3115"/>
                  <a:pt x="423" y="2873"/>
                  <a:pt x="381" y="3151"/>
                </a:cubicBezTo>
                <a:cubicBezTo>
                  <a:pt x="284" y="3799"/>
                  <a:pt x="1247" y="4027"/>
                  <a:pt x="1695" y="4127"/>
                </a:cubicBezTo>
                <a:cubicBezTo>
                  <a:pt x="3217" y="4464"/>
                  <a:pt x="8018" y="4724"/>
                  <a:pt x="7775" y="4745"/>
                </a:cubicBezTo>
                <a:cubicBezTo>
                  <a:pt x="7334" y="4780"/>
                  <a:pt x="3577" y="5255"/>
                  <a:pt x="2140" y="5370"/>
                </a:cubicBezTo>
                <a:cubicBezTo>
                  <a:pt x="2046" y="5378"/>
                  <a:pt x="13" y="5539"/>
                  <a:pt x="9" y="5813"/>
                </a:cubicBezTo>
                <a:cubicBezTo>
                  <a:pt x="1" y="6367"/>
                  <a:pt x="1556" y="6435"/>
                  <a:pt x="1919" y="6427"/>
                </a:cubicBezTo>
                <a:cubicBezTo>
                  <a:pt x="3346" y="6396"/>
                  <a:pt x="7221" y="6366"/>
                  <a:pt x="7712" y="6368"/>
                </a:cubicBezTo>
                <a:cubicBezTo>
                  <a:pt x="7917" y="6368"/>
                  <a:pt x="6304" y="6764"/>
                  <a:pt x="5853" y="6868"/>
                </a:cubicBezTo>
                <a:cubicBezTo>
                  <a:pt x="4459" y="7190"/>
                  <a:pt x="3017" y="7282"/>
                  <a:pt x="1634" y="7651"/>
                </a:cubicBezTo>
                <a:cubicBezTo>
                  <a:pt x="1363" y="7724"/>
                  <a:pt x="422" y="7886"/>
                  <a:pt x="461" y="8361"/>
                </a:cubicBezTo>
                <a:cubicBezTo>
                  <a:pt x="486" y="8670"/>
                  <a:pt x="1226" y="8739"/>
                  <a:pt x="1428" y="8751"/>
                </a:cubicBezTo>
                <a:cubicBezTo>
                  <a:pt x="2687" y="8828"/>
                  <a:pt x="11247" y="7561"/>
                  <a:pt x="13549" y="6418"/>
                </a:cubicBezTo>
                <a:cubicBezTo>
                  <a:pt x="14435" y="5979"/>
                  <a:pt x="16053" y="6033"/>
                  <a:pt x="16053" y="6033"/>
                </a:cubicBezTo>
                <a:cubicBezTo>
                  <a:pt x="16053" y="6033"/>
                  <a:pt x="16976" y="1968"/>
                  <a:pt x="14934" y="98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55;p83"/>
          <p:cNvSpPr/>
          <p:nvPr/>
        </p:nvSpPr>
        <p:spPr>
          <a:xfrm>
            <a:off x="7599248" y="4120176"/>
            <a:ext cx="77509" cy="95263"/>
          </a:xfrm>
          <a:custGeom>
            <a:avLst/>
            <a:gdLst/>
            <a:ahLst/>
            <a:cxnLst/>
            <a:rect l="l" t="t" r="r" b="b"/>
            <a:pathLst>
              <a:path w="5169" h="6353" extrusionOk="0">
                <a:moveTo>
                  <a:pt x="2279" y="1"/>
                </a:moveTo>
                <a:cubicBezTo>
                  <a:pt x="1526" y="1"/>
                  <a:pt x="888" y="366"/>
                  <a:pt x="888" y="366"/>
                </a:cubicBezTo>
                <a:lnTo>
                  <a:pt x="1" y="6259"/>
                </a:lnTo>
                <a:cubicBezTo>
                  <a:pt x="259" y="6322"/>
                  <a:pt x="520" y="6352"/>
                  <a:pt x="780" y="6352"/>
                </a:cubicBezTo>
                <a:cubicBezTo>
                  <a:pt x="3021" y="6352"/>
                  <a:pt x="5169" y="4114"/>
                  <a:pt x="4310" y="1676"/>
                </a:cubicBezTo>
                <a:cubicBezTo>
                  <a:pt x="3840" y="341"/>
                  <a:pt x="3006" y="1"/>
                  <a:pt x="2279"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56;p83"/>
          <p:cNvSpPr/>
          <p:nvPr/>
        </p:nvSpPr>
        <p:spPr>
          <a:xfrm>
            <a:off x="7546572" y="3960079"/>
            <a:ext cx="113437" cy="320278"/>
          </a:xfrm>
          <a:custGeom>
            <a:avLst/>
            <a:gdLst/>
            <a:ahLst/>
            <a:cxnLst/>
            <a:rect l="l" t="t" r="r" b="b"/>
            <a:pathLst>
              <a:path w="7565" h="21359" extrusionOk="0">
                <a:moveTo>
                  <a:pt x="5109" y="26"/>
                </a:moveTo>
                <a:cubicBezTo>
                  <a:pt x="4924" y="1"/>
                  <a:pt x="5467" y="463"/>
                  <a:pt x="5532" y="536"/>
                </a:cubicBezTo>
                <a:cubicBezTo>
                  <a:pt x="5899" y="946"/>
                  <a:pt x="6203" y="1407"/>
                  <a:pt x="6434" y="1905"/>
                </a:cubicBezTo>
                <a:cubicBezTo>
                  <a:pt x="7041" y="3206"/>
                  <a:pt x="7303" y="4644"/>
                  <a:pt x="7370" y="6069"/>
                </a:cubicBezTo>
                <a:cubicBezTo>
                  <a:pt x="7564" y="10233"/>
                  <a:pt x="6310" y="15094"/>
                  <a:pt x="3903" y="18549"/>
                </a:cubicBezTo>
                <a:cubicBezTo>
                  <a:pt x="3461" y="19185"/>
                  <a:pt x="2034" y="21359"/>
                  <a:pt x="1099" y="21316"/>
                </a:cubicBezTo>
                <a:cubicBezTo>
                  <a:pt x="1" y="21266"/>
                  <a:pt x="487" y="17247"/>
                  <a:pt x="501" y="16822"/>
                </a:cubicBezTo>
                <a:cubicBezTo>
                  <a:pt x="654" y="11938"/>
                  <a:pt x="29" y="6661"/>
                  <a:pt x="1790" y="2001"/>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57;p83"/>
          <p:cNvSpPr/>
          <p:nvPr/>
        </p:nvSpPr>
        <p:spPr>
          <a:xfrm>
            <a:off x="7568554" y="4727818"/>
            <a:ext cx="139993" cy="36633"/>
          </a:xfrm>
          <a:custGeom>
            <a:avLst/>
            <a:gdLst/>
            <a:ahLst/>
            <a:cxnLst/>
            <a:rect l="l" t="t" r="r" b="b"/>
            <a:pathLst>
              <a:path w="9336" h="2443" extrusionOk="0">
                <a:moveTo>
                  <a:pt x="0" y="1"/>
                </a:moveTo>
                <a:lnTo>
                  <a:pt x="0" y="2443"/>
                </a:lnTo>
                <a:lnTo>
                  <a:pt x="9335" y="2443"/>
                </a:lnTo>
                <a:lnTo>
                  <a:pt x="9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58;p83"/>
          <p:cNvSpPr/>
          <p:nvPr/>
        </p:nvSpPr>
        <p:spPr>
          <a:xfrm>
            <a:off x="7199926" y="3851548"/>
            <a:ext cx="436804" cy="532218"/>
          </a:xfrm>
          <a:custGeom>
            <a:avLst/>
            <a:gdLst/>
            <a:ahLst/>
            <a:cxnLst/>
            <a:rect l="l" t="t" r="r" b="b"/>
            <a:pathLst>
              <a:path w="29130" h="35493" extrusionOk="0">
                <a:moveTo>
                  <a:pt x="14479" y="0"/>
                </a:moveTo>
                <a:cubicBezTo>
                  <a:pt x="14248" y="0"/>
                  <a:pt x="14016" y="7"/>
                  <a:pt x="13784" y="20"/>
                </a:cubicBezTo>
                <a:cubicBezTo>
                  <a:pt x="5904" y="479"/>
                  <a:pt x="1" y="8607"/>
                  <a:pt x="596" y="18176"/>
                </a:cubicBezTo>
                <a:cubicBezTo>
                  <a:pt x="1175" y="27487"/>
                  <a:pt x="11302" y="35493"/>
                  <a:pt x="19108" y="35493"/>
                </a:cubicBezTo>
                <a:cubicBezTo>
                  <a:pt x="19323" y="35493"/>
                  <a:pt x="19537" y="35487"/>
                  <a:pt x="19749" y="35474"/>
                </a:cubicBezTo>
                <a:cubicBezTo>
                  <a:pt x="27628" y="35015"/>
                  <a:pt x="28378" y="27641"/>
                  <a:pt x="29129" y="16514"/>
                </a:cubicBezTo>
                <a:cubicBezTo>
                  <a:pt x="28551" y="7229"/>
                  <a:pt x="22064" y="0"/>
                  <a:pt x="14479"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9;p83"/>
          <p:cNvSpPr/>
          <p:nvPr/>
        </p:nvSpPr>
        <p:spPr>
          <a:xfrm>
            <a:off x="7127709" y="3779545"/>
            <a:ext cx="638697" cy="512499"/>
          </a:xfrm>
          <a:custGeom>
            <a:avLst/>
            <a:gdLst/>
            <a:ahLst/>
            <a:cxnLst/>
            <a:rect l="l" t="t" r="r" b="b"/>
            <a:pathLst>
              <a:path w="42594" h="34178" extrusionOk="0">
                <a:moveTo>
                  <a:pt x="34147" y="1"/>
                </a:moveTo>
                <a:cubicBezTo>
                  <a:pt x="33349" y="1"/>
                  <a:pt x="32504" y="239"/>
                  <a:pt x="31657" y="773"/>
                </a:cubicBezTo>
                <a:cubicBezTo>
                  <a:pt x="29929" y="1863"/>
                  <a:pt x="28204" y="2207"/>
                  <a:pt x="26429" y="2207"/>
                </a:cubicBezTo>
                <a:cubicBezTo>
                  <a:pt x="23402" y="2207"/>
                  <a:pt x="20231" y="1208"/>
                  <a:pt x="16656" y="1208"/>
                </a:cubicBezTo>
                <a:cubicBezTo>
                  <a:pt x="14525" y="1208"/>
                  <a:pt x="12251" y="1563"/>
                  <a:pt x="9778" y="2696"/>
                </a:cubicBezTo>
                <a:cubicBezTo>
                  <a:pt x="725" y="6843"/>
                  <a:pt x="4588" y="13660"/>
                  <a:pt x="4588" y="13660"/>
                </a:cubicBezTo>
                <a:cubicBezTo>
                  <a:pt x="4588" y="13660"/>
                  <a:pt x="1" y="18131"/>
                  <a:pt x="2444" y="25973"/>
                </a:cubicBezTo>
                <a:cubicBezTo>
                  <a:pt x="4887" y="33813"/>
                  <a:pt x="10393" y="34178"/>
                  <a:pt x="10393" y="34178"/>
                </a:cubicBezTo>
                <a:cubicBezTo>
                  <a:pt x="10393" y="34178"/>
                  <a:pt x="8427" y="29141"/>
                  <a:pt x="9656" y="27989"/>
                </a:cubicBezTo>
                <a:cubicBezTo>
                  <a:pt x="15248" y="22758"/>
                  <a:pt x="10129" y="14774"/>
                  <a:pt x="10129" y="14774"/>
                </a:cubicBezTo>
                <a:cubicBezTo>
                  <a:pt x="10553" y="14276"/>
                  <a:pt x="11065" y="14091"/>
                  <a:pt x="11708" y="14091"/>
                </a:cubicBezTo>
                <a:cubicBezTo>
                  <a:pt x="13559" y="14091"/>
                  <a:pt x="16492" y="15621"/>
                  <a:pt x="21493" y="15621"/>
                </a:cubicBezTo>
                <a:cubicBezTo>
                  <a:pt x="24020" y="15621"/>
                  <a:pt x="27074" y="15231"/>
                  <a:pt x="30783" y="14056"/>
                </a:cubicBezTo>
                <a:cubicBezTo>
                  <a:pt x="42593" y="10315"/>
                  <a:pt x="39400" y="1"/>
                  <a:pt x="34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0;p83"/>
          <p:cNvSpPr/>
          <p:nvPr/>
        </p:nvSpPr>
        <p:spPr>
          <a:xfrm>
            <a:off x="7223738" y="4162671"/>
            <a:ext cx="102806" cy="91964"/>
          </a:xfrm>
          <a:custGeom>
            <a:avLst/>
            <a:gdLst/>
            <a:ahLst/>
            <a:cxnLst/>
            <a:rect l="l" t="t" r="r" b="b"/>
            <a:pathLst>
              <a:path w="6856" h="6133" extrusionOk="0">
                <a:moveTo>
                  <a:pt x="2751" y="0"/>
                </a:moveTo>
                <a:cubicBezTo>
                  <a:pt x="1743" y="0"/>
                  <a:pt x="454" y="345"/>
                  <a:pt x="262" y="2056"/>
                </a:cubicBezTo>
                <a:cubicBezTo>
                  <a:pt x="0" y="4393"/>
                  <a:pt x="2685" y="6133"/>
                  <a:pt x="5205" y="6133"/>
                </a:cubicBezTo>
                <a:cubicBezTo>
                  <a:pt x="5776" y="6133"/>
                  <a:pt x="6338" y="6044"/>
                  <a:pt x="6856" y="5852"/>
                </a:cubicBezTo>
                <a:lnTo>
                  <a:pt x="3984" y="158"/>
                </a:lnTo>
                <a:cubicBezTo>
                  <a:pt x="3984" y="158"/>
                  <a:pt x="3432" y="0"/>
                  <a:pt x="2751"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61;p83"/>
          <p:cNvSpPr/>
          <p:nvPr/>
        </p:nvSpPr>
        <p:spPr>
          <a:xfrm>
            <a:off x="8282386" y="5220074"/>
            <a:ext cx="252141" cy="1554187"/>
          </a:xfrm>
          <a:custGeom>
            <a:avLst/>
            <a:gdLst/>
            <a:ahLst/>
            <a:cxnLst/>
            <a:rect l="l" t="t" r="r" b="b"/>
            <a:pathLst>
              <a:path w="16815" h="103647" extrusionOk="0">
                <a:moveTo>
                  <a:pt x="0" y="0"/>
                </a:moveTo>
                <a:cubicBezTo>
                  <a:pt x="0" y="1"/>
                  <a:pt x="548" y="33055"/>
                  <a:pt x="1051" y="42805"/>
                </a:cubicBezTo>
                <a:cubicBezTo>
                  <a:pt x="1837" y="58077"/>
                  <a:pt x="7416" y="103647"/>
                  <a:pt x="7416" y="103647"/>
                </a:cubicBezTo>
                <a:lnTo>
                  <a:pt x="14619" y="103531"/>
                </a:lnTo>
                <a:cubicBezTo>
                  <a:pt x="14619" y="103531"/>
                  <a:pt x="14037" y="62853"/>
                  <a:pt x="15013" y="49295"/>
                </a:cubicBezTo>
                <a:cubicBezTo>
                  <a:pt x="15761" y="38891"/>
                  <a:pt x="16815" y="3228"/>
                  <a:pt x="16815" y="3228"/>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62;p83"/>
          <p:cNvSpPr/>
          <p:nvPr/>
        </p:nvSpPr>
        <p:spPr>
          <a:xfrm>
            <a:off x="8464556" y="5246105"/>
            <a:ext cx="471608" cy="1528140"/>
          </a:xfrm>
          <a:custGeom>
            <a:avLst/>
            <a:gdLst/>
            <a:ahLst/>
            <a:cxnLst/>
            <a:rect l="l" t="t" r="r" b="b"/>
            <a:pathLst>
              <a:path w="31451" h="101910" extrusionOk="0">
                <a:moveTo>
                  <a:pt x="18918" y="1"/>
                </a:moveTo>
                <a:lnTo>
                  <a:pt x="1" y="1288"/>
                </a:lnTo>
                <a:cubicBezTo>
                  <a:pt x="1" y="1288"/>
                  <a:pt x="7995" y="38781"/>
                  <a:pt x="11080" y="49972"/>
                </a:cubicBezTo>
                <a:lnTo>
                  <a:pt x="25400" y="101909"/>
                </a:lnTo>
                <a:lnTo>
                  <a:pt x="31450" y="101909"/>
                </a:lnTo>
                <a:lnTo>
                  <a:pt x="189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63;p83"/>
          <p:cNvSpPr/>
          <p:nvPr/>
        </p:nvSpPr>
        <p:spPr>
          <a:xfrm>
            <a:off x="8148694" y="4681977"/>
            <a:ext cx="225000" cy="1084079"/>
          </a:xfrm>
          <a:custGeom>
            <a:avLst/>
            <a:gdLst/>
            <a:ahLst/>
            <a:cxnLst/>
            <a:rect l="l" t="t" r="r" b="b"/>
            <a:pathLst>
              <a:path w="15005" h="72296" extrusionOk="0">
                <a:moveTo>
                  <a:pt x="7811" y="0"/>
                </a:moveTo>
                <a:cubicBezTo>
                  <a:pt x="5371" y="2882"/>
                  <a:pt x="4384" y="6698"/>
                  <a:pt x="3660" y="10403"/>
                </a:cubicBezTo>
                <a:cubicBezTo>
                  <a:pt x="0" y="29130"/>
                  <a:pt x="1315" y="48805"/>
                  <a:pt x="7434" y="66876"/>
                </a:cubicBezTo>
                <a:cubicBezTo>
                  <a:pt x="8057" y="68714"/>
                  <a:pt x="8729" y="70541"/>
                  <a:pt x="9560" y="72295"/>
                </a:cubicBezTo>
                <a:cubicBezTo>
                  <a:pt x="12092" y="51366"/>
                  <a:pt x="14629" y="30391"/>
                  <a:pt x="14970" y="9312"/>
                </a:cubicBezTo>
                <a:cubicBezTo>
                  <a:pt x="15005" y="7088"/>
                  <a:pt x="14983" y="4734"/>
                  <a:pt x="13842" y="2824"/>
                </a:cubicBezTo>
                <a:cubicBezTo>
                  <a:pt x="13025" y="1457"/>
                  <a:pt x="11421" y="469"/>
                  <a:pt x="9897" y="469"/>
                </a:cubicBezTo>
                <a:cubicBezTo>
                  <a:pt x="9291" y="469"/>
                  <a:pt x="8697" y="625"/>
                  <a:pt x="8170" y="977"/>
                </a:cubicBezTo>
                <a:lnTo>
                  <a:pt x="7811" y="0"/>
                </a:lnTo>
                <a:close/>
              </a:path>
            </a:pathLst>
          </a:custGeom>
          <a:solidFill>
            <a:srgbClr val="FF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64;p83"/>
          <p:cNvSpPr/>
          <p:nvPr/>
        </p:nvSpPr>
        <p:spPr>
          <a:xfrm>
            <a:off x="8141992" y="4380481"/>
            <a:ext cx="209960" cy="1201879"/>
          </a:xfrm>
          <a:custGeom>
            <a:avLst/>
            <a:gdLst/>
            <a:ahLst/>
            <a:cxnLst/>
            <a:rect l="l" t="t" r="r" b="b"/>
            <a:pathLst>
              <a:path w="14002" h="80152" extrusionOk="0">
                <a:moveTo>
                  <a:pt x="14001" y="0"/>
                </a:moveTo>
                <a:cubicBezTo>
                  <a:pt x="14001" y="1"/>
                  <a:pt x="6952" y="6729"/>
                  <a:pt x="2242" y="34590"/>
                </a:cubicBezTo>
                <a:cubicBezTo>
                  <a:pt x="0" y="47840"/>
                  <a:pt x="1307" y="79631"/>
                  <a:pt x="1307" y="79631"/>
                </a:cubicBezTo>
                <a:lnTo>
                  <a:pt x="13603" y="80151"/>
                </a:lnTo>
                <a:lnTo>
                  <a:pt x="1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65;p83"/>
          <p:cNvSpPr/>
          <p:nvPr/>
        </p:nvSpPr>
        <p:spPr>
          <a:xfrm>
            <a:off x="8762739" y="4653503"/>
            <a:ext cx="223950" cy="1084079"/>
          </a:xfrm>
          <a:custGeom>
            <a:avLst/>
            <a:gdLst/>
            <a:ahLst/>
            <a:cxnLst/>
            <a:rect l="l" t="t" r="r" b="b"/>
            <a:pathLst>
              <a:path w="14935" h="72296" extrusionOk="0">
                <a:moveTo>
                  <a:pt x="7160" y="0"/>
                </a:moveTo>
                <a:lnTo>
                  <a:pt x="6804" y="978"/>
                </a:lnTo>
                <a:cubicBezTo>
                  <a:pt x="6279" y="626"/>
                  <a:pt x="5688" y="470"/>
                  <a:pt x="5084" y="470"/>
                </a:cubicBezTo>
                <a:cubicBezTo>
                  <a:pt x="3567" y="470"/>
                  <a:pt x="1972" y="1458"/>
                  <a:pt x="1159" y="2824"/>
                </a:cubicBezTo>
                <a:cubicBezTo>
                  <a:pt x="22" y="4734"/>
                  <a:pt x="1" y="7088"/>
                  <a:pt x="36" y="9312"/>
                </a:cubicBezTo>
                <a:cubicBezTo>
                  <a:pt x="376" y="30391"/>
                  <a:pt x="2900" y="51367"/>
                  <a:pt x="5421" y="72295"/>
                </a:cubicBezTo>
                <a:cubicBezTo>
                  <a:pt x="6247" y="70541"/>
                  <a:pt x="6915" y="68714"/>
                  <a:pt x="7536" y="66877"/>
                </a:cubicBezTo>
                <a:cubicBezTo>
                  <a:pt x="13625" y="48804"/>
                  <a:pt x="14934" y="29130"/>
                  <a:pt x="11292" y="10403"/>
                </a:cubicBezTo>
                <a:cubicBezTo>
                  <a:pt x="10572" y="6697"/>
                  <a:pt x="9590" y="2881"/>
                  <a:pt x="7160" y="0"/>
                </a:cubicBezTo>
                <a:close/>
              </a:path>
            </a:pathLst>
          </a:custGeom>
          <a:solidFill>
            <a:srgbClr val="FFBE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66;p83"/>
          <p:cNvSpPr/>
          <p:nvPr/>
        </p:nvSpPr>
        <p:spPr>
          <a:xfrm>
            <a:off x="8181712" y="6721739"/>
            <a:ext cx="340491" cy="95173"/>
          </a:xfrm>
          <a:custGeom>
            <a:avLst/>
            <a:gdLst/>
            <a:ahLst/>
            <a:cxnLst/>
            <a:rect l="l" t="t" r="r" b="b"/>
            <a:pathLst>
              <a:path w="22707" h="6347" extrusionOk="0">
                <a:moveTo>
                  <a:pt x="14924" y="1"/>
                </a:moveTo>
                <a:lnTo>
                  <a:pt x="14673" y="31"/>
                </a:lnTo>
                <a:lnTo>
                  <a:pt x="13339" y="2258"/>
                </a:lnTo>
                <a:cubicBezTo>
                  <a:pt x="13339" y="2258"/>
                  <a:pt x="7295" y="3738"/>
                  <a:pt x="1" y="4750"/>
                </a:cubicBezTo>
                <a:lnTo>
                  <a:pt x="248" y="5552"/>
                </a:lnTo>
                <a:lnTo>
                  <a:pt x="26" y="5869"/>
                </a:lnTo>
                <a:lnTo>
                  <a:pt x="199" y="6347"/>
                </a:lnTo>
                <a:lnTo>
                  <a:pt x="22707" y="5331"/>
                </a:lnTo>
                <a:lnTo>
                  <a:pt x="22585" y="4626"/>
                </a:lnTo>
                <a:cubicBezTo>
                  <a:pt x="22550" y="4420"/>
                  <a:pt x="21454" y="961"/>
                  <a:pt x="21454" y="961"/>
                </a:cubicBezTo>
                <a:lnTo>
                  <a:pt x="21261" y="392"/>
                </a:lnTo>
                <a:lnTo>
                  <a:pt x="21097" y="323"/>
                </a:lnTo>
                <a:lnTo>
                  <a:pt x="21148" y="997"/>
                </a:lnTo>
                <a:lnTo>
                  <a:pt x="14896" y="1329"/>
                </a:lnTo>
                <a:lnTo>
                  <a:pt x="14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67;p83"/>
          <p:cNvSpPr/>
          <p:nvPr/>
        </p:nvSpPr>
        <p:spPr>
          <a:xfrm>
            <a:off x="8803494" y="6721739"/>
            <a:ext cx="340506" cy="95173"/>
          </a:xfrm>
          <a:custGeom>
            <a:avLst/>
            <a:gdLst/>
            <a:ahLst/>
            <a:cxnLst/>
            <a:rect l="l" t="t" r="r" b="b"/>
            <a:pathLst>
              <a:path w="22708" h="6347" extrusionOk="0">
                <a:moveTo>
                  <a:pt x="7783" y="1"/>
                </a:moveTo>
                <a:lnTo>
                  <a:pt x="7811" y="1329"/>
                </a:lnTo>
                <a:lnTo>
                  <a:pt x="1560" y="997"/>
                </a:lnTo>
                <a:lnTo>
                  <a:pt x="1610" y="323"/>
                </a:lnTo>
                <a:lnTo>
                  <a:pt x="1445" y="392"/>
                </a:lnTo>
                <a:lnTo>
                  <a:pt x="1254" y="961"/>
                </a:lnTo>
                <a:cubicBezTo>
                  <a:pt x="1254" y="961"/>
                  <a:pt x="157" y="4420"/>
                  <a:pt x="121" y="4626"/>
                </a:cubicBezTo>
                <a:lnTo>
                  <a:pt x="0" y="5331"/>
                </a:lnTo>
                <a:lnTo>
                  <a:pt x="22508" y="6347"/>
                </a:lnTo>
                <a:lnTo>
                  <a:pt x="22682" y="5869"/>
                </a:lnTo>
                <a:lnTo>
                  <a:pt x="22458" y="5552"/>
                </a:lnTo>
                <a:lnTo>
                  <a:pt x="22707" y="4750"/>
                </a:lnTo>
                <a:cubicBezTo>
                  <a:pt x="15412" y="3738"/>
                  <a:pt x="9368" y="2258"/>
                  <a:pt x="9368" y="2258"/>
                </a:cubicBezTo>
                <a:lnTo>
                  <a:pt x="8035" y="31"/>
                </a:lnTo>
                <a:lnTo>
                  <a:pt x="7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68;p83"/>
          <p:cNvSpPr/>
          <p:nvPr/>
        </p:nvSpPr>
        <p:spPr>
          <a:xfrm>
            <a:off x="8784391" y="4352006"/>
            <a:ext cx="208955" cy="1201879"/>
          </a:xfrm>
          <a:custGeom>
            <a:avLst/>
            <a:gdLst/>
            <a:ahLst/>
            <a:cxnLst/>
            <a:rect l="l" t="t" r="r" b="b"/>
            <a:pathLst>
              <a:path w="13935" h="80152" extrusionOk="0">
                <a:moveTo>
                  <a:pt x="1" y="0"/>
                </a:moveTo>
                <a:lnTo>
                  <a:pt x="397" y="80151"/>
                </a:lnTo>
                <a:lnTo>
                  <a:pt x="12633" y="79631"/>
                </a:lnTo>
                <a:cubicBezTo>
                  <a:pt x="12633" y="79631"/>
                  <a:pt x="13935" y="47842"/>
                  <a:pt x="11704" y="34590"/>
                </a:cubicBezTo>
                <a:cubicBezTo>
                  <a:pt x="7016" y="6730"/>
                  <a:pt x="1" y="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69;p83"/>
          <p:cNvSpPr/>
          <p:nvPr/>
        </p:nvSpPr>
        <p:spPr>
          <a:xfrm>
            <a:off x="8252832" y="4302209"/>
            <a:ext cx="658266" cy="1720481"/>
          </a:xfrm>
          <a:custGeom>
            <a:avLst/>
            <a:gdLst/>
            <a:ahLst/>
            <a:cxnLst/>
            <a:rect l="l" t="t" r="r" b="b"/>
            <a:pathLst>
              <a:path w="43899" h="114737" extrusionOk="0">
                <a:moveTo>
                  <a:pt x="26068" y="0"/>
                </a:moveTo>
                <a:lnTo>
                  <a:pt x="22896" y="87"/>
                </a:lnTo>
                <a:lnTo>
                  <a:pt x="6610" y="5220"/>
                </a:lnTo>
                <a:lnTo>
                  <a:pt x="0" y="114737"/>
                </a:lnTo>
                <a:lnTo>
                  <a:pt x="43898" y="113303"/>
                </a:lnTo>
                <a:lnTo>
                  <a:pt x="35786" y="3474"/>
                </a:lnTo>
                <a:lnTo>
                  <a:pt x="26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70;p83"/>
          <p:cNvSpPr/>
          <p:nvPr/>
        </p:nvSpPr>
        <p:spPr>
          <a:xfrm>
            <a:off x="8409511" y="4097547"/>
            <a:ext cx="213919" cy="466569"/>
          </a:xfrm>
          <a:custGeom>
            <a:avLst/>
            <a:gdLst/>
            <a:ahLst/>
            <a:cxnLst/>
            <a:rect l="l" t="t" r="r" b="b"/>
            <a:pathLst>
              <a:path w="14266" h="31115" extrusionOk="0">
                <a:moveTo>
                  <a:pt x="6808" y="1"/>
                </a:moveTo>
                <a:cubicBezTo>
                  <a:pt x="6657" y="1"/>
                  <a:pt x="6506" y="7"/>
                  <a:pt x="6354" y="21"/>
                </a:cubicBezTo>
                <a:lnTo>
                  <a:pt x="5594" y="87"/>
                </a:lnTo>
                <a:cubicBezTo>
                  <a:pt x="2158" y="391"/>
                  <a:pt x="1" y="4089"/>
                  <a:pt x="816" y="8281"/>
                </a:cubicBezTo>
                <a:lnTo>
                  <a:pt x="3217" y="16760"/>
                </a:lnTo>
                <a:cubicBezTo>
                  <a:pt x="3951" y="20535"/>
                  <a:pt x="7100" y="31115"/>
                  <a:pt x="7100" y="31115"/>
                </a:cubicBezTo>
                <a:cubicBezTo>
                  <a:pt x="7100" y="31115"/>
                  <a:pt x="14266" y="17094"/>
                  <a:pt x="14112" y="13161"/>
                </a:cubicBezTo>
                <a:lnTo>
                  <a:pt x="13919" y="8194"/>
                </a:lnTo>
                <a:lnTo>
                  <a:pt x="13919" y="8195"/>
                </a:lnTo>
                <a:cubicBezTo>
                  <a:pt x="13747" y="3766"/>
                  <a:pt x="10418" y="1"/>
                  <a:pt x="6808"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71;p83"/>
          <p:cNvSpPr/>
          <p:nvPr/>
        </p:nvSpPr>
        <p:spPr>
          <a:xfrm>
            <a:off x="8274484" y="3991176"/>
            <a:ext cx="77854" cy="96628"/>
          </a:xfrm>
          <a:custGeom>
            <a:avLst/>
            <a:gdLst/>
            <a:ahLst/>
            <a:cxnLst/>
            <a:rect l="l" t="t" r="r" b="b"/>
            <a:pathLst>
              <a:path w="5192" h="6444" extrusionOk="0">
                <a:moveTo>
                  <a:pt x="3144" y="0"/>
                </a:moveTo>
                <a:cubicBezTo>
                  <a:pt x="2430" y="0"/>
                  <a:pt x="1624" y="330"/>
                  <a:pt x="1084" y="1551"/>
                </a:cubicBezTo>
                <a:cubicBezTo>
                  <a:pt x="1" y="4004"/>
                  <a:pt x="2210" y="6444"/>
                  <a:pt x="4596" y="6444"/>
                </a:cubicBezTo>
                <a:cubicBezTo>
                  <a:pt x="4794" y="6444"/>
                  <a:pt x="4993" y="6427"/>
                  <a:pt x="5191" y="6392"/>
                </a:cubicBezTo>
                <a:lnTo>
                  <a:pt x="4691" y="455"/>
                </a:lnTo>
                <a:cubicBezTo>
                  <a:pt x="4691" y="455"/>
                  <a:pt x="3981" y="0"/>
                  <a:pt x="3144"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72;p83"/>
          <p:cNvSpPr/>
          <p:nvPr/>
        </p:nvSpPr>
        <p:spPr>
          <a:xfrm>
            <a:off x="8275384" y="3800834"/>
            <a:ext cx="247837" cy="390785"/>
          </a:xfrm>
          <a:custGeom>
            <a:avLst/>
            <a:gdLst/>
            <a:ahLst/>
            <a:cxnLst/>
            <a:rect l="l" t="t" r="r" b="b"/>
            <a:pathLst>
              <a:path w="16528" h="26061" extrusionOk="0">
                <a:moveTo>
                  <a:pt x="8144" y="3806"/>
                </a:moveTo>
                <a:cubicBezTo>
                  <a:pt x="6592" y="3428"/>
                  <a:pt x="4509" y="6178"/>
                  <a:pt x="3624" y="7157"/>
                </a:cubicBezTo>
                <a:cubicBezTo>
                  <a:pt x="0" y="11167"/>
                  <a:pt x="3886" y="25003"/>
                  <a:pt x="5134" y="25671"/>
                </a:cubicBezTo>
                <a:cubicBezTo>
                  <a:pt x="5860" y="26061"/>
                  <a:pt x="6737" y="25270"/>
                  <a:pt x="7208" y="24805"/>
                </a:cubicBezTo>
                <a:cubicBezTo>
                  <a:pt x="8595" y="23437"/>
                  <a:pt x="9488" y="21605"/>
                  <a:pt x="10324" y="19874"/>
                </a:cubicBezTo>
                <a:cubicBezTo>
                  <a:pt x="10872" y="18739"/>
                  <a:pt x="11383" y="17586"/>
                  <a:pt x="11858" y="16416"/>
                </a:cubicBezTo>
                <a:cubicBezTo>
                  <a:pt x="12274" y="15394"/>
                  <a:pt x="12669" y="14364"/>
                  <a:pt x="13030" y="13322"/>
                </a:cubicBezTo>
                <a:cubicBezTo>
                  <a:pt x="14392" y="9400"/>
                  <a:pt x="16527" y="3377"/>
                  <a:pt x="13024" y="1"/>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73;p83"/>
          <p:cNvSpPr/>
          <p:nvPr/>
        </p:nvSpPr>
        <p:spPr>
          <a:xfrm>
            <a:off x="8311671" y="3729010"/>
            <a:ext cx="467094" cy="554560"/>
          </a:xfrm>
          <a:custGeom>
            <a:avLst/>
            <a:gdLst/>
            <a:ahLst/>
            <a:cxnLst/>
            <a:rect l="l" t="t" r="r" b="b"/>
            <a:pathLst>
              <a:path w="31150" h="36983" extrusionOk="0">
                <a:moveTo>
                  <a:pt x="11130" y="0"/>
                </a:moveTo>
                <a:cubicBezTo>
                  <a:pt x="6620" y="0"/>
                  <a:pt x="3613" y="1546"/>
                  <a:pt x="2713" y="8240"/>
                </a:cubicBezTo>
                <a:cubicBezTo>
                  <a:pt x="2713" y="8240"/>
                  <a:pt x="1380" y="15557"/>
                  <a:pt x="927" y="20439"/>
                </a:cubicBezTo>
                <a:cubicBezTo>
                  <a:pt x="0" y="30440"/>
                  <a:pt x="2872" y="36826"/>
                  <a:pt x="5286" y="36952"/>
                </a:cubicBezTo>
                <a:cubicBezTo>
                  <a:pt x="5669" y="36973"/>
                  <a:pt x="6052" y="36982"/>
                  <a:pt x="6435" y="36982"/>
                </a:cubicBezTo>
                <a:cubicBezTo>
                  <a:pt x="17543" y="36982"/>
                  <a:pt x="28635" y="28693"/>
                  <a:pt x="29871" y="19494"/>
                </a:cubicBezTo>
                <a:cubicBezTo>
                  <a:pt x="31150" y="9977"/>
                  <a:pt x="25653" y="1498"/>
                  <a:pt x="17591" y="555"/>
                </a:cubicBezTo>
                <a:cubicBezTo>
                  <a:pt x="15200" y="275"/>
                  <a:pt x="13031" y="0"/>
                  <a:pt x="11130"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74;p83"/>
          <p:cNvSpPr/>
          <p:nvPr/>
        </p:nvSpPr>
        <p:spPr>
          <a:xfrm>
            <a:off x="8593180" y="3854965"/>
            <a:ext cx="213154" cy="354212"/>
          </a:xfrm>
          <a:custGeom>
            <a:avLst/>
            <a:gdLst/>
            <a:ahLst/>
            <a:cxnLst/>
            <a:rect l="l" t="t" r="r" b="b"/>
            <a:pathLst>
              <a:path w="14215" h="23622" extrusionOk="0">
                <a:moveTo>
                  <a:pt x="9871" y="26"/>
                </a:moveTo>
                <a:cubicBezTo>
                  <a:pt x="9114" y="1"/>
                  <a:pt x="1517" y="6505"/>
                  <a:pt x="1094" y="7609"/>
                </a:cubicBezTo>
                <a:cubicBezTo>
                  <a:pt x="0" y="10476"/>
                  <a:pt x="4004" y="14934"/>
                  <a:pt x="4680" y="18008"/>
                </a:cubicBezTo>
                <a:cubicBezTo>
                  <a:pt x="4992" y="19426"/>
                  <a:pt x="2788" y="23621"/>
                  <a:pt x="2788" y="23621"/>
                </a:cubicBezTo>
                <a:cubicBezTo>
                  <a:pt x="2788" y="23621"/>
                  <a:pt x="6812" y="22864"/>
                  <a:pt x="10284" y="18207"/>
                </a:cubicBezTo>
                <a:cubicBezTo>
                  <a:pt x="14215" y="12932"/>
                  <a:pt x="13175" y="9639"/>
                  <a:pt x="13299" y="6272"/>
                </a:cubicBezTo>
                <a:cubicBezTo>
                  <a:pt x="13374" y="4269"/>
                  <a:pt x="12590" y="120"/>
                  <a:pt x="9871" y="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75;p83"/>
          <p:cNvSpPr/>
          <p:nvPr/>
        </p:nvSpPr>
        <p:spPr>
          <a:xfrm>
            <a:off x="8627682" y="4073106"/>
            <a:ext cx="109389" cy="87721"/>
          </a:xfrm>
          <a:custGeom>
            <a:avLst/>
            <a:gdLst/>
            <a:ahLst/>
            <a:cxnLst/>
            <a:rect l="l" t="t" r="r" b="b"/>
            <a:pathLst>
              <a:path w="7295" h="5850" extrusionOk="0">
                <a:moveTo>
                  <a:pt x="4327" y="1"/>
                </a:moveTo>
                <a:cubicBezTo>
                  <a:pt x="3960" y="1"/>
                  <a:pt x="3710" y="36"/>
                  <a:pt x="3710" y="36"/>
                </a:cubicBezTo>
                <a:lnTo>
                  <a:pt x="0" y="5307"/>
                </a:lnTo>
                <a:cubicBezTo>
                  <a:pt x="721" y="5677"/>
                  <a:pt x="1564" y="5850"/>
                  <a:pt x="2416" y="5850"/>
                </a:cubicBezTo>
                <a:cubicBezTo>
                  <a:pt x="4777" y="5850"/>
                  <a:pt x="7201" y="4524"/>
                  <a:pt x="7248" y="2405"/>
                </a:cubicBezTo>
                <a:cubicBezTo>
                  <a:pt x="7294" y="280"/>
                  <a:pt x="5353" y="1"/>
                  <a:pt x="4327"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76;p83"/>
          <p:cNvSpPr/>
          <p:nvPr/>
        </p:nvSpPr>
        <p:spPr>
          <a:xfrm>
            <a:off x="8248513" y="3681447"/>
            <a:ext cx="506201" cy="306708"/>
          </a:xfrm>
          <a:custGeom>
            <a:avLst/>
            <a:gdLst/>
            <a:ahLst/>
            <a:cxnLst/>
            <a:rect l="l" t="t" r="r" b="b"/>
            <a:pathLst>
              <a:path w="33758" h="20454" extrusionOk="0">
                <a:moveTo>
                  <a:pt x="26530" y="18082"/>
                </a:moveTo>
                <a:cubicBezTo>
                  <a:pt x="28852" y="17143"/>
                  <a:pt x="33476" y="14081"/>
                  <a:pt x="33535" y="12709"/>
                </a:cubicBezTo>
                <a:cubicBezTo>
                  <a:pt x="33757" y="7480"/>
                  <a:pt x="30584" y="2859"/>
                  <a:pt x="25455" y="1841"/>
                </a:cubicBezTo>
                <a:cubicBezTo>
                  <a:pt x="21802" y="1116"/>
                  <a:pt x="15672" y="2854"/>
                  <a:pt x="12679" y="2276"/>
                </a:cubicBezTo>
                <a:cubicBezTo>
                  <a:pt x="11119" y="1975"/>
                  <a:pt x="8005" y="1813"/>
                  <a:pt x="6570" y="959"/>
                </a:cubicBezTo>
                <a:cubicBezTo>
                  <a:pt x="6379" y="844"/>
                  <a:pt x="5341" y="0"/>
                  <a:pt x="5140" y="145"/>
                </a:cubicBezTo>
                <a:cubicBezTo>
                  <a:pt x="4636" y="506"/>
                  <a:pt x="5239" y="2727"/>
                  <a:pt x="5381" y="3201"/>
                </a:cubicBezTo>
                <a:cubicBezTo>
                  <a:pt x="5427" y="3356"/>
                  <a:pt x="5760" y="4128"/>
                  <a:pt x="5581" y="4236"/>
                </a:cubicBezTo>
                <a:cubicBezTo>
                  <a:pt x="5017" y="4579"/>
                  <a:pt x="3708" y="3356"/>
                  <a:pt x="3301" y="2927"/>
                </a:cubicBezTo>
                <a:cubicBezTo>
                  <a:pt x="3135" y="2752"/>
                  <a:pt x="2974" y="2564"/>
                  <a:pt x="2836" y="2355"/>
                </a:cubicBezTo>
                <a:cubicBezTo>
                  <a:pt x="2819" y="2328"/>
                  <a:pt x="2664" y="2040"/>
                  <a:pt x="2651" y="2074"/>
                </a:cubicBezTo>
                <a:cubicBezTo>
                  <a:pt x="2324" y="2915"/>
                  <a:pt x="3036" y="4728"/>
                  <a:pt x="3237" y="5583"/>
                </a:cubicBezTo>
                <a:cubicBezTo>
                  <a:pt x="3272" y="5732"/>
                  <a:pt x="3575" y="6734"/>
                  <a:pt x="3435" y="6830"/>
                </a:cubicBezTo>
                <a:cubicBezTo>
                  <a:pt x="3274" y="6942"/>
                  <a:pt x="2736" y="6330"/>
                  <a:pt x="2629" y="6228"/>
                </a:cubicBezTo>
                <a:cubicBezTo>
                  <a:pt x="2005" y="5633"/>
                  <a:pt x="1461" y="4943"/>
                  <a:pt x="872" y="4304"/>
                </a:cubicBezTo>
                <a:cubicBezTo>
                  <a:pt x="733" y="4154"/>
                  <a:pt x="443" y="3752"/>
                  <a:pt x="236" y="3789"/>
                </a:cubicBezTo>
                <a:cubicBezTo>
                  <a:pt x="0" y="3833"/>
                  <a:pt x="87" y="4460"/>
                  <a:pt x="94" y="4652"/>
                </a:cubicBezTo>
                <a:cubicBezTo>
                  <a:pt x="128" y="5600"/>
                  <a:pt x="242" y="6545"/>
                  <a:pt x="434" y="7474"/>
                </a:cubicBezTo>
                <a:cubicBezTo>
                  <a:pt x="1162" y="10968"/>
                  <a:pt x="4155" y="13981"/>
                  <a:pt x="6693" y="15640"/>
                </a:cubicBezTo>
                <a:cubicBezTo>
                  <a:pt x="12775" y="19621"/>
                  <a:pt x="20663" y="20453"/>
                  <a:pt x="26530" y="18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77;p83"/>
          <p:cNvSpPr/>
          <p:nvPr/>
        </p:nvSpPr>
        <p:spPr>
          <a:xfrm>
            <a:off x="8443518" y="4268441"/>
            <a:ext cx="206016" cy="132766"/>
          </a:xfrm>
          <a:custGeom>
            <a:avLst/>
            <a:gdLst/>
            <a:ahLst/>
            <a:cxnLst/>
            <a:rect l="l" t="t" r="r" b="b"/>
            <a:pathLst>
              <a:path w="13739" h="8854" extrusionOk="0">
                <a:moveTo>
                  <a:pt x="1" y="5501"/>
                </a:moveTo>
                <a:lnTo>
                  <a:pt x="494" y="3118"/>
                </a:lnTo>
                <a:lnTo>
                  <a:pt x="3314" y="4190"/>
                </a:lnTo>
                <a:lnTo>
                  <a:pt x="11653" y="1"/>
                </a:lnTo>
                <a:lnTo>
                  <a:pt x="13738" y="2772"/>
                </a:lnTo>
                <a:lnTo>
                  <a:pt x="7047" y="8854"/>
                </a:lnTo>
                <a:lnTo>
                  <a:pt x="3519" y="5807"/>
                </a:lnTo>
                <a:lnTo>
                  <a:pt x="902" y="871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78;p83"/>
          <p:cNvSpPr/>
          <p:nvPr/>
        </p:nvSpPr>
        <p:spPr>
          <a:xfrm>
            <a:off x="8456579" y="4316829"/>
            <a:ext cx="177421" cy="253176"/>
          </a:xfrm>
          <a:custGeom>
            <a:avLst/>
            <a:gdLst/>
            <a:ahLst/>
            <a:cxnLst/>
            <a:rect l="l" t="t" r="r" b="b"/>
            <a:pathLst>
              <a:path w="11832" h="16884" extrusionOk="0">
                <a:moveTo>
                  <a:pt x="0" y="2443"/>
                </a:moveTo>
                <a:lnTo>
                  <a:pt x="3942" y="16883"/>
                </a:lnTo>
                <a:lnTo>
                  <a:pt x="118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79;p83"/>
          <p:cNvSpPr/>
          <p:nvPr/>
        </p:nvSpPr>
        <p:spPr>
          <a:xfrm>
            <a:off x="8457868" y="4341510"/>
            <a:ext cx="93329" cy="92744"/>
          </a:xfrm>
          <a:custGeom>
            <a:avLst/>
            <a:gdLst/>
            <a:ahLst/>
            <a:cxnLst/>
            <a:rect l="l" t="t" r="r" b="b"/>
            <a:pathLst>
              <a:path w="6224" h="6185" extrusionOk="0">
                <a:moveTo>
                  <a:pt x="1" y="3922"/>
                </a:moveTo>
                <a:lnTo>
                  <a:pt x="2324" y="0"/>
                </a:lnTo>
                <a:lnTo>
                  <a:pt x="6224" y="3202"/>
                </a:lnTo>
                <a:lnTo>
                  <a:pt x="2604" y="6185"/>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80;p83"/>
          <p:cNvSpPr/>
          <p:nvPr/>
        </p:nvSpPr>
        <p:spPr>
          <a:xfrm>
            <a:off x="8483314" y="4391757"/>
            <a:ext cx="80973" cy="191216"/>
          </a:xfrm>
          <a:custGeom>
            <a:avLst/>
            <a:gdLst/>
            <a:ahLst/>
            <a:cxnLst/>
            <a:rect l="l" t="t" r="r" b="b"/>
            <a:pathLst>
              <a:path w="5400" h="12752" extrusionOk="0">
                <a:moveTo>
                  <a:pt x="2425" y="0"/>
                </a:moveTo>
                <a:lnTo>
                  <a:pt x="33" y="234"/>
                </a:lnTo>
                <a:cubicBezTo>
                  <a:pt x="1" y="575"/>
                  <a:pt x="123" y="4912"/>
                  <a:pt x="237" y="5289"/>
                </a:cubicBezTo>
                <a:cubicBezTo>
                  <a:pt x="615" y="6538"/>
                  <a:pt x="1889" y="12724"/>
                  <a:pt x="1979" y="12742"/>
                </a:cubicBezTo>
                <a:cubicBezTo>
                  <a:pt x="2023" y="12751"/>
                  <a:pt x="5399" y="5392"/>
                  <a:pt x="5351" y="5319"/>
                </a:cubicBezTo>
                <a:cubicBezTo>
                  <a:pt x="5003" y="4798"/>
                  <a:pt x="2947" y="910"/>
                  <a:pt x="24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81;p83"/>
          <p:cNvSpPr/>
          <p:nvPr/>
        </p:nvSpPr>
        <p:spPr>
          <a:xfrm rot="-1356940" flipH="1">
            <a:off x="7475077" y="4177167"/>
            <a:ext cx="85234" cy="96021"/>
          </a:xfrm>
          <a:custGeom>
            <a:avLst/>
            <a:gdLst/>
            <a:ahLst/>
            <a:cxnLst/>
            <a:rect l="l" t="t" r="r" b="b"/>
            <a:pathLst>
              <a:path w="8103" h="9114" extrusionOk="0">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82;p83"/>
          <p:cNvSpPr/>
          <p:nvPr/>
        </p:nvSpPr>
        <p:spPr>
          <a:xfrm rot="2042987">
            <a:off x="8384873" y="4082680"/>
            <a:ext cx="60854" cy="68542"/>
          </a:xfrm>
          <a:custGeom>
            <a:avLst/>
            <a:gdLst/>
            <a:ahLst/>
            <a:cxnLst/>
            <a:rect l="l" t="t" r="r" b="b"/>
            <a:pathLst>
              <a:path w="8103" h="9114" extrusionOk="0">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Subtitle 66"/>
          <p:cNvSpPr>
            <a:spLocks noGrp="1"/>
          </p:cNvSpPr>
          <p:nvPr>
            <p:ph type="subTitle" idx="1"/>
          </p:nvPr>
        </p:nvSpPr>
        <p:spPr>
          <a:xfrm>
            <a:off x="803258" y="2435061"/>
            <a:ext cx="7315200" cy="3587629"/>
          </a:xfrm>
        </p:spPr>
        <p:txBody>
          <a:bodyPr>
            <a:noAutofit/>
          </a:bodyPr>
          <a:lstStyle/>
          <a:p>
            <a:pPr marL="342900" indent="-342900" algn="l">
              <a:buClrTx/>
              <a:buSzPct val="100000"/>
              <a:buFont typeface="Arial" panose="020B0604020202020204" pitchFamily="34" charset="0"/>
              <a:buChar char="•"/>
            </a:pPr>
            <a:r>
              <a:rPr lang="en-US" dirty="0">
                <a:solidFill>
                  <a:schemeClr val="tx1"/>
                </a:solidFill>
                <a:latin typeface="+mj-lt"/>
                <a:cs typeface="Times New Roman" panose="02020603050405020304" pitchFamily="18" charset="0"/>
              </a:rPr>
              <a:t>Support vector regression (SVR) a variant of SVM, is typically used to solve non linear regression problems by constructing input output mapping function</a:t>
            </a:r>
          </a:p>
          <a:p>
            <a:pPr marL="342900" indent="-342900" algn="l">
              <a:buClrTx/>
              <a:buSzPct val="100000"/>
              <a:buFont typeface="Arial" panose="020B0604020202020204" pitchFamily="34" charset="0"/>
              <a:buChar char="•"/>
            </a:pPr>
            <a:r>
              <a:rPr lang="en-US" dirty="0">
                <a:solidFill>
                  <a:schemeClr val="tx1"/>
                </a:solidFill>
                <a:latin typeface="+mj-lt"/>
                <a:cs typeface="Times New Roman" panose="02020603050405020304" pitchFamily="18" charset="0"/>
              </a:rPr>
              <a:t>The least squares support vector regression (LSSVR) algorithm is a further development of SVR and it uses considerably reduces computational complexity and increases efficiency compared to standard SVR</a:t>
            </a:r>
          </a:p>
          <a:p>
            <a:pPr marL="342900" indent="-342900" algn="l">
              <a:buClrTx/>
              <a:buSzPct val="100000"/>
              <a:buFont typeface="Arial" panose="020B0604020202020204" pitchFamily="34" charset="0"/>
              <a:buChar char="•"/>
            </a:pPr>
            <a:r>
              <a:rPr lang="en-US" dirty="0">
                <a:solidFill>
                  <a:schemeClr val="tx1"/>
                </a:solidFill>
                <a:latin typeface="+mj-lt"/>
                <a:cs typeface="Times New Roman" panose="02020603050405020304" pitchFamily="18" charset="0"/>
              </a:rPr>
              <a:t>The firefly algorithm (FA), which is a nature inspired metaheuristic method has recently performed extremely well in solving various optimization problems.</a:t>
            </a:r>
          </a:p>
        </p:txBody>
      </p:sp>
    </p:spTree>
    <p:extLst>
      <p:ext uri="{BB962C8B-B14F-4D97-AF65-F5344CB8AC3E}">
        <p14:creationId xmlns:p14="http://schemas.microsoft.com/office/powerpoint/2010/main" val="273444421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17F2-61D4-9411-EB93-3E8BD7CF5106}"/>
              </a:ext>
            </a:extLst>
          </p:cNvPr>
          <p:cNvSpPr>
            <a:spLocks noGrp="1"/>
          </p:cNvSpPr>
          <p:nvPr>
            <p:ph type="title"/>
          </p:nvPr>
        </p:nvSpPr>
        <p:spPr>
          <a:xfrm>
            <a:off x="381000" y="594360"/>
            <a:ext cx="8168640" cy="1463041"/>
          </a:xfrm>
        </p:spPr>
        <p:txBody>
          <a:bodyPr>
            <a:normAutofit fontScale="90000"/>
          </a:bodyPr>
          <a:lstStyle/>
          <a:p>
            <a:pPr algn="ctr"/>
            <a:r>
              <a:rPr lang="en-US" sz="3600" spc="-10" dirty="0">
                <a:cs typeface="Bookman Uralic"/>
              </a:rPr>
              <a:t> </a:t>
            </a:r>
            <a:r>
              <a:rPr lang="en-US" spc="-10" dirty="0">
                <a:solidFill>
                  <a:schemeClr val="tx2"/>
                </a:solidFill>
                <a:latin typeface="Arial Black" pitchFamily="34" charset="0"/>
                <a:cs typeface="Bookman Uralic"/>
              </a:rPr>
              <a:t>data collection and performance metric</a:t>
            </a:r>
            <a:r>
              <a:rPr lang="en-US" sz="4000" dirty="0">
                <a:solidFill>
                  <a:schemeClr val="tx2"/>
                </a:solidFill>
                <a:effectLst/>
                <a:latin typeface="Arial Black" pitchFamily="34" charset="0"/>
              </a:rPr>
              <a:t>s</a:t>
            </a:r>
            <a:br>
              <a:rPr lang="en-US" sz="3600" dirty="0">
                <a:cs typeface="Bookman Uralic"/>
              </a:rPr>
            </a:br>
            <a:endParaRPr lang="en-IN" dirty="0"/>
          </a:p>
        </p:txBody>
      </p:sp>
      <p:sp>
        <p:nvSpPr>
          <p:cNvPr id="3" name="Content Placeholder 2">
            <a:extLst>
              <a:ext uri="{FF2B5EF4-FFF2-40B4-BE49-F238E27FC236}">
                <a16:creationId xmlns:a16="http://schemas.microsoft.com/office/drawing/2014/main" id="{BA925250-4098-60FB-0544-3B943D2C3957}"/>
              </a:ext>
            </a:extLst>
          </p:cNvPr>
          <p:cNvSpPr>
            <a:spLocks noGrp="1"/>
          </p:cNvSpPr>
          <p:nvPr>
            <p:ph idx="1"/>
          </p:nvPr>
        </p:nvSpPr>
        <p:spPr/>
        <p:txBody>
          <a:bodyPr>
            <a:normAutofit/>
          </a:bodyPr>
          <a:lstStyle/>
          <a:p>
            <a:pPr>
              <a:buFont typeface="Courier New" panose="02070309020205020404" pitchFamily="49" charset="0"/>
              <a:buChar char="o"/>
            </a:pPr>
            <a:r>
              <a:rPr lang="en-US" sz="2000" b="1" dirty="0">
                <a:cs typeface="Times New Roman" panose="02020603050405020304" pitchFamily="18" charset="0"/>
              </a:rPr>
              <a:t>Size of data set</a:t>
            </a:r>
          </a:p>
          <a:p>
            <a:pPr lvl="1"/>
            <a:r>
              <a:rPr lang="en-IN" b="1" dirty="0"/>
              <a:t>Historical Timeframe</a:t>
            </a:r>
          </a:p>
          <a:p>
            <a:pPr marL="914400" lvl="2" indent="0">
              <a:buNone/>
            </a:pPr>
            <a:r>
              <a:rPr lang="en-US" sz="2000" dirty="0"/>
              <a:t>collecting data spanning a significant historical timeframe, such as several years. This allows the model to capture various market conditions and trends. Our project takes 10 years of dataset.</a:t>
            </a:r>
          </a:p>
          <a:p>
            <a:pPr lvl="1"/>
            <a:r>
              <a:rPr lang="en-IN" b="1" dirty="0"/>
              <a:t>Number of Features</a:t>
            </a:r>
          </a:p>
          <a:p>
            <a:pPr marL="914400" lvl="2" indent="0">
              <a:buNone/>
            </a:pPr>
            <a:r>
              <a:rPr lang="en-US" sz="2000" dirty="0"/>
              <a:t>Include a sufficient number of features relevant to stock price prediction, such as opening price, closing price, high and low prices, trading volume, and any additional technical indicators.</a:t>
            </a:r>
            <a:endParaRPr lang="en-IN" sz="2000" dirty="0"/>
          </a:p>
        </p:txBody>
      </p:sp>
    </p:spTree>
    <p:extLst>
      <p:ext uri="{BB962C8B-B14F-4D97-AF65-F5344CB8AC3E}">
        <p14:creationId xmlns:p14="http://schemas.microsoft.com/office/powerpoint/2010/main" val="14088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64F6-E15B-2B4C-3371-F442FF18CC6D}"/>
              </a:ext>
            </a:extLst>
          </p:cNvPr>
          <p:cNvSpPr>
            <a:spLocks noGrp="1"/>
          </p:cNvSpPr>
          <p:nvPr>
            <p:ph type="title"/>
          </p:nvPr>
        </p:nvSpPr>
        <p:spPr>
          <a:xfrm>
            <a:off x="533400" y="764373"/>
            <a:ext cx="8016240" cy="1293028"/>
          </a:xfrm>
        </p:spPr>
        <p:txBody>
          <a:bodyPr/>
          <a:lstStyle/>
          <a:p>
            <a:pPr algn="ctr"/>
            <a:r>
              <a:rPr lang="en-US" spc="-10" dirty="0">
                <a:solidFill>
                  <a:schemeClr val="tx2"/>
                </a:solidFill>
                <a:latin typeface="Arial Black" pitchFamily="34" charset="0"/>
                <a:cs typeface="Bookman Uralic"/>
              </a:rPr>
              <a:t>Study of performance</a:t>
            </a:r>
            <a:endParaRPr lang="en-IN" dirty="0"/>
          </a:p>
        </p:txBody>
      </p:sp>
      <p:sp>
        <p:nvSpPr>
          <p:cNvPr id="3" name="Content Placeholder 2">
            <a:extLst>
              <a:ext uri="{FF2B5EF4-FFF2-40B4-BE49-F238E27FC236}">
                <a16:creationId xmlns:a16="http://schemas.microsoft.com/office/drawing/2014/main" id="{B4FC02C1-A10C-67D0-FD88-8192D99A9D2F}"/>
              </a:ext>
            </a:extLst>
          </p:cNvPr>
          <p:cNvSpPr>
            <a:spLocks noGrp="1"/>
          </p:cNvSpPr>
          <p:nvPr>
            <p:ph idx="1"/>
          </p:nvPr>
        </p:nvSpPr>
        <p:spPr/>
        <p:txBody>
          <a:bodyPr>
            <a:normAutofit/>
          </a:bodyPr>
          <a:lstStyle/>
          <a:p>
            <a:r>
              <a:rPr lang="en-IN" sz="2400" b="1" dirty="0"/>
              <a:t>Accuracy Analysis</a:t>
            </a:r>
          </a:p>
          <a:p>
            <a:pPr marL="457200" lvl="1" indent="0">
              <a:buNone/>
            </a:pPr>
            <a:r>
              <a:rPr lang="en-US" sz="2400" dirty="0"/>
              <a:t> Assess the overall correctness of the model's predictions. While accuracy is a fundamental metric, it's crucial to verify the reported accuracy of 55% through detailed analysis.</a:t>
            </a:r>
          </a:p>
          <a:p>
            <a:r>
              <a:rPr lang="en-IN" sz="2400" b="1" dirty="0"/>
              <a:t>Precision and Recall Assessment</a:t>
            </a:r>
          </a:p>
          <a:p>
            <a:pPr marL="457200" lvl="1" indent="0">
              <a:buNone/>
            </a:pPr>
            <a:r>
              <a:rPr lang="en-US" sz="2400" dirty="0"/>
              <a:t>Examine the precision and recall values, particularly if there are imbalances in the classes. A balanced approach is essential to avoid focusing solely on one aspect at the expense of the other.</a:t>
            </a:r>
            <a:endParaRPr lang="en-IN" sz="2400" dirty="0"/>
          </a:p>
        </p:txBody>
      </p:sp>
    </p:spTree>
    <p:extLst>
      <p:ext uri="{BB962C8B-B14F-4D97-AF65-F5344CB8AC3E}">
        <p14:creationId xmlns:p14="http://schemas.microsoft.com/office/powerpoint/2010/main" val="400236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A36A-5F75-4F42-2C7C-79DFC08666C4}"/>
              </a:ext>
            </a:extLst>
          </p:cNvPr>
          <p:cNvSpPr>
            <a:spLocks noGrp="1"/>
          </p:cNvSpPr>
          <p:nvPr>
            <p:ph type="title"/>
          </p:nvPr>
        </p:nvSpPr>
        <p:spPr>
          <a:xfrm>
            <a:off x="594360" y="764373"/>
            <a:ext cx="7955280" cy="1293028"/>
          </a:xfrm>
        </p:spPr>
        <p:txBody>
          <a:bodyPr/>
          <a:lstStyle/>
          <a:p>
            <a:pPr algn="ctr"/>
            <a:r>
              <a:rPr lang="en-US" spc="-10" dirty="0">
                <a:solidFill>
                  <a:schemeClr val="tx2"/>
                </a:solidFill>
                <a:latin typeface="Arial Black" pitchFamily="34" charset="0"/>
                <a:cs typeface="Bookman Uralic"/>
              </a:rPr>
              <a:t>Proposed system architecture</a:t>
            </a:r>
            <a:endParaRPr lang="en-IN" dirty="0"/>
          </a:p>
        </p:txBody>
      </p:sp>
      <p:sp>
        <p:nvSpPr>
          <p:cNvPr id="3" name="Content Placeholder 2">
            <a:extLst>
              <a:ext uri="{FF2B5EF4-FFF2-40B4-BE49-F238E27FC236}">
                <a16:creationId xmlns:a16="http://schemas.microsoft.com/office/drawing/2014/main" id="{27116A4E-8950-CCE1-AA53-167DE393B64B}"/>
              </a:ext>
            </a:extLst>
          </p:cNvPr>
          <p:cNvSpPr>
            <a:spLocks noGrp="1"/>
          </p:cNvSpPr>
          <p:nvPr>
            <p:ph idx="1"/>
          </p:nvPr>
        </p:nvSpPr>
        <p:spPr/>
        <p:txBody>
          <a:bodyPr/>
          <a:lstStyle/>
          <a:p>
            <a:r>
              <a:rPr lang="en-US" b="1" dirty="0"/>
              <a:t>Data Collection</a:t>
            </a:r>
          </a:p>
          <a:p>
            <a:pPr marL="457200" lvl="1" indent="0">
              <a:buNone/>
            </a:pPr>
            <a:r>
              <a:rPr lang="en-US" dirty="0"/>
              <a:t> Obtain historical stock data using </a:t>
            </a:r>
            <a:r>
              <a:rPr lang="en-US" dirty="0" err="1"/>
              <a:t>yfinance</a:t>
            </a:r>
            <a:r>
              <a:rPr lang="en-US" dirty="0"/>
              <a:t>. </a:t>
            </a:r>
          </a:p>
          <a:p>
            <a:r>
              <a:rPr lang="en-US" b="1" dirty="0"/>
              <a:t>Feature Engineering </a:t>
            </a:r>
          </a:p>
          <a:p>
            <a:pPr marL="457200" lvl="1" indent="0">
              <a:buNone/>
            </a:pPr>
            <a:r>
              <a:rPr lang="en-US" dirty="0"/>
              <a:t>Create new predictors and features. </a:t>
            </a:r>
          </a:p>
          <a:p>
            <a:r>
              <a:rPr lang="en-US" b="1" dirty="0"/>
              <a:t>Model Training</a:t>
            </a:r>
          </a:p>
          <a:p>
            <a:pPr marL="457200" lvl="1" indent="0">
              <a:buNone/>
            </a:pPr>
            <a:r>
              <a:rPr lang="en-US" dirty="0"/>
              <a:t> Utilize </a:t>
            </a:r>
            <a:r>
              <a:rPr lang="en-US" dirty="0" err="1"/>
              <a:t>RandomForestClassifier</a:t>
            </a:r>
            <a:r>
              <a:rPr lang="en-US" dirty="0"/>
              <a:t> from scikit-learn.</a:t>
            </a:r>
          </a:p>
          <a:p>
            <a:r>
              <a:rPr lang="en-US" b="1" dirty="0" err="1"/>
              <a:t>Backtesting</a:t>
            </a:r>
            <a:endParaRPr lang="en-US" b="1" dirty="0"/>
          </a:p>
          <a:p>
            <a:pPr marL="457200" lvl="1" indent="0">
              <a:buNone/>
            </a:pPr>
            <a:r>
              <a:rPr lang="en-US" dirty="0"/>
              <a:t>Evaluate model performance on historical data.</a:t>
            </a:r>
          </a:p>
          <a:p>
            <a:r>
              <a:rPr lang="en-US" b="1" dirty="0"/>
              <a:t>Prediction for the Future</a:t>
            </a:r>
          </a:p>
          <a:p>
            <a:pPr marL="457200" lvl="1" indent="0">
              <a:buNone/>
            </a:pPr>
            <a:r>
              <a:rPr lang="en-US" dirty="0"/>
              <a:t>Forecast future stock prices based on trained model.</a:t>
            </a:r>
            <a:endParaRPr lang="en-IN" dirty="0"/>
          </a:p>
        </p:txBody>
      </p:sp>
    </p:spTree>
    <p:extLst>
      <p:ext uri="{BB962C8B-B14F-4D97-AF65-F5344CB8AC3E}">
        <p14:creationId xmlns:p14="http://schemas.microsoft.com/office/powerpoint/2010/main" val="57724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4592-6B51-9854-84B1-03783E0D6B4C}"/>
              </a:ext>
            </a:extLst>
          </p:cNvPr>
          <p:cNvSpPr>
            <a:spLocks noGrp="1"/>
          </p:cNvSpPr>
          <p:nvPr>
            <p:ph type="title"/>
          </p:nvPr>
        </p:nvSpPr>
        <p:spPr>
          <a:xfrm>
            <a:off x="594360" y="764373"/>
            <a:ext cx="7955280" cy="1293028"/>
          </a:xfrm>
        </p:spPr>
        <p:txBody>
          <a:bodyPr/>
          <a:lstStyle/>
          <a:p>
            <a:pPr algn="ctr"/>
            <a:r>
              <a:rPr lang="en-US" spc="-10" dirty="0">
                <a:solidFill>
                  <a:schemeClr val="tx2"/>
                </a:solidFill>
                <a:latin typeface="Arial Black" pitchFamily="34" charset="0"/>
                <a:cs typeface="Bookman Uralic"/>
              </a:rPr>
              <a:t>Method description </a:t>
            </a:r>
            <a:endParaRPr lang="en-IN" dirty="0"/>
          </a:p>
        </p:txBody>
      </p:sp>
      <p:sp>
        <p:nvSpPr>
          <p:cNvPr id="3" name="Content Placeholder 2">
            <a:extLst>
              <a:ext uri="{FF2B5EF4-FFF2-40B4-BE49-F238E27FC236}">
                <a16:creationId xmlns:a16="http://schemas.microsoft.com/office/drawing/2014/main" id="{2E706D0D-4B9B-8662-685A-0E935B17EB28}"/>
              </a:ext>
            </a:extLst>
          </p:cNvPr>
          <p:cNvSpPr>
            <a:spLocks noGrp="1"/>
          </p:cNvSpPr>
          <p:nvPr>
            <p:ph idx="1"/>
          </p:nvPr>
        </p:nvSpPr>
        <p:spPr/>
        <p:txBody>
          <a:bodyPr>
            <a:normAutofit fontScale="85000" lnSpcReduction="20000"/>
          </a:bodyPr>
          <a:lstStyle/>
          <a:p>
            <a:r>
              <a:rPr lang="en-US" b="1" dirty="0"/>
              <a:t>Data Collection </a:t>
            </a:r>
          </a:p>
          <a:p>
            <a:pPr marL="457200" lvl="1" indent="0">
              <a:buNone/>
            </a:pPr>
            <a:r>
              <a:rPr lang="en-US" dirty="0"/>
              <a:t>Utilize the </a:t>
            </a:r>
            <a:r>
              <a:rPr lang="en-US" dirty="0" err="1"/>
              <a:t>yfinance</a:t>
            </a:r>
            <a:r>
              <a:rPr lang="en-US" dirty="0"/>
              <a:t> library to fetch historical stock data for the S&amp;P 500 index.</a:t>
            </a:r>
          </a:p>
          <a:p>
            <a:r>
              <a:rPr lang="en-US" b="1" dirty="0"/>
              <a:t>Feature Engineering</a:t>
            </a:r>
          </a:p>
          <a:p>
            <a:pPr marL="457200" lvl="1" indent="0">
              <a:buNone/>
            </a:pPr>
            <a:r>
              <a:rPr lang="en-US" dirty="0"/>
              <a:t>Create new predictors and features, including rolling averages and trends for different time horizons.</a:t>
            </a:r>
          </a:p>
          <a:p>
            <a:r>
              <a:rPr lang="en-US" b="1" dirty="0"/>
              <a:t>Model Training</a:t>
            </a:r>
          </a:p>
          <a:p>
            <a:pPr marL="457200" lvl="1" indent="0">
              <a:buNone/>
            </a:pPr>
            <a:r>
              <a:rPr lang="en-US" dirty="0"/>
              <a:t>Train a </a:t>
            </a:r>
            <a:r>
              <a:rPr lang="en-US" dirty="0" err="1"/>
              <a:t>RandomForestClassifier</a:t>
            </a:r>
            <a:r>
              <a:rPr lang="en-US" dirty="0"/>
              <a:t> using historical data and selected predictors.</a:t>
            </a:r>
          </a:p>
          <a:p>
            <a:r>
              <a:rPr lang="en-US" b="1" dirty="0" err="1"/>
              <a:t>Backtesting</a:t>
            </a:r>
            <a:endParaRPr lang="en-US" b="1" dirty="0"/>
          </a:p>
          <a:p>
            <a:pPr marL="457200" lvl="1" indent="0">
              <a:buNone/>
            </a:pPr>
            <a:r>
              <a:rPr lang="en-US" dirty="0"/>
              <a:t>Assess the model's performance on historical data to understand its accuracy and precision</a:t>
            </a:r>
          </a:p>
          <a:p>
            <a:r>
              <a:rPr lang="en-US" b="1" dirty="0"/>
              <a:t>Predicting Future Stock Prices</a:t>
            </a:r>
          </a:p>
          <a:p>
            <a:pPr marL="457200" lvl="1" indent="0">
              <a:buNone/>
            </a:pPr>
            <a:r>
              <a:rPr lang="en-US" dirty="0"/>
              <a:t>Extend the model to predict future closing prices based on new features and historical patterns.</a:t>
            </a:r>
            <a:endParaRPr lang="en-IN" dirty="0"/>
          </a:p>
        </p:txBody>
      </p:sp>
    </p:spTree>
    <p:extLst>
      <p:ext uri="{BB962C8B-B14F-4D97-AF65-F5344CB8AC3E}">
        <p14:creationId xmlns:p14="http://schemas.microsoft.com/office/powerpoint/2010/main" val="189808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F86C-EFEB-7A58-0BD4-265870B488FE}"/>
              </a:ext>
            </a:extLst>
          </p:cNvPr>
          <p:cNvSpPr>
            <a:spLocks noGrp="1"/>
          </p:cNvSpPr>
          <p:nvPr>
            <p:ph type="title"/>
          </p:nvPr>
        </p:nvSpPr>
        <p:spPr>
          <a:xfrm>
            <a:off x="594360" y="764373"/>
            <a:ext cx="7955280" cy="1293028"/>
          </a:xfrm>
        </p:spPr>
        <p:txBody>
          <a:bodyPr>
            <a:normAutofit/>
          </a:bodyPr>
          <a:lstStyle/>
          <a:p>
            <a:pPr algn="ctr"/>
            <a:r>
              <a:rPr lang="en-US" spc="-10" dirty="0">
                <a:solidFill>
                  <a:schemeClr val="tx2"/>
                </a:solidFill>
                <a:latin typeface="Arial Black" pitchFamily="34" charset="0"/>
                <a:cs typeface="Bookman Uralic"/>
              </a:rPr>
              <a:t>Implementation and Results</a:t>
            </a:r>
            <a:endParaRPr lang="en-IN" dirty="0"/>
          </a:p>
        </p:txBody>
      </p:sp>
      <p:sp>
        <p:nvSpPr>
          <p:cNvPr id="3" name="Content Placeholder 2">
            <a:extLst>
              <a:ext uri="{FF2B5EF4-FFF2-40B4-BE49-F238E27FC236}">
                <a16:creationId xmlns:a16="http://schemas.microsoft.com/office/drawing/2014/main" id="{05A8E8D2-9C19-526C-5401-04C457B1217A}"/>
              </a:ext>
            </a:extLst>
          </p:cNvPr>
          <p:cNvSpPr>
            <a:spLocks noGrp="1"/>
          </p:cNvSpPr>
          <p:nvPr>
            <p:ph idx="1"/>
          </p:nvPr>
        </p:nvSpPr>
        <p:spPr/>
        <p:txBody>
          <a:bodyPr>
            <a:normAutofit/>
          </a:bodyPr>
          <a:lstStyle/>
          <a:p>
            <a:r>
              <a:rPr lang="en-US" sz="2300" b="1" dirty="0"/>
              <a:t>Implementation</a:t>
            </a:r>
          </a:p>
          <a:p>
            <a:pPr marL="457200" lvl="1" indent="0">
              <a:buNone/>
            </a:pPr>
            <a:r>
              <a:rPr lang="en-US" sz="2300" dirty="0"/>
              <a:t>Display snippets of Python code for key functionalities (data retrieval, model training, future prediction)</a:t>
            </a:r>
          </a:p>
          <a:p>
            <a:r>
              <a:rPr lang="en-US" sz="2300" dirty="0"/>
              <a:t> </a:t>
            </a:r>
            <a:r>
              <a:rPr lang="en-US" sz="2300" b="1" dirty="0"/>
              <a:t>Results</a:t>
            </a:r>
            <a:r>
              <a:rPr lang="en-US" sz="2300" dirty="0"/>
              <a:t> </a:t>
            </a:r>
          </a:p>
          <a:p>
            <a:pPr marL="457200" lvl="1" indent="0">
              <a:buNone/>
            </a:pPr>
            <a:r>
              <a:rPr lang="en-US" sz="2300" dirty="0"/>
              <a:t>Showcase </a:t>
            </a:r>
            <a:r>
              <a:rPr lang="en-US" sz="2300" dirty="0" err="1"/>
              <a:t>backtesting</a:t>
            </a:r>
            <a:r>
              <a:rPr lang="en-US" sz="2300" dirty="0"/>
              <a:t> results and precision scores.</a:t>
            </a:r>
          </a:p>
          <a:p>
            <a:pPr marL="457200" lvl="1" indent="0">
              <a:buNone/>
            </a:pPr>
            <a:r>
              <a:rPr lang="en-US" sz="2300" dirty="0"/>
              <a:t>Present predicted future closing prices compared to actual prices.</a:t>
            </a:r>
          </a:p>
          <a:p>
            <a:pPr marL="457200" lvl="1" indent="0">
              <a:buNone/>
            </a:pPr>
            <a:r>
              <a:rPr lang="en-US" sz="2300" dirty="0"/>
              <a:t>In our model we get an output of 0 and 1. If there is a constant flow or downfall of stock price it gives and output of 0 and 1 represents rise of stock price.</a:t>
            </a:r>
            <a:endParaRPr lang="en-US" sz="2500" dirty="0"/>
          </a:p>
          <a:p>
            <a:pPr marL="457200" lvl="1" indent="0">
              <a:buNone/>
            </a:pPr>
            <a:endParaRPr lang="en-IN" sz="2400" dirty="0"/>
          </a:p>
        </p:txBody>
      </p:sp>
    </p:spTree>
    <p:extLst>
      <p:ext uri="{BB962C8B-B14F-4D97-AF65-F5344CB8AC3E}">
        <p14:creationId xmlns:p14="http://schemas.microsoft.com/office/powerpoint/2010/main" val="1399021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1ADA-5B10-7588-8B79-846B6CAE7998}"/>
              </a:ext>
            </a:extLst>
          </p:cNvPr>
          <p:cNvSpPr>
            <a:spLocks noGrp="1"/>
          </p:cNvSpPr>
          <p:nvPr>
            <p:ph type="title"/>
          </p:nvPr>
        </p:nvSpPr>
        <p:spPr>
          <a:xfrm>
            <a:off x="594360" y="764373"/>
            <a:ext cx="7955280" cy="1293028"/>
          </a:xfrm>
        </p:spPr>
        <p:txBody>
          <a:bodyPr/>
          <a:lstStyle/>
          <a:p>
            <a:pPr algn="ctr"/>
            <a:r>
              <a:rPr lang="en-US" spc="-10" dirty="0">
                <a:solidFill>
                  <a:schemeClr val="tx2"/>
                </a:solidFill>
                <a:latin typeface="Arial Black" pitchFamily="34" charset="0"/>
                <a:cs typeface="Bookman Uralic"/>
              </a:rPr>
              <a:t>performance analysis</a:t>
            </a:r>
            <a:endParaRPr lang="en-IN" dirty="0"/>
          </a:p>
        </p:txBody>
      </p:sp>
      <p:sp>
        <p:nvSpPr>
          <p:cNvPr id="3" name="Content Placeholder 2">
            <a:extLst>
              <a:ext uri="{FF2B5EF4-FFF2-40B4-BE49-F238E27FC236}">
                <a16:creationId xmlns:a16="http://schemas.microsoft.com/office/drawing/2014/main" id="{1199A414-D388-9010-A2AB-64CB1DB1D6EB}"/>
              </a:ext>
            </a:extLst>
          </p:cNvPr>
          <p:cNvSpPr>
            <a:spLocks noGrp="1"/>
          </p:cNvSpPr>
          <p:nvPr>
            <p:ph idx="1"/>
          </p:nvPr>
        </p:nvSpPr>
        <p:spPr/>
        <p:txBody>
          <a:bodyPr>
            <a:normAutofit/>
          </a:bodyPr>
          <a:lstStyle/>
          <a:p>
            <a:r>
              <a:rPr lang="en-IN" sz="2400" b="1" dirty="0"/>
              <a:t>Proposed method performance</a:t>
            </a:r>
          </a:p>
          <a:p>
            <a:pPr marL="457200" lvl="1" indent="0">
              <a:buNone/>
            </a:pPr>
            <a:r>
              <a:rPr lang="en-IN" sz="2400" dirty="0"/>
              <a:t>-As </a:t>
            </a:r>
            <a:r>
              <a:rPr lang="en-US" sz="2400" dirty="0"/>
              <a:t>Random Forest is a classifier that contains a number of decision trees on various subsets of the given dataset and takes the average to improve the predictive accuracy of that dataset</a:t>
            </a:r>
            <a:endParaRPr lang="en-IN" sz="2400" dirty="0"/>
          </a:p>
          <a:p>
            <a:pPr marL="457200" lvl="1" indent="0">
              <a:buNone/>
            </a:pPr>
            <a:r>
              <a:rPr lang="en-IN" sz="2400" dirty="0"/>
              <a:t>-With the help of Random the risk of overfitting is reduced.</a:t>
            </a:r>
          </a:p>
          <a:p>
            <a:r>
              <a:rPr lang="en-IN" sz="2400" b="1" dirty="0"/>
              <a:t>Existing methods performance on data set</a:t>
            </a:r>
          </a:p>
          <a:p>
            <a:pPr marL="457200" lvl="1" indent="0">
              <a:buNone/>
            </a:pPr>
            <a:r>
              <a:rPr lang="en-IN" sz="2400" dirty="0"/>
              <a:t>-Overfitting occurs in the present existing models. And their accuracy is not </a:t>
            </a:r>
            <a:r>
              <a:rPr lang="en-IN" sz="2400" dirty="0" err="1"/>
              <a:t>upto</a:t>
            </a:r>
            <a:r>
              <a:rPr lang="en-IN" sz="2400" dirty="0"/>
              <a:t> mark due to this overfitting issue</a:t>
            </a:r>
          </a:p>
        </p:txBody>
      </p:sp>
    </p:spTree>
    <p:extLst>
      <p:ext uri="{BB962C8B-B14F-4D97-AF65-F5344CB8AC3E}">
        <p14:creationId xmlns:p14="http://schemas.microsoft.com/office/powerpoint/2010/main" val="215424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64AE-1DF4-EA5A-75A1-BF3869EB89AD}"/>
              </a:ext>
            </a:extLst>
          </p:cNvPr>
          <p:cNvSpPr>
            <a:spLocks noGrp="1"/>
          </p:cNvSpPr>
          <p:nvPr>
            <p:ph type="title"/>
          </p:nvPr>
        </p:nvSpPr>
        <p:spPr>
          <a:xfrm>
            <a:off x="594360" y="764373"/>
            <a:ext cx="7955280" cy="1293028"/>
          </a:xfrm>
        </p:spPr>
        <p:txBody>
          <a:bodyPr/>
          <a:lstStyle/>
          <a:p>
            <a:pPr algn="ctr"/>
            <a:r>
              <a:rPr lang="en-US" spc="-10" dirty="0">
                <a:solidFill>
                  <a:schemeClr val="tx2"/>
                </a:solidFill>
                <a:latin typeface="Arial Black" pitchFamily="34" charset="0"/>
                <a:cs typeface="Bookman Uralic"/>
              </a:rPr>
              <a:t>Conclusion &amp; future work</a:t>
            </a:r>
            <a:endParaRPr lang="en-IN" dirty="0"/>
          </a:p>
        </p:txBody>
      </p:sp>
      <p:sp>
        <p:nvSpPr>
          <p:cNvPr id="3" name="Content Placeholder 2">
            <a:extLst>
              <a:ext uri="{FF2B5EF4-FFF2-40B4-BE49-F238E27FC236}">
                <a16:creationId xmlns:a16="http://schemas.microsoft.com/office/drawing/2014/main" id="{54F0D744-6596-0266-767E-AEA53B9D0AC2}"/>
              </a:ext>
            </a:extLst>
          </p:cNvPr>
          <p:cNvSpPr>
            <a:spLocks noGrp="1"/>
          </p:cNvSpPr>
          <p:nvPr>
            <p:ph idx="1"/>
          </p:nvPr>
        </p:nvSpPr>
        <p:spPr/>
        <p:txBody>
          <a:bodyPr/>
          <a:lstStyle/>
          <a:p>
            <a:pPr marL="0" indent="0">
              <a:buNone/>
            </a:pPr>
            <a:r>
              <a:rPr lang="en-US" dirty="0"/>
              <a:t>-Our model demonstrates robust performance in predicting stock prices, as evidenced by </a:t>
            </a:r>
            <a:r>
              <a:rPr lang="en-US" dirty="0" err="1"/>
              <a:t>backtesting</a:t>
            </a:r>
            <a:r>
              <a:rPr lang="en-US" dirty="0"/>
              <a:t> and comparison metrics.</a:t>
            </a:r>
          </a:p>
          <a:p>
            <a:pPr marL="0" indent="0">
              <a:buNone/>
            </a:pPr>
            <a:r>
              <a:rPr lang="en-US" dirty="0"/>
              <a:t>-Achieves high precision, indicating reliable predictions for decision-making in financial markets.</a:t>
            </a:r>
          </a:p>
          <a:p>
            <a:r>
              <a:rPr lang="en-IN" sz="2000" b="1" dirty="0"/>
              <a:t>Future Work</a:t>
            </a:r>
          </a:p>
          <a:p>
            <a:pPr marL="457200" lvl="1" indent="0">
              <a:buNone/>
            </a:pPr>
            <a:r>
              <a:rPr lang="en-IN" dirty="0"/>
              <a:t>-</a:t>
            </a:r>
            <a:r>
              <a:rPr lang="en-IN" b="1" dirty="0"/>
              <a:t>Real-time Implementation</a:t>
            </a:r>
          </a:p>
          <a:p>
            <a:pPr marL="914400" lvl="2" indent="0">
              <a:buNone/>
            </a:pPr>
            <a:r>
              <a:rPr lang="en-US" dirty="0"/>
              <a:t>Adapt the model for real-time prediction, enabling timely decision-making in dynamic market conditions.</a:t>
            </a:r>
            <a:endParaRPr lang="en-IN" dirty="0"/>
          </a:p>
          <a:p>
            <a:pPr marL="457200" lvl="1" indent="0">
              <a:buNone/>
            </a:pPr>
            <a:r>
              <a:rPr lang="en-IN" dirty="0"/>
              <a:t>- </a:t>
            </a:r>
            <a:r>
              <a:rPr lang="en-IN" b="1" dirty="0"/>
              <a:t>User Interface Development</a:t>
            </a:r>
          </a:p>
          <a:p>
            <a:pPr marL="914400" lvl="2" indent="0">
              <a:buNone/>
            </a:pPr>
            <a:r>
              <a:rPr lang="en-US" dirty="0"/>
              <a:t>Develop an intuitive user interface for broader accessibility, facilitating usage by financial analysts and investors.</a:t>
            </a:r>
            <a:endParaRPr lang="en-IN" dirty="0"/>
          </a:p>
        </p:txBody>
      </p:sp>
    </p:spTree>
    <p:extLst>
      <p:ext uri="{BB962C8B-B14F-4D97-AF65-F5344CB8AC3E}">
        <p14:creationId xmlns:p14="http://schemas.microsoft.com/office/powerpoint/2010/main" val="378305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0"/>
            <a:ext cx="8763000" cy="1143000"/>
          </a:xfrm>
        </p:spPr>
        <p:txBody>
          <a:bodyPr/>
          <a:lstStyle/>
          <a:p>
            <a:pPr algn="ctr"/>
            <a:r>
              <a:rPr lang="en-US" b="1" dirty="0">
                <a:latin typeface="Aptos Display" panose="020B0004020202020204" pitchFamily="34" charset="0"/>
              </a:rPr>
              <a:t>Thank you </a:t>
            </a:r>
            <a:r>
              <a:rPr lang="en-US" b="1" dirty="0">
                <a:latin typeface="Aptos Display" panose="020B0004020202020204" pitchFamily="34" charset="0"/>
                <a:sym typeface="Wingdings" pitchFamily="2" charset="2"/>
              </a:rPr>
              <a:t></a:t>
            </a:r>
            <a:endParaRPr lang="en-US" b="1" dirty="0">
              <a:latin typeface="Aptos Display" panose="020B0004020202020204" pitchFamily="34" charset="0"/>
            </a:endParaRPr>
          </a:p>
        </p:txBody>
      </p:sp>
    </p:spTree>
    <p:extLst>
      <p:ext uri="{BB962C8B-B14F-4D97-AF65-F5344CB8AC3E}">
        <p14:creationId xmlns:p14="http://schemas.microsoft.com/office/powerpoint/2010/main" val="49644939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470" y="381000"/>
            <a:ext cx="7772400" cy="615553"/>
          </a:xfrm>
        </p:spPr>
        <p:txBody>
          <a:bodyPr>
            <a:normAutofit fontScale="90000"/>
          </a:bodyPr>
          <a:lstStyle/>
          <a:p>
            <a:pPr algn="l"/>
            <a:r>
              <a:rPr lang="en-US" dirty="0"/>
              <a:t>Contents</a:t>
            </a:r>
          </a:p>
        </p:txBody>
      </p:sp>
      <p:sp>
        <p:nvSpPr>
          <p:cNvPr id="3" name="Subtitle 2"/>
          <p:cNvSpPr>
            <a:spLocks noGrp="1"/>
          </p:cNvSpPr>
          <p:nvPr>
            <p:ph type="subTitle" idx="1"/>
          </p:nvPr>
        </p:nvSpPr>
        <p:spPr>
          <a:xfrm>
            <a:off x="737647" y="1143000"/>
            <a:ext cx="7543800" cy="5181600"/>
          </a:xfrm>
        </p:spPr>
        <p:txBody>
          <a:bodyPr>
            <a:normAutofit fontScale="85000" lnSpcReduction="20000"/>
          </a:bodyPr>
          <a:lstStyle/>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Bookman Uralic"/>
                <a:cs typeface="Bookman Uralic"/>
              </a:rPr>
              <a:t>Abstract</a:t>
            </a:r>
          </a:p>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Bookman Uralic"/>
                <a:cs typeface="Bookman Uralic"/>
              </a:rPr>
              <a:t>Introduction</a:t>
            </a:r>
            <a:endParaRPr lang="en-US" sz="2000" dirty="0">
              <a:latin typeface="Bookman Uralic"/>
              <a:cs typeface="Bookman Uralic"/>
            </a:endParaRPr>
          </a:p>
          <a:p>
            <a:pPr marL="354965" indent="-342900" algn="l">
              <a:lnSpc>
                <a:spcPct val="150000"/>
              </a:lnSpc>
              <a:spcBef>
                <a:spcPts val="95"/>
              </a:spcBef>
              <a:buSzPct val="125000"/>
              <a:buFont typeface="Arial" pitchFamily="34" charset="0"/>
              <a:buChar char="•"/>
              <a:tabLst>
                <a:tab pos="187325" algn="l"/>
              </a:tabLst>
            </a:pPr>
            <a:r>
              <a:rPr lang="en-US" sz="2000" spc="-5" dirty="0">
                <a:solidFill>
                  <a:schemeClr val="tx1"/>
                </a:solidFill>
                <a:latin typeface="Bookman Uralic"/>
                <a:cs typeface="Bookman Uralic"/>
              </a:rPr>
              <a:t>Motivation </a:t>
            </a:r>
            <a:r>
              <a:rPr lang="en-US" sz="2000" spc="-10" dirty="0">
                <a:solidFill>
                  <a:schemeClr val="tx1"/>
                </a:solidFill>
                <a:latin typeface="Bookman Uralic"/>
                <a:cs typeface="Bookman Uralic"/>
              </a:rPr>
              <a:t>of</a:t>
            </a:r>
            <a:r>
              <a:rPr lang="en-US" sz="2000" spc="55" dirty="0">
                <a:solidFill>
                  <a:schemeClr val="tx1"/>
                </a:solidFill>
                <a:latin typeface="Bookman Uralic"/>
                <a:cs typeface="Bookman Uralic"/>
              </a:rPr>
              <a:t> </a:t>
            </a:r>
            <a:r>
              <a:rPr lang="en-US" sz="2000" spc="-5" dirty="0">
                <a:solidFill>
                  <a:schemeClr val="tx1"/>
                </a:solidFill>
                <a:latin typeface="Bookman Uralic"/>
                <a:cs typeface="Bookman Uralic"/>
              </a:rPr>
              <a:t>study</a:t>
            </a:r>
            <a:endParaRPr lang="en-US" sz="2000" dirty="0">
              <a:latin typeface="Bookman Uralic"/>
              <a:cs typeface="Bookman Uralic"/>
            </a:endParaRPr>
          </a:p>
          <a:p>
            <a:pPr marL="354965" indent="-342900" algn="l">
              <a:lnSpc>
                <a:spcPct val="150000"/>
              </a:lnSpc>
              <a:spcBef>
                <a:spcPts val="95"/>
              </a:spcBef>
              <a:buSzPct val="125000"/>
              <a:buFont typeface="Arial" pitchFamily="34" charset="0"/>
              <a:buChar char="•"/>
              <a:tabLst>
                <a:tab pos="187325" algn="l"/>
              </a:tabLst>
            </a:pPr>
            <a:r>
              <a:rPr lang="en-US" sz="2000" dirty="0">
                <a:solidFill>
                  <a:schemeClr val="tx1"/>
                </a:solidFill>
                <a:latin typeface="Bookman Uralic"/>
                <a:cs typeface="Bookman Uralic"/>
              </a:rPr>
              <a:t>Objectives</a:t>
            </a:r>
            <a:endParaRPr lang="en-US" sz="2000" dirty="0">
              <a:latin typeface="Bookman Uralic"/>
              <a:cs typeface="Bookman Uralic"/>
            </a:endParaRPr>
          </a:p>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Bookman Uralic"/>
                <a:cs typeface="Bookman Uralic"/>
              </a:rPr>
              <a:t>Scope and </a:t>
            </a:r>
            <a:r>
              <a:rPr lang="en-US" sz="2000" spc="-5" dirty="0">
                <a:solidFill>
                  <a:schemeClr val="tx1"/>
                </a:solidFill>
                <a:latin typeface="Bookman Uralic"/>
                <a:cs typeface="Bookman Uralic"/>
              </a:rPr>
              <a:t>limitation </a:t>
            </a:r>
            <a:r>
              <a:rPr lang="en-US" sz="2000" spc="-10" dirty="0">
                <a:solidFill>
                  <a:schemeClr val="tx1"/>
                </a:solidFill>
                <a:latin typeface="Bookman Uralic"/>
                <a:cs typeface="Bookman Uralic"/>
              </a:rPr>
              <a:t>of</a:t>
            </a:r>
            <a:r>
              <a:rPr lang="en-US" sz="2000" spc="65" dirty="0">
                <a:solidFill>
                  <a:schemeClr val="tx1"/>
                </a:solidFill>
                <a:latin typeface="Bookman Uralic"/>
                <a:cs typeface="Bookman Uralic"/>
              </a:rPr>
              <a:t> </a:t>
            </a:r>
            <a:r>
              <a:rPr lang="en-US" sz="2000" spc="-5" dirty="0">
                <a:solidFill>
                  <a:schemeClr val="tx1"/>
                </a:solidFill>
                <a:latin typeface="Bookman Uralic"/>
                <a:cs typeface="Bookman Uralic"/>
              </a:rPr>
              <a:t>study</a:t>
            </a:r>
          </a:p>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Bookman Uralic"/>
                <a:cs typeface="Bookman Uralic"/>
              </a:rPr>
              <a:t>Literature</a:t>
            </a:r>
            <a:r>
              <a:rPr lang="en-US" sz="2000" spc="30" dirty="0">
                <a:solidFill>
                  <a:schemeClr val="tx1"/>
                </a:solidFill>
                <a:latin typeface="Bookman Uralic"/>
                <a:cs typeface="Bookman Uralic"/>
              </a:rPr>
              <a:t> </a:t>
            </a:r>
            <a:r>
              <a:rPr lang="en-US" sz="2000" spc="-5" dirty="0">
                <a:solidFill>
                  <a:schemeClr val="tx1"/>
                </a:solidFill>
                <a:latin typeface="Bookman Uralic"/>
                <a:cs typeface="Bookman Uralic"/>
              </a:rPr>
              <a:t>survey</a:t>
            </a:r>
          </a:p>
          <a:p>
            <a:pPr marL="354965" indent="-342900" algn="l">
              <a:lnSpc>
                <a:spcPct val="150000"/>
              </a:lnSpc>
              <a:spcBef>
                <a:spcPts val="95"/>
              </a:spcBef>
              <a:buSzPct val="125000"/>
              <a:buFont typeface="Arial" pitchFamily="34" charset="0"/>
              <a:buChar char="•"/>
              <a:tabLst>
                <a:tab pos="187325" algn="l"/>
              </a:tabLst>
            </a:pPr>
            <a:r>
              <a:rPr lang="en-US" sz="2000" spc="-10" dirty="0">
                <a:solidFill>
                  <a:schemeClr val="tx1"/>
                </a:solidFill>
                <a:latin typeface="Bookman Uralic"/>
                <a:cs typeface="Bookman Uralic"/>
              </a:rPr>
              <a:t>Existing</a:t>
            </a:r>
            <a:r>
              <a:rPr lang="en-US" sz="2000" spc="10" dirty="0">
                <a:solidFill>
                  <a:schemeClr val="tx1"/>
                </a:solidFill>
                <a:latin typeface="Bookman Uralic"/>
                <a:cs typeface="Bookman Uralic"/>
              </a:rPr>
              <a:t> </a:t>
            </a:r>
            <a:r>
              <a:rPr lang="en-US" sz="2000" spc="-5" dirty="0">
                <a:solidFill>
                  <a:schemeClr val="tx1"/>
                </a:solidFill>
                <a:latin typeface="Bookman Uralic"/>
                <a:cs typeface="Bookman Uralic"/>
              </a:rPr>
              <a:t>system/Methods</a:t>
            </a:r>
          </a:p>
          <a:p>
            <a:pPr marL="354965" indent="-342900" algn="l">
              <a:lnSpc>
                <a:spcPct val="150000"/>
              </a:lnSpc>
              <a:spcBef>
                <a:spcPts val="95"/>
              </a:spcBef>
              <a:buSzPct val="125000"/>
              <a:buFont typeface="Arial" pitchFamily="34" charset="0"/>
              <a:buChar char="•"/>
              <a:tabLst>
                <a:tab pos="187325" algn="l"/>
              </a:tabLst>
            </a:pPr>
            <a:r>
              <a:rPr lang="en-US" sz="2000" dirty="0">
                <a:solidFill>
                  <a:schemeClr val="tx1"/>
                </a:solidFill>
                <a:latin typeface="Bookman Uralic"/>
              </a:rPr>
              <a:t>Data collection and performance metrics</a:t>
            </a:r>
          </a:p>
          <a:p>
            <a:pPr marL="354965" indent="-342900" algn="l">
              <a:lnSpc>
                <a:spcPct val="150000"/>
              </a:lnSpc>
              <a:spcBef>
                <a:spcPts val="95"/>
              </a:spcBef>
              <a:buSzPct val="125000"/>
              <a:buFont typeface="Arial" pitchFamily="34" charset="0"/>
              <a:buChar char="•"/>
              <a:tabLst>
                <a:tab pos="187325" algn="l"/>
              </a:tabLst>
            </a:pPr>
            <a:r>
              <a:rPr lang="en-US" dirty="0">
                <a:latin typeface="Bookman Uralic"/>
              </a:rPr>
              <a:t>Study of performance</a:t>
            </a:r>
          </a:p>
          <a:p>
            <a:pPr marL="354965" indent="-342900" algn="l">
              <a:lnSpc>
                <a:spcPct val="150000"/>
              </a:lnSpc>
              <a:spcBef>
                <a:spcPts val="95"/>
              </a:spcBef>
              <a:buSzPct val="125000"/>
              <a:buFont typeface="Arial" pitchFamily="34" charset="0"/>
              <a:buChar char="•"/>
              <a:tabLst>
                <a:tab pos="187325" algn="l"/>
              </a:tabLst>
            </a:pPr>
            <a:r>
              <a:rPr lang="en-US" sz="2000" dirty="0">
                <a:solidFill>
                  <a:schemeClr val="tx1"/>
                </a:solidFill>
                <a:latin typeface="Bookman Uralic"/>
              </a:rPr>
              <a:t>Proposed system architecture</a:t>
            </a:r>
          </a:p>
          <a:p>
            <a:pPr marL="354965" indent="-342900" algn="l">
              <a:lnSpc>
                <a:spcPct val="150000"/>
              </a:lnSpc>
              <a:spcBef>
                <a:spcPts val="95"/>
              </a:spcBef>
              <a:buSzPct val="125000"/>
              <a:buFont typeface="Arial" pitchFamily="34" charset="0"/>
              <a:buChar char="•"/>
              <a:tabLst>
                <a:tab pos="187325" algn="l"/>
              </a:tabLst>
            </a:pPr>
            <a:r>
              <a:rPr lang="en-US" dirty="0">
                <a:latin typeface="Bookman Uralic"/>
              </a:rPr>
              <a:t>Method description</a:t>
            </a:r>
          </a:p>
          <a:p>
            <a:pPr marL="354965" indent="-342900" algn="l">
              <a:lnSpc>
                <a:spcPct val="150000"/>
              </a:lnSpc>
              <a:spcBef>
                <a:spcPts val="95"/>
              </a:spcBef>
              <a:buSzPct val="125000"/>
              <a:buFont typeface="Arial" pitchFamily="34" charset="0"/>
              <a:buChar char="•"/>
              <a:tabLst>
                <a:tab pos="187325" algn="l"/>
              </a:tabLst>
            </a:pPr>
            <a:r>
              <a:rPr lang="en-US" sz="2000" dirty="0">
                <a:solidFill>
                  <a:schemeClr val="tx1"/>
                </a:solidFill>
                <a:latin typeface="Bookman Uralic"/>
              </a:rPr>
              <a:t>Implementation and results</a:t>
            </a:r>
          </a:p>
          <a:p>
            <a:pPr marL="354965" indent="-342900" algn="l">
              <a:lnSpc>
                <a:spcPct val="150000"/>
              </a:lnSpc>
              <a:spcBef>
                <a:spcPts val="95"/>
              </a:spcBef>
              <a:buSzPct val="125000"/>
              <a:buFont typeface="Arial" pitchFamily="34" charset="0"/>
              <a:buChar char="•"/>
              <a:tabLst>
                <a:tab pos="187325" algn="l"/>
              </a:tabLst>
            </a:pPr>
            <a:r>
              <a:rPr lang="en-US" dirty="0">
                <a:latin typeface="Bookman Uralic"/>
              </a:rPr>
              <a:t>Performance analysis </a:t>
            </a:r>
          </a:p>
          <a:p>
            <a:pPr marL="354965" indent="-342900" algn="l">
              <a:lnSpc>
                <a:spcPct val="150000"/>
              </a:lnSpc>
              <a:spcBef>
                <a:spcPts val="95"/>
              </a:spcBef>
              <a:buSzPct val="125000"/>
              <a:buFont typeface="Arial" pitchFamily="34" charset="0"/>
              <a:buChar char="•"/>
              <a:tabLst>
                <a:tab pos="187325" algn="l"/>
              </a:tabLst>
            </a:pPr>
            <a:r>
              <a:rPr lang="en-US" sz="2000" dirty="0">
                <a:solidFill>
                  <a:schemeClr val="tx1"/>
                </a:solidFill>
                <a:latin typeface="Bookman Uralic"/>
              </a:rPr>
              <a:t>Conclusion &amp;future work</a:t>
            </a:r>
          </a:p>
          <a:p>
            <a:pPr marL="354965" indent="-342900" algn="l">
              <a:lnSpc>
                <a:spcPct val="150000"/>
              </a:lnSpc>
              <a:spcBef>
                <a:spcPts val="95"/>
              </a:spcBef>
              <a:buSzPct val="125000"/>
              <a:buFont typeface="Arial" pitchFamily="34" charset="0"/>
              <a:buChar char="•"/>
              <a:tabLst>
                <a:tab pos="187325" algn="l"/>
              </a:tabLst>
            </a:pPr>
            <a:endParaRPr lang="en-US" sz="2000" dirty="0">
              <a:solidFill>
                <a:schemeClr val="tx1"/>
              </a:solidFill>
            </a:endParaRPr>
          </a:p>
        </p:txBody>
      </p:sp>
    </p:spTree>
    <p:extLst>
      <p:ext uri="{BB962C8B-B14F-4D97-AF65-F5344CB8AC3E}">
        <p14:creationId xmlns:p14="http://schemas.microsoft.com/office/powerpoint/2010/main" val="102667407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60" y="533400"/>
            <a:ext cx="6964679" cy="1981200"/>
          </a:xfrm>
        </p:spPr>
        <p:txBody>
          <a:bodyPr>
            <a:noAutofit/>
          </a:bodyPr>
          <a:lstStyle/>
          <a:p>
            <a:pPr algn="ctr"/>
            <a:r>
              <a:rPr lang="en-US" dirty="0">
                <a:latin typeface="Arial Black" pitchFamily="34" charset="0"/>
              </a:rPr>
              <a:t>      Abstract</a:t>
            </a:r>
          </a:p>
        </p:txBody>
      </p:sp>
      <p:sp>
        <p:nvSpPr>
          <p:cNvPr id="3" name="Text Placeholder 2"/>
          <p:cNvSpPr>
            <a:spLocks noGrp="1"/>
          </p:cNvSpPr>
          <p:nvPr>
            <p:ph idx="1"/>
          </p:nvPr>
        </p:nvSpPr>
        <p:spPr>
          <a:xfrm>
            <a:off x="0" y="2209800"/>
            <a:ext cx="9144000" cy="6553200"/>
          </a:xfrm>
        </p:spPr>
        <p:txBody>
          <a:bodyPr>
            <a:noAutofit/>
          </a:bodyPr>
          <a:lstStyle/>
          <a:p>
            <a:pPr marL="0" indent="0">
              <a:buNone/>
            </a:pPr>
            <a:r>
              <a:rPr lang="en-US" sz="2000" dirty="0">
                <a:latin typeface="+mj-lt"/>
              </a:rPr>
              <a:t>Stock price prediction is integral to forecasting future data trends through the utilization of machine learning or deep learning technologies. This project focuses on constructing a predictive model by employing classification methods, It uses Random Forest classifier for prediction. The approach involves training the model with historical data, incorporating essential financial indicators and past stock prices. By integrating essential financial indicators and past stock prices, the model undergoes training and evaluation for short-term forecasting. The algorithmic selection is crucial, emphasizing accuracy, response time optimization, and segmentation for effective prediction. The project aims to deliver a technically robust foundation for stock price forecasting, emphasizing the importance of algorithmic considerations in achieving the best possible predictions.</a:t>
            </a:r>
          </a:p>
        </p:txBody>
      </p:sp>
    </p:spTree>
    <p:extLst>
      <p:ext uri="{BB962C8B-B14F-4D97-AF65-F5344CB8AC3E}">
        <p14:creationId xmlns:p14="http://schemas.microsoft.com/office/powerpoint/2010/main" val="114923867"/>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 y="1143000"/>
            <a:ext cx="8153400" cy="1295400"/>
          </a:xfrm>
        </p:spPr>
        <p:txBody>
          <a:bodyPr>
            <a:noAutofit/>
          </a:bodyPr>
          <a:lstStyle/>
          <a:p>
            <a:pPr algn="ctr"/>
            <a:r>
              <a:rPr lang="en-US" dirty="0">
                <a:latin typeface="Arial Black" pitchFamily="34" charset="0"/>
              </a:rPr>
              <a:t>      Introduction</a:t>
            </a:r>
          </a:p>
        </p:txBody>
      </p:sp>
      <p:sp>
        <p:nvSpPr>
          <p:cNvPr id="3" name="Text Placeholder 2"/>
          <p:cNvSpPr>
            <a:spLocks noGrp="1"/>
          </p:cNvSpPr>
          <p:nvPr>
            <p:ph idx="1"/>
          </p:nvPr>
        </p:nvSpPr>
        <p:spPr>
          <a:xfrm>
            <a:off x="457200" y="2209800"/>
            <a:ext cx="8229600" cy="4495800"/>
          </a:xfrm>
        </p:spPr>
        <p:txBody>
          <a:bodyPr>
            <a:noAutofit/>
          </a:bodyPr>
          <a:lstStyle/>
          <a:p>
            <a:pPr>
              <a:buFont typeface="Courier New" panose="02070309020205020404" pitchFamily="49" charset="0"/>
              <a:buChar char="o"/>
            </a:pPr>
            <a:r>
              <a:rPr lang="en-US" sz="1600" dirty="0">
                <a:latin typeface="+mj-lt"/>
              </a:rPr>
              <a:t>We aim to develop a model that can predict and forecast future data trends through the utilization of machine learning.</a:t>
            </a:r>
          </a:p>
          <a:p>
            <a:pPr>
              <a:buFont typeface="Courier New" panose="02070309020205020404" pitchFamily="49" charset="0"/>
              <a:buChar char="o"/>
            </a:pPr>
            <a:r>
              <a:rPr lang="en-US" sz="1600" dirty="0">
                <a:latin typeface="+mj-lt"/>
              </a:rPr>
              <a:t>This </a:t>
            </a:r>
            <a:r>
              <a:rPr lang="en-US" sz="1600" dirty="0">
                <a:latin typeface="+mj-lt"/>
                <a:cs typeface="Times New Roman" panose="02020603050405020304" pitchFamily="18" charset="0"/>
              </a:rPr>
              <a:t>project</a:t>
            </a:r>
            <a:r>
              <a:rPr lang="en-US" sz="1600" dirty="0">
                <a:latin typeface="+mj-lt"/>
              </a:rPr>
              <a:t> focuses on constructing a predictive model by employing classification methodologies, using Random Forest Classification and basic time-series models. The approach involves training the model with historical data, incorporating essential financial indicators and past stock prices. By integrating essential financial indicators and past stock prices, the model undergoes training and evaluation for short-term forecasting.</a:t>
            </a:r>
          </a:p>
          <a:p>
            <a:pPr>
              <a:buFont typeface="Courier New" panose="02070309020205020404" pitchFamily="49" charset="0"/>
              <a:buChar char="o"/>
            </a:pPr>
            <a:r>
              <a:rPr lang="en-US" sz="1600" dirty="0">
                <a:latin typeface="+mj-lt"/>
              </a:rPr>
              <a:t> The project aims to deliver a technically robust foundation for stock price forecasting, emphasizing the importance of algorithmic considerations in achieving the best possible predictions.</a:t>
            </a:r>
          </a:p>
        </p:txBody>
      </p:sp>
    </p:spTree>
    <p:extLst>
      <p:ext uri="{BB962C8B-B14F-4D97-AF65-F5344CB8AC3E}">
        <p14:creationId xmlns:p14="http://schemas.microsoft.com/office/powerpoint/2010/main" val="11492386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763000" cy="1293028"/>
          </a:xfrm>
        </p:spPr>
        <p:txBody>
          <a:bodyPr>
            <a:noAutofit/>
          </a:bodyPr>
          <a:lstStyle/>
          <a:p>
            <a:pPr algn="ctr"/>
            <a:r>
              <a:rPr lang="en-US" dirty="0">
                <a:latin typeface="Arial Black" pitchFamily="34" charset="0"/>
              </a:rPr>
              <a:t>Motivation of study</a:t>
            </a:r>
          </a:p>
        </p:txBody>
      </p:sp>
      <p:sp>
        <p:nvSpPr>
          <p:cNvPr id="4" name="Content Placeholder 3">
            <a:extLst>
              <a:ext uri="{FF2B5EF4-FFF2-40B4-BE49-F238E27FC236}">
                <a16:creationId xmlns:a16="http://schemas.microsoft.com/office/drawing/2014/main" id="{2649088F-EA96-B044-D109-8368BAC5C1B1}"/>
              </a:ext>
            </a:extLst>
          </p:cNvPr>
          <p:cNvSpPr>
            <a:spLocks noGrp="1"/>
          </p:cNvSpPr>
          <p:nvPr>
            <p:ph idx="1"/>
          </p:nvPr>
        </p:nvSpPr>
        <p:spPr>
          <a:xfrm>
            <a:off x="594360" y="2055028"/>
            <a:ext cx="7955280" cy="3139440"/>
          </a:xfrm>
        </p:spPr>
        <p:txBody>
          <a:bodyPr>
            <a:normAutofit/>
          </a:bodyPr>
          <a:lstStyle/>
          <a:p>
            <a:r>
              <a:rPr lang="en-US" sz="2000" dirty="0">
                <a:latin typeface="+mj-lt"/>
              </a:rPr>
              <a:t>The ability to anticipate and respond to stock price movements is a crucial element for investors and traders. The motivation behind this project is to enhance decision-making processes in the financial domain. we aim to use methods from machine learning to predict the data as accurate as possible unlike the traditional methods. </a:t>
            </a:r>
          </a:p>
          <a:p>
            <a:r>
              <a:rPr lang="en-US" sz="2000" dirty="0">
                <a:latin typeface="+mj-lt"/>
              </a:rPr>
              <a:t>Successful stock price prediction can provide valuable insights for optimizing portfolio allocation, identifying opportune moments to buy or sell, and ultimately mitigating financial risks.</a:t>
            </a:r>
            <a:endParaRPr lang="en-IN" sz="2000" dirty="0">
              <a:latin typeface="+mj-lt"/>
            </a:endParaRPr>
          </a:p>
        </p:txBody>
      </p:sp>
    </p:spTree>
    <p:extLst>
      <p:ext uri="{BB962C8B-B14F-4D97-AF65-F5344CB8AC3E}">
        <p14:creationId xmlns:p14="http://schemas.microsoft.com/office/powerpoint/2010/main" val="11492386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6153742-DA64-5504-AA61-45C5C01B8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030" y="1295400"/>
            <a:ext cx="6847939" cy="4070350"/>
          </a:xfrm>
        </p:spPr>
      </p:pic>
    </p:spTree>
    <p:extLst>
      <p:ext uri="{BB962C8B-B14F-4D97-AF65-F5344CB8AC3E}">
        <p14:creationId xmlns:p14="http://schemas.microsoft.com/office/powerpoint/2010/main" val="226272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6111240" cy="609599"/>
          </a:xfrm>
        </p:spPr>
        <p:txBody>
          <a:bodyPr>
            <a:normAutofit fontScale="90000"/>
          </a:bodyPr>
          <a:lstStyle/>
          <a:p>
            <a:pPr algn="l"/>
            <a:r>
              <a:rPr lang="en-US" dirty="0"/>
              <a:t> </a:t>
            </a:r>
            <a:br>
              <a:rPr lang="en-US" dirty="0"/>
            </a:br>
            <a:endParaRPr lang="en-US" dirty="0"/>
          </a:p>
        </p:txBody>
      </p:sp>
      <p:sp>
        <p:nvSpPr>
          <p:cNvPr id="3" name="Text Placeholder 2"/>
          <p:cNvSpPr>
            <a:spLocks noGrp="1"/>
          </p:cNvSpPr>
          <p:nvPr>
            <p:ph idx="1"/>
          </p:nvPr>
        </p:nvSpPr>
        <p:spPr>
          <a:xfrm>
            <a:off x="419100" y="2064841"/>
            <a:ext cx="8305800" cy="3950880"/>
          </a:xfrm>
          <a:noFill/>
          <a:ln>
            <a:noFill/>
          </a:ln>
        </p:spPr>
        <p:txBody>
          <a:bodyPr>
            <a:normAutofit/>
          </a:bodyPr>
          <a:lstStyle/>
          <a:p>
            <a:pPr algn="just"/>
            <a:r>
              <a:rPr lang="en-US" sz="2100" dirty="0">
                <a:latin typeface="+mj-lt"/>
              </a:rPr>
              <a:t>To generalize the application of the existing system, our work uses the system to estimate other stocks in similar emerging markets and mature markets.</a:t>
            </a:r>
          </a:p>
          <a:p>
            <a:pPr algn="just"/>
            <a:r>
              <a:rPr lang="en-US" sz="2100" dirty="0">
                <a:latin typeface="+mj-lt"/>
              </a:rPr>
              <a:t>The system can be extended to analyze multivariate time series data and import raw dataset directly.</a:t>
            </a:r>
          </a:p>
          <a:p>
            <a:pPr algn="just"/>
            <a:r>
              <a:rPr lang="en-US" sz="2100" dirty="0">
                <a:latin typeface="+mj-lt"/>
              </a:rPr>
              <a:t>Profit can be maximized even when the corporate stock market is has lower value.</a:t>
            </a:r>
          </a:p>
          <a:p>
            <a:pPr algn="just"/>
            <a:r>
              <a:rPr lang="en-US" sz="2100" dirty="0">
                <a:latin typeface="+mj-lt"/>
              </a:rPr>
              <a:t>The development of a web-based application has been considered to improve the user-friendliness and usability of the expert system.</a:t>
            </a:r>
          </a:p>
        </p:txBody>
      </p:sp>
      <p:sp>
        <p:nvSpPr>
          <p:cNvPr id="5" name="TextBox 4">
            <a:extLst>
              <a:ext uri="{FF2B5EF4-FFF2-40B4-BE49-F238E27FC236}">
                <a16:creationId xmlns:a16="http://schemas.microsoft.com/office/drawing/2014/main" id="{D15666CA-7E98-39FD-15AD-EE9B28090E1C}"/>
              </a:ext>
            </a:extLst>
          </p:cNvPr>
          <p:cNvSpPr txBox="1"/>
          <p:nvPr/>
        </p:nvSpPr>
        <p:spPr>
          <a:xfrm>
            <a:off x="2819400" y="842279"/>
            <a:ext cx="4572000" cy="769441"/>
          </a:xfrm>
          <a:prstGeom prst="rect">
            <a:avLst/>
          </a:prstGeom>
          <a:noFill/>
        </p:spPr>
        <p:txBody>
          <a:bodyPr wrap="square">
            <a:spAutoFit/>
          </a:bodyPr>
          <a:lstStyle/>
          <a:p>
            <a:pPr algn="ctr"/>
            <a:r>
              <a:rPr kumimoji="0" lang="en-US" sz="4400" b="0" i="0" u="none" strike="noStrike" kern="1200" cap="all" spc="0" normalizeH="0" baseline="0" noProof="0" dirty="0">
                <a:ln>
                  <a:noFill/>
                </a:ln>
                <a:solidFill>
                  <a:srgbClr val="454545"/>
                </a:solidFill>
                <a:effectLst>
                  <a:outerShdw blurRad="38100" dist="38100" dir="2700000" algn="tl">
                    <a:srgbClr val="000000">
                      <a:alpha val="43137"/>
                    </a:srgbClr>
                  </a:outerShdw>
                </a:effectLst>
                <a:uLnTx/>
                <a:uFillTx/>
                <a:latin typeface="Arial Black" pitchFamily="34" charset="0"/>
                <a:ea typeface="+mj-ea"/>
                <a:cs typeface="+mj-cs"/>
              </a:rPr>
              <a:t>Objectives</a:t>
            </a:r>
            <a:endParaRPr lang="en-IN" dirty="0"/>
          </a:p>
        </p:txBody>
      </p:sp>
    </p:spTree>
    <p:extLst>
      <p:ext uri="{BB962C8B-B14F-4D97-AF65-F5344CB8AC3E}">
        <p14:creationId xmlns:p14="http://schemas.microsoft.com/office/powerpoint/2010/main" val="249408062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4373"/>
            <a:ext cx="7787640" cy="1293028"/>
          </a:xfrm>
        </p:spPr>
        <p:txBody>
          <a:bodyPr>
            <a:normAutofit fontScale="90000"/>
          </a:bodyPr>
          <a:lstStyle/>
          <a:p>
            <a:pPr algn="ctr"/>
            <a:r>
              <a:rPr lang="en-US" dirty="0"/>
              <a:t> </a:t>
            </a:r>
            <a:br>
              <a:rPr lang="en-US" dirty="0"/>
            </a:br>
            <a:r>
              <a:rPr lang="en-US" sz="4000" dirty="0">
                <a:solidFill>
                  <a:schemeClr val="tx2"/>
                </a:solidFill>
                <a:latin typeface="Arial Black" pitchFamily="34" charset="0"/>
                <a:ea typeface="+mj-ea"/>
                <a:cs typeface="+mj-cs"/>
              </a:rPr>
              <a:t>Scope of study</a:t>
            </a:r>
            <a:br>
              <a:rPr lang="en-US" sz="4000" dirty="0">
                <a:solidFill>
                  <a:schemeClr val="tx2"/>
                </a:solidFill>
                <a:latin typeface="Arial Black" pitchFamily="34" charset="0"/>
                <a:ea typeface="+mj-ea"/>
                <a:cs typeface="+mj-cs"/>
              </a:rPr>
            </a:br>
            <a:endParaRPr lang="en-US" dirty="0"/>
          </a:p>
        </p:txBody>
      </p:sp>
      <p:sp>
        <p:nvSpPr>
          <p:cNvPr id="3" name="Text Placeholder 2"/>
          <p:cNvSpPr>
            <a:spLocks noGrp="1"/>
          </p:cNvSpPr>
          <p:nvPr>
            <p:ph idx="1"/>
          </p:nvPr>
        </p:nvSpPr>
        <p:spPr>
          <a:xfrm>
            <a:off x="594360" y="2057400"/>
            <a:ext cx="8140202" cy="4572000"/>
          </a:xfrm>
          <a:noFill/>
          <a:ln>
            <a:noFill/>
          </a:ln>
        </p:spPr>
        <p:txBody>
          <a:bodyPr>
            <a:noAutofit/>
          </a:bodyPr>
          <a:lstStyle/>
          <a:p>
            <a:pPr marL="285750" indent="-285750" algn="l">
              <a:buClrTx/>
              <a:buSzPct val="100000"/>
              <a:buFont typeface="Courier New" panose="02070309020205020404" pitchFamily="49" charset="0"/>
              <a:buChar char="o"/>
            </a:pPr>
            <a:r>
              <a:rPr lang="en-US" b="1" dirty="0">
                <a:solidFill>
                  <a:schemeClr val="tx1"/>
                </a:solidFill>
                <a:cs typeface="Times New Roman" panose="02020603050405020304" pitchFamily="18" charset="0"/>
              </a:rPr>
              <a:t>Scope </a:t>
            </a:r>
          </a:p>
          <a:p>
            <a:pPr lvl="1">
              <a:buSzPct val="100000"/>
            </a:pPr>
            <a:r>
              <a:rPr lang="en-US" b="1" dirty="0">
                <a:cs typeface="Times New Roman" panose="02020603050405020304" pitchFamily="18" charset="0"/>
              </a:rPr>
              <a:t>Real-time predictions</a:t>
            </a:r>
          </a:p>
          <a:p>
            <a:pPr marL="914400" lvl="2" indent="0">
              <a:buSzPct val="100000"/>
              <a:buNone/>
            </a:pPr>
            <a:r>
              <a:rPr lang="en-US" dirty="0">
                <a:cs typeface="Times New Roman" panose="02020603050405020304" pitchFamily="18" charset="0"/>
              </a:rPr>
              <a:t>Updating the model with latest market data for more accurate predictions.</a:t>
            </a:r>
          </a:p>
          <a:p>
            <a:pPr lvl="1">
              <a:buSzPct val="100000"/>
            </a:pPr>
            <a:r>
              <a:rPr lang="en-US" b="1" dirty="0">
                <a:cs typeface="Times New Roman" panose="02020603050405020304" pitchFamily="18" charset="0"/>
              </a:rPr>
              <a:t>I</a:t>
            </a:r>
            <a:r>
              <a:rPr lang="en-US" b="1" dirty="0">
                <a:solidFill>
                  <a:schemeClr val="tx1"/>
                </a:solidFill>
                <a:cs typeface="Times New Roman" panose="02020603050405020304" pitchFamily="18" charset="0"/>
              </a:rPr>
              <a:t>mprovements</a:t>
            </a:r>
          </a:p>
          <a:p>
            <a:pPr marL="914400" lvl="2" indent="0">
              <a:buSzPct val="100000"/>
              <a:buNone/>
            </a:pPr>
            <a:r>
              <a:rPr lang="en-US" dirty="0">
                <a:cs typeface="Times New Roman" panose="02020603050405020304" pitchFamily="18" charset="0"/>
              </a:rPr>
              <a:t>Tune parameters to optimize performance and reduce risk of overfitting</a:t>
            </a:r>
            <a:r>
              <a:rPr lang="en-US" dirty="0">
                <a:solidFill>
                  <a:schemeClr val="tx1"/>
                </a:solidFill>
                <a:cs typeface="Times New Roman" panose="02020603050405020304" pitchFamily="18" charset="0"/>
              </a:rPr>
              <a:t>.</a:t>
            </a:r>
            <a:endParaRPr lang="en-US" dirty="0">
              <a:cs typeface="Times New Roman" panose="02020603050405020304" pitchFamily="18" charset="0"/>
            </a:endParaRPr>
          </a:p>
          <a:p>
            <a:pPr lvl="1">
              <a:buSzPct val="100000"/>
            </a:pPr>
            <a:r>
              <a:rPr lang="en-US" b="1" dirty="0">
                <a:cs typeface="Times New Roman" panose="02020603050405020304" pitchFamily="18" charset="0"/>
              </a:rPr>
              <a:t>Risk management</a:t>
            </a:r>
          </a:p>
          <a:p>
            <a:pPr marL="914400" lvl="2" indent="0">
              <a:buSzPct val="100000"/>
              <a:buNone/>
            </a:pPr>
            <a:r>
              <a:rPr lang="en-US" dirty="0">
                <a:solidFill>
                  <a:schemeClr val="tx1"/>
                </a:solidFill>
                <a:cs typeface="Times New Roman" panose="02020603050405020304" pitchFamily="18" charset="0"/>
              </a:rPr>
              <a:t>Contribute to risk management frameworks by providing tools for assessing and mitigating potential financial risks associated with stock investments.</a:t>
            </a:r>
            <a:endParaRPr lang="en-US" b="1" dirty="0">
              <a:solidFill>
                <a:schemeClr val="tx1"/>
              </a:solidFill>
              <a:cs typeface="Times New Roman" panose="02020603050405020304" pitchFamily="18" charset="0"/>
            </a:endParaRPr>
          </a:p>
          <a:p>
            <a:pPr lvl="1">
              <a:buSzPct val="100000"/>
            </a:pPr>
            <a:r>
              <a:rPr lang="en-US" b="1" dirty="0">
                <a:cs typeface="Times New Roman" panose="02020603050405020304" pitchFamily="18" charset="0"/>
              </a:rPr>
              <a:t>Adaptability to Different Markets</a:t>
            </a:r>
          </a:p>
          <a:p>
            <a:pPr marL="914400" lvl="2" indent="0">
              <a:buSzPct val="100000"/>
              <a:buNone/>
            </a:pPr>
            <a:r>
              <a:rPr lang="en-US" dirty="0">
                <a:solidFill>
                  <a:schemeClr val="tx1"/>
                </a:solidFill>
                <a:cs typeface="Times New Roman" panose="02020603050405020304" pitchFamily="18" charset="0"/>
              </a:rPr>
              <a:t> Design the project to be adaptable to different stock markets, allowing for potential expansion and application in diverse financial environments.</a:t>
            </a:r>
          </a:p>
        </p:txBody>
      </p:sp>
    </p:spTree>
    <p:extLst>
      <p:ext uri="{BB962C8B-B14F-4D97-AF65-F5344CB8AC3E}">
        <p14:creationId xmlns:p14="http://schemas.microsoft.com/office/powerpoint/2010/main" val="249408062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965E-72A9-0783-CDCC-17A878E84D40}"/>
              </a:ext>
            </a:extLst>
          </p:cNvPr>
          <p:cNvSpPr>
            <a:spLocks noGrp="1"/>
          </p:cNvSpPr>
          <p:nvPr>
            <p:ph type="title"/>
          </p:nvPr>
        </p:nvSpPr>
        <p:spPr>
          <a:xfrm>
            <a:off x="1524000" y="762000"/>
            <a:ext cx="6377940" cy="1293028"/>
          </a:xfrm>
        </p:spPr>
        <p:txBody>
          <a:bodyPr/>
          <a:lstStyle/>
          <a:p>
            <a:pPr algn="ctr"/>
            <a:r>
              <a:rPr lang="en-US" sz="4000" dirty="0">
                <a:solidFill>
                  <a:schemeClr val="tx2"/>
                </a:solidFill>
                <a:latin typeface="Arial Black" pitchFamily="34" charset="0"/>
                <a:ea typeface="+mj-ea"/>
                <a:cs typeface="+mj-cs"/>
              </a:rPr>
              <a:t>Limitations of study</a:t>
            </a:r>
            <a:endParaRPr lang="en-IN" dirty="0"/>
          </a:p>
        </p:txBody>
      </p:sp>
      <p:sp>
        <p:nvSpPr>
          <p:cNvPr id="3" name="Content Placeholder 2">
            <a:extLst>
              <a:ext uri="{FF2B5EF4-FFF2-40B4-BE49-F238E27FC236}">
                <a16:creationId xmlns:a16="http://schemas.microsoft.com/office/drawing/2014/main" id="{0FE18E76-98EB-78A4-0AB2-0E1D44B690FF}"/>
              </a:ext>
            </a:extLst>
          </p:cNvPr>
          <p:cNvSpPr>
            <a:spLocks noGrp="1"/>
          </p:cNvSpPr>
          <p:nvPr>
            <p:ph idx="1"/>
          </p:nvPr>
        </p:nvSpPr>
        <p:spPr/>
        <p:txBody>
          <a:bodyPr/>
          <a:lstStyle/>
          <a:p>
            <a:pPr marL="285750" indent="-285750" algn="l">
              <a:buClrTx/>
              <a:buSzPct val="100000"/>
              <a:buFont typeface="Courier New" panose="02070309020205020404" pitchFamily="49" charset="0"/>
              <a:buChar char="o"/>
            </a:pPr>
            <a:r>
              <a:rPr lang="en-US" b="1" dirty="0">
                <a:cs typeface="Times New Roman" panose="02020603050405020304" pitchFamily="18" charset="0"/>
              </a:rPr>
              <a:t>Limitations</a:t>
            </a:r>
          </a:p>
          <a:p>
            <a:pPr lvl="1">
              <a:buSzPct val="100000"/>
            </a:pPr>
            <a:r>
              <a:rPr lang="en-US" b="1" dirty="0">
                <a:solidFill>
                  <a:schemeClr val="tx1"/>
                </a:solidFill>
                <a:cs typeface="Times New Roman" panose="02020603050405020304" pitchFamily="18" charset="0"/>
              </a:rPr>
              <a:t> Model Complexity</a:t>
            </a:r>
          </a:p>
          <a:p>
            <a:pPr marL="914400" lvl="2" indent="0">
              <a:buSzPct val="100000"/>
              <a:buNone/>
            </a:pPr>
            <a:r>
              <a:rPr lang="en-US" dirty="0">
                <a:cs typeface="Times New Roman" panose="02020603050405020304" pitchFamily="18" charset="0"/>
              </a:rPr>
              <a:t>Increase in </a:t>
            </a:r>
            <a:r>
              <a:rPr lang="en-US" dirty="0">
                <a:solidFill>
                  <a:schemeClr val="tx1"/>
                </a:solidFill>
                <a:cs typeface="Times New Roman" panose="02020603050405020304" pitchFamily="18" charset="0"/>
              </a:rPr>
              <a:t>complexity of data may pose risk to the models decision making process</a:t>
            </a:r>
          </a:p>
          <a:p>
            <a:pPr lvl="1">
              <a:buSzPct val="100000"/>
            </a:pPr>
            <a:r>
              <a:rPr lang="en-US" b="1" dirty="0">
                <a:solidFill>
                  <a:schemeClr val="tx1"/>
                </a:solidFill>
                <a:cs typeface="Times New Roman" panose="02020603050405020304" pitchFamily="18" charset="0"/>
              </a:rPr>
              <a:t>Overfitting Risks</a:t>
            </a:r>
          </a:p>
          <a:p>
            <a:pPr marL="914400" lvl="2" indent="0">
              <a:buSzPct val="100000"/>
              <a:buNone/>
            </a:pPr>
            <a:r>
              <a:rPr lang="en-US" dirty="0">
                <a:solidFill>
                  <a:schemeClr val="tx2"/>
                </a:solidFill>
                <a:ea typeface="+mj-ea"/>
                <a:cs typeface="Times New Roman" panose="02020603050405020304" pitchFamily="18" charset="0"/>
              </a:rPr>
              <a:t>There is a potential risk of overfitting.</a:t>
            </a:r>
          </a:p>
          <a:p>
            <a:pPr lvl="1">
              <a:buSzPct val="100000"/>
            </a:pPr>
            <a:r>
              <a:rPr lang="en-US" b="1" dirty="0">
                <a:solidFill>
                  <a:schemeClr val="tx1"/>
                </a:solidFill>
                <a:cs typeface="Times New Roman" panose="02020603050405020304" pitchFamily="18" charset="0"/>
              </a:rPr>
              <a:t>Data Quality</a:t>
            </a:r>
          </a:p>
          <a:p>
            <a:pPr marL="914400" lvl="2" indent="0">
              <a:buSzPct val="100000"/>
              <a:buNone/>
            </a:pPr>
            <a:r>
              <a:rPr lang="en-US" dirty="0">
                <a:solidFill>
                  <a:schemeClr val="tx2"/>
                </a:solidFill>
                <a:ea typeface="+mj-ea"/>
                <a:cs typeface="Times New Roman" panose="02020603050405020304" pitchFamily="18" charset="0"/>
              </a:rPr>
              <a:t>The accuracy of predictions is contingent on the quality of historical data, and any inaccuracies or missing information in the dataset may affect the model's performance.</a:t>
            </a:r>
            <a:endParaRPr lang="en-US" b="1" dirty="0">
              <a:ea typeface="+mj-ea"/>
              <a:cs typeface="Times New Roman" panose="02020603050405020304" pitchFamily="18" charset="0"/>
            </a:endParaRPr>
          </a:p>
          <a:p>
            <a:pPr lvl="1"/>
            <a:r>
              <a:rPr lang="en-US" b="1" dirty="0">
                <a:solidFill>
                  <a:schemeClr val="tx1"/>
                </a:solidFill>
                <a:cs typeface="Times New Roman" panose="02020603050405020304" pitchFamily="18" charset="0"/>
              </a:rPr>
              <a:t>No Guarantee of Profitability</a:t>
            </a:r>
          </a:p>
          <a:p>
            <a:pPr marL="914400" lvl="2" indent="0">
              <a:buNone/>
            </a:pPr>
            <a:r>
              <a:rPr lang="en-US" dirty="0"/>
              <a:t>The project does not guarantee profitable outcomes in stock trading, and users should exercise caution</a:t>
            </a:r>
            <a:endParaRPr lang="en-IN" dirty="0"/>
          </a:p>
        </p:txBody>
      </p:sp>
    </p:spTree>
    <p:extLst>
      <p:ext uri="{BB962C8B-B14F-4D97-AF65-F5344CB8AC3E}">
        <p14:creationId xmlns:p14="http://schemas.microsoft.com/office/powerpoint/2010/main" val="124603432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978</TotalTime>
  <Words>1340</Words>
  <Application>Microsoft Office PowerPoint</Application>
  <PresentationFormat>On-screen Show (4:3)</PresentationFormat>
  <Paragraphs>125</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 Display</vt:lpstr>
      <vt:lpstr>Arial</vt:lpstr>
      <vt:lpstr>Arial Black</vt:lpstr>
      <vt:lpstr>Bahnschrift SemiBold Condensed</vt:lpstr>
      <vt:lpstr>Bookman Uralic</vt:lpstr>
      <vt:lpstr>Calibri</vt:lpstr>
      <vt:lpstr>Century Gothic</vt:lpstr>
      <vt:lpstr>Courier New</vt:lpstr>
      <vt:lpstr>Times New Roman</vt:lpstr>
      <vt:lpstr>Vapor Trail</vt:lpstr>
      <vt:lpstr>STOCK PRICE PREDICTION</vt:lpstr>
      <vt:lpstr>Contents</vt:lpstr>
      <vt:lpstr>      Abstract</vt:lpstr>
      <vt:lpstr>      Introduction</vt:lpstr>
      <vt:lpstr>Motivation of study</vt:lpstr>
      <vt:lpstr>PowerPoint Presentation</vt:lpstr>
      <vt:lpstr>  </vt:lpstr>
      <vt:lpstr>  Scope of study </vt:lpstr>
      <vt:lpstr>Limitations of study</vt:lpstr>
      <vt:lpstr>Literature survey</vt:lpstr>
      <vt:lpstr>  Existing Methods </vt:lpstr>
      <vt:lpstr> data collection and performance metrics </vt:lpstr>
      <vt:lpstr>Study of performance</vt:lpstr>
      <vt:lpstr>Proposed system architecture</vt:lpstr>
      <vt:lpstr>Method description </vt:lpstr>
      <vt:lpstr>Implementation and Results</vt:lpstr>
      <vt:lpstr>performance analysis</vt:lpstr>
      <vt:lpstr>Conclusion &amp; 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saiashish45@outlook.com</cp:lastModifiedBy>
  <cp:revision>67</cp:revision>
  <dcterms:created xsi:type="dcterms:W3CDTF">2021-11-11T13:21:20Z</dcterms:created>
  <dcterms:modified xsi:type="dcterms:W3CDTF">2024-01-03T04:57:43Z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2021-11-09T00:00:00Z</vt:filetime>
  </property>
  <property fmtid="{D5CDD505-2E9C-101B-9397-08002B2CF9AE}" pid="3" name="Creator">
    <vt:lpwstr>Microsoft® PowerPoint® for Microsoft 365</vt:lpwstr>
  </property>
  <property fmtid="{D5CDD505-2E9C-101B-9397-08002B2CF9AE}" pid="4" name="LastSaved">
    <vt:filetime>2021-11-11T00:00:00Z</vt:filetime>
  </property>
</Properties>
</file>