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3" r:id="rId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4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ashs\Downloads\KPMG_VI_New_raw_data_update_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yashs\Downloads\KPMG_VI_New_raw_data_update_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yashs\Downloads\KPMG_VI_New_raw_data_update_final.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Sales By Age Group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Sheet1!$R$3</c:f>
              <c:strCache>
                <c:ptCount val="1"/>
                <c:pt idx="0">
                  <c:v>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E4F-4DFC-B690-81E5BE250F09}"/>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FE4F-4DFC-B690-81E5BE250F09}"/>
              </c:ext>
            </c:extLst>
          </c:dPt>
          <c:dPt>
            <c:idx val="2"/>
            <c:bubble3D val="0"/>
            <c:spPr>
              <a:solidFill>
                <a:srgbClr val="92D050"/>
              </a:solidFill>
              <a:ln w="19050">
                <a:solidFill>
                  <a:schemeClr val="lt1"/>
                </a:solidFill>
              </a:ln>
              <a:effectLst/>
            </c:spPr>
            <c:extLst>
              <c:ext xmlns:c16="http://schemas.microsoft.com/office/drawing/2014/chart" uri="{C3380CC4-5D6E-409C-BE32-E72D297353CC}">
                <c16:uniqueId val="{00000005-FE4F-4DFC-B690-81E5BE250F09}"/>
              </c:ext>
            </c:extLst>
          </c:dPt>
          <c:dPt>
            <c:idx val="3"/>
            <c:bubble3D val="0"/>
            <c:spPr>
              <a:solidFill>
                <a:schemeClr val="accent5"/>
              </a:solidFill>
              <a:ln w="19050">
                <a:solidFill>
                  <a:schemeClr val="lt1"/>
                </a:solidFill>
              </a:ln>
              <a:effectLst/>
            </c:spPr>
            <c:extLst>
              <c:ext xmlns:c16="http://schemas.microsoft.com/office/drawing/2014/chart" uri="{C3380CC4-5D6E-409C-BE32-E72D297353CC}">
                <c16:uniqueId val="{00000007-FE4F-4DFC-B690-81E5BE250F0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Sheet1!$Q$4:$Q$7</c:f>
              <c:strCache>
                <c:ptCount val="4"/>
                <c:pt idx="0">
                  <c:v>0-18</c:v>
                </c:pt>
                <c:pt idx="1">
                  <c:v>19-25</c:v>
                </c:pt>
                <c:pt idx="2">
                  <c:v>26-50</c:v>
                </c:pt>
                <c:pt idx="3">
                  <c:v>50-100</c:v>
                </c:pt>
              </c:strCache>
            </c:strRef>
          </c:cat>
          <c:val>
            <c:numRef>
              <c:f>Sheet1!$R$4:$R$7</c:f>
              <c:numCache>
                <c:formatCode>General</c:formatCode>
                <c:ptCount val="4"/>
                <c:pt idx="0">
                  <c:v>0</c:v>
                </c:pt>
                <c:pt idx="1">
                  <c:v>247</c:v>
                </c:pt>
                <c:pt idx="2">
                  <c:v>2364</c:v>
                </c:pt>
                <c:pt idx="3">
                  <c:v>1301</c:v>
                </c:pt>
              </c:numCache>
            </c:numRef>
          </c:val>
          <c:extLst>
            <c:ext xmlns:c16="http://schemas.microsoft.com/office/drawing/2014/chart" uri="{C3380CC4-5D6E-409C-BE32-E72D297353CC}">
              <c16:uniqueId val="{00000008-FE4F-4DFC-B690-81E5BE250F09}"/>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3520559930008744"/>
          <c:y val="0.38525918635170614"/>
          <c:w val="0.1425721784776903"/>
          <c:h val="0.3364260717410324"/>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Industry</a:t>
            </a:r>
            <a:r>
              <a:rPr lang="en-IN" baseline="0"/>
              <a:t> Classification of Customers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Sheet1!$P$17</c:f>
              <c:strCache>
                <c:ptCount val="1"/>
                <c:pt idx="0">
                  <c:v>Count</c:v>
                </c:pt>
              </c:strCache>
            </c:strRef>
          </c:tx>
          <c:spPr>
            <a:solidFill>
              <a:srgbClr val="7030A0"/>
            </a:solidFill>
            <a:ln cap="rnd">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4"/>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Sheet1!$O$18:$O$27</c:f>
              <c:strCache>
                <c:ptCount val="10"/>
                <c:pt idx="0">
                  <c:v>Telecommunications</c:v>
                </c:pt>
                <c:pt idx="1">
                  <c:v>Argiculture</c:v>
                </c:pt>
                <c:pt idx="2">
                  <c:v>Entertainment</c:v>
                </c:pt>
                <c:pt idx="3">
                  <c:v>IT</c:v>
                </c:pt>
                <c:pt idx="4">
                  <c:v>Property</c:v>
                </c:pt>
                <c:pt idx="5">
                  <c:v>Retail</c:v>
                </c:pt>
                <c:pt idx="6">
                  <c:v>Health</c:v>
                </c:pt>
                <c:pt idx="7">
                  <c:v>n/a</c:v>
                </c:pt>
                <c:pt idx="8">
                  <c:v>Financial Services</c:v>
                </c:pt>
                <c:pt idx="9">
                  <c:v>Manufacturing</c:v>
                </c:pt>
              </c:strCache>
            </c:strRef>
          </c:cat>
          <c:val>
            <c:numRef>
              <c:f>Sheet1!$P$18:$P$27</c:f>
              <c:numCache>
                <c:formatCode>General</c:formatCode>
                <c:ptCount val="10"/>
                <c:pt idx="0">
                  <c:v>72</c:v>
                </c:pt>
                <c:pt idx="1">
                  <c:v>113</c:v>
                </c:pt>
                <c:pt idx="2">
                  <c:v>136</c:v>
                </c:pt>
                <c:pt idx="3">
                  <c:v>223</c:v>
                </c:pt>
                <c:pt idx="4">
                  <c:v>267</c:v>
                </c:pt>
                <c:pt idx="5">
                  <c:v>358</c:v>
                </c:pt>
                <c:pt idx="6">
                  <c:v>602</c:v>
                </c:pt>
                <c:pt idx="7">
                  <c:v>656</c:v>
                </c:pt>
                <c:pt idx="8">
                  <c:v>774</c:v>
                </c:pt>
                <c:pt idx="9">
                  <c:v>799</c:v>
                </c:pt>
              </c:numCache>
            </c:numRef>
          </c:val>
          <c:extLst>
            <c:ext xmlns:c16="http://schemas.microsoft.com/office/drawing/2014/chart" uri="{C3380CC4-5D6E-409C-BE32-E72D297353CC}">
              <c16:uniqueId val="{00000000-6A07-46F1-98B1-EFBAE2F16FDE}"/>
            </c:ext>
          </c:extLst>
        </c:ser>
        <c:ser>
          <c:idx val="1"/>
          <c:order val="1"/>
          <c:tx>
            <c:strRef>
              <c:f>Sheet1!$Q$17</c:f>
              <c:strCache>
                <c:ptCount val="1"/>
                <c:pt idx="0">
                  <c:v>Column1</c:v>
                </c:pt>
              </c:strCache>
            </c:strRef>
          </c:tx>
          <c:spPr>
            <a:solidFill>
              <a:schemeClr val="accent2"/>
            </a:solidFill>
            <a:ln>
              <a:noFill/>
            </a:ln>
            <a:effectLst/>
          </c:spPr>
          <c:invertIfNegative val="0"/>
          <c:cat>
            <c:strRef>
              <c:f>Sheet1!$O$18:$O$27</c:f>
              <c:strCache>
                <c:ptCount val="10"/>
                <c:pt idx="0">
                  <c:v>Telecommunications</c:v>
                </c:pt>
                <c:pt idx="1">
                  <c:v>Argiculture</c:v>
                </c:pt>
                <c:pt idx="2">
                  <c:v>Entertainment</c:v>
                </c:pt>
                <c:pt idx="3">
                  <c:v>IT</c:v>
                </c:pt>
                <c:pt idx="4">
                  <c:v>Property</c:v>
                </c:pt>
                <c:pt idx="5">
                  <c:v>Retail</c:v>
                </c:pt>
                <c:pt idx="6">
                  <c:v>Health</c:v>
                </c:pt>
                <c:pt idx="7">
                  <c:v>n/a</c:v>
                </c:pt>
                <c:pt idx="8">
                  <c:v>Financial Services</c:v>
                </c:pt>
                <c:pt idx="9">
                  <c:v>Manufacturing</c:v>
                </c:pt>
              </c:strCache>
            </c:strRef>
          </c:cat>
          <c:val>
            <c:numRef>
              <c:f>Sheet1!$Q$18:$Q$27</c:f>
              <c:numCache>
                <c:formatCode>General</c:formatCode>
                <c:ptCount val="10"/>
              </c:numCache>
            </c:numRef>
          </c:val>
          <c:extLst>
            <c:ext xmlns:c16="http://schemas.microsoft.com/office/drawing/2014/chart" uri="{C3380CC4-5D6E-409C-BE32-E72D297353CC}">
              <c16:uniqueId val="{00000001-6A07-46F1-98B1-EFBAE2F16FDE}"/>
            </c:ext>
          </c:extLst>
        </c:ser>
        <c:dLbls>
          <c:showLegendKey val="0"/>
          <c:showVal val="0"/>
          <c:showCatName val="0"/>
          <c:showSerName val="0"/>
          <c:showPercent val="0"/>
          <c:showBubbleSize val="0"/>
        </c:dLbls>
        <c:gapWidth val="110"/>
        <c:overlap val="14"/>
        <c:axId val="1801597919"/>
        <c:axId val="1801595839"/>
      </c:barChart>
      <c:catAx>
        <c:axId val="18015979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801595839"/>
        <c:crosses val="autoZero"/>
        <c:auto val="1"/>
        <c:lblAlgn val="ctr"/>
        <c:lblOffset val="100"/>
        <c:noMultiLvlLbl val="0"/>
      </c:catAx>
      <c:valAx>
        <c:axId val="1801595839"/>
        <c:scaling>
          <c:orientation val="minMax"/>
        </c:scaling>
        <c:delete val="1"/>
        <c:axPos val="b"/>
        <c:numFmt formatCode="General" sourceLinked="1"/>
        <c:majorTickMark val="none"/>
        <c:minorTickMark val="none"/>
        <c:tickLblPos val="nextTo"/>
        <c:crossAx val="180159791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Sales</a:t>
            </a:r>
            <a:r>
              <a:rPr lang="en-IN" baseline="0"/>
              <a:t> according to State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CustomerAddress!$I$1</c:f>
              <c:strCache>
                <c:ptCount val="1"/>
                <c:pt idx="0">
                  <c:v>Count</c:v>
                </c:pt>
              </c:strCache>
            </c:strRef>
          </c:tx>
          <c:spPr>
            <a:solidFill>
              <a:schemeClr val="accent5"/>
            </a:solidFill>
            <a:ln w="53975" cap="rnd">
              <a:solidFill>
                <a:schemeClr val="accent5"/>
              </a:solidFill>
            </a:ln>
            <a:effectLst/>
          </c:spPr>
          <c:invertIfNegative val="0"/>
          <c:cat>
            <c:strRef>
              <c:f>CustomerAddress!$H$2:$H$4</c:f>
              <c:strCache>
                <c:ptCount val="3"/>
                <c:pt idx="0">
                  <c:v>Queensland</c:v>
                </c:pt>
                <c:pt idx="1">
                  <c:v>Victoria</c:v>
                </c:pt>
                <c:pt idx="2">
                  <c:v>New South Wales</c:v>
                </c:pt>
              </c:strCache>
            </c:strRef>
          </c:cat>
          <c:val>
            <c:numRef>
              <c:f>CustomerAddress!$I$2:$I$4</c:f>
              <c:numCache>
                <c:formatCode>General</c:formatCode>
                <c:ptCount val="3"/>
                <c:pt idx="0">
                  <c:v>838</c:v>
                </c:pt>
                <c:pt idx="1">
                  <c:v>1021</c:v>
                </c:pt>
                <c:pt idx="2">
                  <c:v>2140</c:v>
                </c:pt>
              </c:numCache>
            </c:numRef>
          </c:val>
          <c:extLst>
            <c:ext xmlns:c16="http://schemas.microsoft.com/office/drawing/2014/chart" uri="{C3380CC4-5D6E-409C-BE32-E72D297353CC}">
              <c16:uniqueId val="{00000000-C87F-4A3D-BD55-409AC9FC0D30}"/>
            </c:ext>
          </c:extLst>
        </c:ser>
        <c:ser>
          <c:idx val="1"/>
          <c:order val="1"/>
          <c:tx>
            <c:strRef>
              <c:f>CustomerAddress!$J$1</c:f>
              <c:strCache>
                <c:ptCount val="1"/>
                <c:pt idx="0">
                  <c:v>Count</c:v>
                </c:pt>
              </c:strCache>
            </c:strRef>
          </c:tx>
          <c:spPr>
            <a:no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accent1">
                        <a:lumMod val="75000"/>
                      </a:schemeClr>
                    </a:solidFill>
                    <a:latin typeface="Arial" panose="020B0604020202020204" pitchFamily="34" charset="0"/>
                    <a:ea typeface="+mn-ea"/>
                    <a:cs typeface="Arial" panose="020B0604020202020204" pitchFamily="34"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CustomerAddress!$H$2:$H$4</c:f>
              <c:strCache>
                <c:ptCount val="3"/>
                <c:pt idx="0">
                  <c:v>Queensland</c:v>
                </c:pt>
                <c:pt idx="1">
                  <c:v>Victoria</c:v>
                </c:pt>
                <c:pt idx="2">
                  <c:v>New South Wales</c:v>
                </c:pt>
              </c:strCache>
            </c:strRef>
          </c:cat>
          <c:val>
            <c:numRef>
              <c:f>CustomerAddress!$J$2:$J$4</c:f>
              <c:numCache>
                <c:formatCode>General</c:formatCode>
                <c:ptCount val="3"/>
                <c:pt idx="0">
                  <c:v>838</c:v>
                </c:pt>
                <c:pt idx="1">
                  <c:v>1021</c:v>
                </c:pt>
                <c:pt idx="2">
                  <c:v>2140</c:v>
                </c:pt>
              </c:numCache>
            </c:numRef>
          </c:val>
          <c:extLst>
            <c:ext xmlns:c16="http://schemas.microsoft.com/office/drawing/2014/chart" uri="{C3380CC4-5D6E-409C-BE32-E72D297353CC}">
              <c16:uniqueId val="{00000001-C87F-4A3D-BD55-409AC9FC0D30}"/>
            </c:ext>
          </c:extLst>
        </c:ser>
        <c:dLbls>
          <c:showLegendKey val="0"/>
          <c:showVal val="0"/>
          <c:showCatName val="0"/>
          <c:showSerName val="0"/>
          <c:showPercent val="0"/>
          <c:showBubbleSize val="0"/>
        </c:dLbls>
        <c:gapWidth val="182"/>
        <c:axId val="432039263"/>
        <c:axId val="266754224"/>
      </c:barChart>
      <c:catAx>
        <c:axId val="432039263"/>
        <c:scaling>
          <c:orientation val="minMax"/>
        </c:scaling>
        <c:delete val="0"/>
        <c:axPos val="l"/>
        <c:numFmt formatCode="General" sourceLinked="1"/>
        <c:majorTickMark val="none"/>
        <c:minorTickMark val="none"/>
        <c:tickLblPos val="nextTo"/>
        <c:spPr>
          <a:noFill/>
          <a:ln w="9525" cap="flat" cmpd="sng" algn="ctr">
            <a:solidFill>
              <a:schemeClr val="accent5"/>
            </a:solidFill>
            <a:round/>
          </a:ln>
          <a:effectLst/>
        </c:spPr>
        <c:txPr>
          <a:bodyPr rot="-60000000" spcFirstLastPara="1" vertOverflow="ellipsis" vert="horz" wrap="square" anchor="ctr" anchorCtr="1"/>
          <a:lstStyle/>
          <a:p>
            <a:pPr>
              <a:defRPr sz="900" b="1" i="0" u="none" strike="noStrike" kern="1200" baseline="0">
                <a:solidFill>
                  <a:schemeClr val="accent5">
                    <a:lumMod val="50000"/>
                  </a:schemeClr>
                </a:solidFill>
                <a:latin typeface="+mn-lt"/>
                <a:ea typeface="+mn-ea"/>
                <a:cs typeface="+mn-cs"/>
              </a:defRPr>
            </a:pPr>
            <a:endParaRPr lang="en-US"/>
          </a:p>
        </c:txPr>
        <c:crossAx val="266754224"/>
        <c:crosses val="autoZero"/>
        <c:auto val="1"/>
        <c:lblAlgn val="ctr"/>
        <c:lblOffset val="100"/>
        <c:noMultiLvlLbl val="0"/>
      </c:catAx>
      <c:valAx>
        <c:axId val="266754224"/>
        <c:scaling>
          <c:orientation val="minMax"/>
        </c:scaling>
        <c:delete val="1"/>
        <c:axPos val="b"/>
        <c:numFmt formatCode="General" sourceLinked="1"/>
        <c:majorTickMark val="none"/>
        <c:minorTickMark val="none"/>
        <c:tickLblPos val="nextTo"/>
        <c:crossAx val="4320392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28435"/>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Sales according to the age group of audience</a:t>
            </a:r>
            <a:endParaRPr dirty="0"/>
          </a:p>
        </p:txBody>
      </p:sp>
      <p:sp>
        <p:nvSpPr>
          <p:cNvPr id="124" name="Shape 73"/>
          <p:cNvSpPr/>
          <p:nvPr/>
        </p:nvSpPr>
        <p:spPr>
          <a:xfrm>
            <a:off x="257416" y="1544762"/>
            <a:ext cx="4134600" cy="229245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0" i="0" dirty="0">
                <a:solidFill>
                  <a:schemeClr val="tx1"/>
                </a:solidFill>
                <a:effectLst/>
                <a:latin typeface="Söhne"/>
              </a:rPr>
              <a:t>The age range of 25 to 50 years does indeed encompass a significant portion of the adult population, and it's great to know that bicycles are popular within this demographic. This age range typically represents individuals who are more likely to be physically active, health-conscious, and may use bicycles for various purposes such as commuting, exercise, and leisure.</a:t>
            </a:r>
            <a:endParaRPr dirty="0">
              <a:solidFill>
                <a:schemeClr val="tx1"/>
              </a:solidFill>
            </a:endParaRPr>
          </a:p>
        </p:txBody>
      </p:sp>
      <p:sp>
        <p:nvSpPr>
          <p:cNvPr id="125" name="Rectangle"/>
          <p:cNvSpPr/>
          <p:nvPr/>
        </p:nvSpPr>
        <p:spPr>
          <a:xfrm>
            <a:off x="5163312" y="2383149"/>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graphicFrame>
        <p:nvGraphicFramePr>
          <p:cNvPr id="10" name="Chart 9">
            <a:extLst>
              <a:ext uri="{FF2B5EF4-FFF2-40B4-BE49-F238E27FC236}">
                <a16:creationId xmlns:a16="http://schemas.microsoft.com/office/drawing/2014/main" id="{48CCCE33-9358-4D4B-AC65-AED7A53B9162}"/>
              </a:ext>
            </a:extLst>
          </p:cNvPr>
          <p:cNvGraphicFramePr>
            <a:graphicFrameLocks/>
          </p:cNvGraphicFramePr>
          <p:nvPr>
            <p:extLst>
              <p:ext uri="{D42A27DB-BD31-4B8C-83A1-F6EECF244321}">
                <p14:modId xmlns:p14="http://schemas.microsoft.com/office/powerpoint/2010/main" val="1103101295"/>
              </p:ext>
            </p:extLst>
          </p:nvPr>
        </p:nvGraphicFramePr>
        <p:xfrm>
          <a:off x="4868825" y="24003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Industry Classification of Customers</a:t>
            </a:r>
            <a:endParaRPr dirty="0"/>
          </a:p>
        </p:txBody>
      </p:sp>
      <p:sp>
        <p:nvSpPr>
          <p:cNvPr id="133" name="Shape 82"/>
          <p:cNvSpPr/>
          <p:nvPr/>
        </p:nvSpPr>
        <p:spPr>
          <a:xfrm>
            <a:off x="205025" y="1599626"/>
            <a:ext cx="4134600" cy="361884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l"/>
            <a:r>
              <a:rPr lang="en-US" b="0" i="0" dirty="0">
                <a:solidFill>
                  <a:schemeClr val="tx1"/>
                </a:solidFill>
                <a:effectLst/>
                <a:latin typeface="Söhne"/>
              </a:rPr>
              <a:t>It's interesting to hear that a significant number of bicycle customers are from the manufacturing industry.</a:t>
            </a:r>
          </a:p>
          <a:p>
            <a:pPr algn="l"/>
            <a:endParaRPr lang="en-US" dirty="0">
              <a:solidFill>
                <a:schemeClr val="tx1"/>
              </a:solidFill>
              <a:latin typeface="Söhne"/>
            </a:endParaRPr>
          </a:p>
          <a:p>
            <a:pPr algn="l"/>
            <a:r>
              <a:rPr lang="en-US" b="0" i="0" dirty="0">
                <a:solidFill>
                  <a:schemeClr val="tx1"/>
                </a:solidFill>
                <a:effectLst/>
                <a:latin typeface="Söhne"/>
              </a:rPr>
              <a:t>To capitalize on this trend, bicycle manufacturers or retailers could consider partnerships or promotional activities targeted specifically at the manufacturing industry. Offering discounts, organizing biking events, or providing bike-sharing programs within manufacturing facilities could further encourage employees to embrace cycling.</a:t>
            </a:r>
          </a:p>
          <a:p>
            <a:br>
              <a:rPr lang="en-US" dirty="0">
                <a:solidFill>
                  <a:schemeClr val="tx1"/>
                </a:solidFill>
              </a:rPr>
            </a:br>
            <a:endParaRPr dirty="0">
              <a:solidFill>
                <a:schemeClr val="tx1"/>
              </a:solidFill>
            </a:endParaRPr>
          </a:p>
        </p:txBody>
      </p:sp>
      <p:sp>
        <p:nvSpPr>
          <p:cNvPr id="134" name="Rectangle"/>
          <p:cNvSpPr/>
          <p:nvPr/>
        </p:nvSpPr>
        <p:spPr>
          <a:xfrm>
            <a:off x="4969922" y="2164723"/>
            <a:ext cx="3800704"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graphicFrame>
        <p:nvGraphicFramePr>
          <p:cNvPr id="12" name="Chart 11">
            <a:extLst>
              <a:ext uri="{FF2B5EF4-FFF2-40B4-BE49-F238E27FC236}">
                <a16:creationId xmlns:a16="http://schemas.microsoft.com/office/drawing/2014/main" id="{50EA3EA2-803D-4552-A157-1293D6CAAE54}"/>
              </a:ext>
            </a:extLst>
          </p:cNvPr>
          <p:cNvGraphicFramePr>
            <a:graphicFrameLocks/>
          </p:cNvGraphicFramePr>
          <p:nvPr>
            <p:extLst>
              <p:ext uri="{D42A27DB-BD31-4B8C-83A1-F6EECF244321}">
                <p14:modId xmlns:p14="http://schemas.microsoft.com/office/powerpoint/2010/main" val="1093489198"/>
              </p:ext>
            </p:extLst>
          </p:nvPr>
        </p:nvGraphicFramePr>
        <p:xfrm>
          <a:off x="4969922" y="2164723"/>
          <a:ext cx="3800704" cy="26493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105970"/>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Sales according to State</a:t>
            </a:r>
            <a:endParaRPr dirty="0"/>
          </a:p>
        </p:txBody>
      </p:sp>
      <p:sp>
        <p:nvSpPr>
          <p:cNvPr id="142" name="Shape 91"/>
          <p:cNvSpPr/>
          <p:nvPr/>
        </p:nvSpPr>
        <p:spPr>
          <a:xfrm>
            <a:off x="205025" y="2164724"/>
            <a:ext cx="4134600" cy="229245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b="0" i="0">
                <a:solidFill>
                  <a:schemeClr val="tx1"/>
                </a:solidFill>
                <a:effectLst/>
                <a:latin typeface="Söhne"/>
              </a:rPr>
              <a:t>To capitalize on the high sales in NSW, businesses in the bicycle industry can consider focusing their marketing efforts in the region. This might involve collaborating with local retailers, participating in events, or even expanding distribution channels to meet the demand. It's also important to continually monitor market trends and consumer preferences to adapt strategies accordingly.</a:t>
            </a:r>
            <a:endParaRPr dirty="0">
              <a:solidFill>
                <a:schemeClr val="tx1"/>
              </a:solidFill>
            </a:endParaRPr>
          </a:p>
        </p:txBody>
      </p:sp>
      <p:sp>
        <p:nvSpPr>
          <p:cNvPr id="143" name="Rectangle"/>
          <p:cNvSpPr/>
          <p:nvPr/>
        </p:nvSpPr>
        <p:spPr>
          <a:xfrm>
            <a:off x="4254605" y="2164723"/>
            <a:ext cx="4516072" cy="264930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graphicFrame>
        <p:nvGraphicFramePr>
          <p:cNvPr id="10" name="Chart 9">
            <a:extLst>
              <a:ext uri="{FF2B5EF4-FFF2-40B4-BE49-F238E27FC236}">
                <a16:creationId xmlns:a16="http://schemas.microsoft.com/office/drawing/2014/main" id="{80C58E71-A109-4AED-B516-0D37B98E72C9}"/>
              </a:ext>
            </a:extLst>
          </p:cNvPr>
          <p:cNvGraphicFramePr>
            <a:graphicFrameLocks/>
          </p:cNvGraphicFramePr>
          <p:nvPr>
            <p:extLst>
              <p:ext uri="{D42A27DB-BD31-4B8C-83A1-F6EECF244321}">
                <p14:modId xmlns:p14="http://schemas.microsoft.com/office/powerpoint/2010/main" val="2232391784"/>
              </p:ext>
            </p:extLst>
          </p:nvPr>
        </p:nvGraphicFramePr>
        <p:xfrm>
          <a:off x="4315969" y="2164722"/>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Conclusion</a:t>
            </a:r>
            <a:endParaRPr dirty="0"/>
          </a:p>
        </p:txBody>
      </p:sp>
      <p:sp>
        <p:nvSpPr>
          <p:cNvPr id="163" name="Shape 115"/>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solidFill>
                <a:schemeClr val="tx1"/>
              </a:solidFill>
            </a:endParaRPr>
          </a:p>
        </p:txBody>
      </p:sp>
      <p:sp>
        <p:nvSpPr>
          <p:cNvPr id="7" name="TextBox 6">
            <a:extLst>
              <a:ext uri="{FF2B5EF4-FFF2-40B4-BE49-F238E27FC236}">
                <a16:creationId xmlns:a16="http://schemas.microsoft.com/office/drawing/2014/main" id="{43ADDD22-0157-442E-9349-EDC6E7D67787}"/>
              </a:ext>
            </a:extLst>
          </p:cNvPr>
          <p:cNvSpPr txBox="1"/>
          <p:nvPr/>
        </p:nvSpPr>
        <p:spPr>
          <a:xfrm>
            <a:off x="72390" y="820525"/>
            <a:ext cx="8431530" cy="32932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buFont typeface="+mj-lt"/>
              <a:buAutoNum type="arabicPeriod"/>
            </a:pPr>
            <a:r>
              <a:rPr lang="en-US" sz="1600" b="1" i="0" dirty="0">
                <a:solidFill>
                  <a:schemeClr val="tx1"/>
                </a:solidFill>
                <a:effectLst/>
                <a:latin typeface="Söhne"/>
              </a:rPr>
              <a:t>Age Demographics:</a:t>
            </a:r>
            <a:r>
              <a:rPr lang="en-US" sz="1600" b="0" i="0" dirty="0">
                <a:solidFill>
                  <a:schemeClr val="tx1"/>
                </a:solidFill>
                <a:effectLst/>
                <a:latin typeface="Söhne"/>
              </a:rPr>
              <a:t> The majority of bicycle users fall within the age range of 25 to 50 years. This suggests that bicycles are popular among adults who are likely to be health-conscious, physically active, and may use bicycles for various purposes such as commuting and leisure.</a:t>
            </a:r>
          </a:p>
          <a:p>
            <a:pPr algn="l">
              <a:buFont typeface="+mj-lt"/>
              <a:buAutoNum type="arabicPeriod"/>
            </a:pPr>
            <a:endParaRPr lang="en-US" sz="1600" b="0" i="0" dirty="0">
              <a:solidFill>
                <a:schemeClr val="tx1"/>
              </a:solidFill>
              <a:effectLst/>
              <a:latin typeface="Söhne"/>
            </a:endParaRPr>
          </a:p>
          <a:p>
            <a:pPr algn="l">
              <a:buFont typeface="+mj-lt"/>
              <a:buAutoNum type="arabicPeriod"/>
            </a:pPr>
            <a:r>
              <a:rPr lang="en-US" sz="1600" b="1" i="0" dirty="0">
                <a:solidFill>
                  <a:schemeClr val="tx1"/>
                </a:solidFill>
                <a:effectLst/>
                <a:latin typeface="Söhne"/>
              </a:rPr>
              <a:t>Manufacturing Industry Influence:</a:t>
            </a:r>
            <a:r>
              <a:rPr lang="en-US" sz="1600" b="0" i="0" dirty="0">
                <a:solidFill>
                  <a:schemeClr val="tx1"/>
                </a:solidFill>
                <a:effectLst/>
                <a:latin typeface="Söhne"/>
              </a:rPr>
              <a:t> A significant number of bicycle customers come from the manufacturing industry. This could be attributed to factors such as health and fitness benefits, cost savings, and environmental awareness. Businesses in the bicycle industry could target this sector through partnerships, promotions, and tailored marketing strategies.</a:t>
            </a:r>
          </a:p>
          <a:p>
            <a:pPr algn="l">
              <a:buFont typeface="+mj-lt"/>
              <a:buAutoNum type="arabicPeriod"/>
            </a:pPr>
            <a:endParaRPr lang="en-US" sz="1600" b="0" i="0" dirty="0">
              <a:solidFill>
                <a:schemeClr val="tx1"/>
              </a:solidFill>
              <a:effectLst/>
              <a:latin typeface="Söhne"/>
            </a:endParaRPr>
          </a:p>
          <a:p>
            <a:pPr algn="l">
              <a:buFont typeface="+mj-lt"/>
              <a:buAutoNum type="arabicPeriod"/>
            </a:pPr>
            <a:r>
              <a:rPr lang="en-US" sz="1600" b="1" i="0" dirty="0">
                <a:solidFill>
                  <a:schemeClr val="tx1"/>
                </a:solidFill>
                <a:effectLst/>
                <a:latin typeface="Söhne"/>
              </a:rPr>
              <a:t>Regional Sales:</a:t>
            </a:r>
            <a:r>
              <a:rPr lang="en-US" sz="1600" b="0" i="0" dirty="0">
                <a:solidFill>
                  <a:schemeClr val="tx1"/>
                </a:solidFill>
                <a:effectLst/>
                <a:latin typeface="Söhne"/>
              </a:rPr>
              <a:t> The highest bicycle sales are observed in New South Wales (NSW). This trend could be influenced by factors such as population density, urban infrastructure, tourism, health culture, and economic prosperity. Businesses can leverage this information to focus their marketing efforts and distribution strategies in NSW.</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115</TotalTime>
  <Words>416</Words>
  <Application>Microsoft Office PowerPoint</Application>
  <PresentationFormat>On-screen Show (16:9)</PresentationFormat>
  <Paragraphs>29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Open Sans</vt:lpstr>
      <vt:lpstr>Open Sans Extrabold</vt:lpstr>
      <vt:lpstr>Open Sans Light</vt:lpstr>
      <vt:lpstr>Söhne</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Shreyash Sarap</cp:lastModifiedBy>
  <cp:revision>7</cp:revision>
  <dcterms:modified xsi:type="dcterms:W3CDTF">2023-08-08T13:28:29Z</dcterms:modified>
</cp:coreProperties>
</file>