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35"/>
  </p:notesMasterIdLst>
  <p:sldIdLst>
    <p:sldId id="256" r:id="rId2"/>
    <p:sldId id="257" r:id="rId3"/>
    <p:sldId id="258" r:id="rId4"/>
    <p:sldId id="260" r:id="rId5"/>
    <p:sldId id="261" r:id="rId6"/>
    <p:sldId id="262" r:id="rId7"/>
    <p:sldId id="274" r:id="rId8"/>
    <p:sldId id="279" r:id="rId9"/>
    <p:sldId id="275" r:id="rId10"/>
    <p:sldId id="276" r:id="rId11"/>
    <p:sldId id="278" r:id="rId12"/>
    <p:sldId id="277" r:id="rId13"/>
    <p:sldId id="280" r:id="rId14"/>
    <p:sldId id="281" r:id="rId15"/>
    <p:sldId id="282" r:id="rId16"/>
    <p:sldId id="283" r:id="rId17"/>
    <p:sldId id="285" r:id="rId18"/>
    <p:sldId id="284" r:id="rId19"/>
    <p:sldId id="287" r:id="rId20"/>
    <p:sldId id="288" r:id="rId21"/>
    <p:sldId id="286" r:id="rId22"/>
    <p:sldId id="289" r:id="rId23"/>
    <p:sldId id="291" r:id="rId24"/>
    <p:sldId id="290" r:id="rId25"/>
    <p:sldId id="292" r:id="rId26"/>
    <p:sldId id="293" r:id="rId27"/>
    <p:sldId id="295" r:id="rId28"/>
    <p:sldId id="296" r:id="rId29"/>
    <p:sldId id="294" r:id="rId30"/>
    <p:sldId id="297" r:id="rId31"/>
    <p:sldId id="265" r:id="rId32"/>
    <p:sldId id="266" r:id="rId33"/>
    <p:sldId id="267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2441F8-9955-4C43-920A-251F86B26BE3}">
  <a:tblStyle styleId="{112441F8-9955-4C43-920A-251F86B26B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6" autoAdjust="0"/>
    <p:restoredTop sz="94660"/>
  </p:normalViewPr>
  <p:slideViewPr>
    <p:cSldViewPr snapToGrid="0">
      <p:cViewPr varScale="1">
        <p:scale>
          <a:sx n="202" d="100"/>
          <a:sy n="202" d="100"/>
        </p:scale>
        <p:origin x="1062" y="174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04b8b675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04b8b675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704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kaggle.com/code/saadatkhalid/cyber-attack-eda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Machine Learning. Basic.2024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B4116-6112-1C7A-D8FA-712DCADA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/>
              <a:t>1. Построим графики зависимостей типов атак от времени. (день\год)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E92CDB2-EBE3-2B00-281C-ECC2A5879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1307922"/>
            <a:ext cx="7097486" cy="35048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27E46E-DDDB-5130-E7EF-1993945BCB82}"/>
              </a:ext>
            </a:extLst>
          </p:cNvPr>
          <p:cNvSpPr txBox="1"/>
          <p:nvPr/>
        </p:nvSpPr>
        <p:spPr>
          <a:xfrm>
            <a:off x="6788331" y="2339644"/>
            <a:ext cx="192894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dirty="0"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Видим просадки в количестве именно 31 числа.</a:t>
            </a:r>
          </a:p>
          <a:p>
            <a:pPr algn="l"/>
            <a:r>
              <a:rPr lang="ru-RU" i="0" dirty="0"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Связано с тем, что не все месяца имею</a:t>
            </a:r>
            <a:r>
              <a:rPr lang="ru-RU" dirty="0"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 31 день</a:t>
            </a:r>
            <a:endParaRPr lang="ru-RU" i="0" dirty="0"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71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B4116-6112-1C7A-D8FA-712DCADA9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239284"/>
            <a:ext cx="8520600" cy="1095900"/>
          </a:xfrm>
        </p:spPr>
        <p:txBody>
          <a:bodyPr/>
          <a:lstStyle/>
          <a:p>
            <a:r>
              <a:rPr lang="ru-RU" sz="2400" dirty="0"/>
              <a:t>1. Построим графики зависимостей типов атак от времени. (месяц\год)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27E46E-DDDB-5130-E7EF-1993945BCB82}"/>
              </a:ext>
            </a:extLst>
          </p:cNvPr>
          <p:cNvSpPr txBox="1"/>
          <p:nvPr/>
        </p:nvSpPr>
        <p:spPr>
          <a:xfrm>
            <a:off x="6788331" y="2339644"/>
            <a:ext cx="192894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dirty="0"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Видим просадки 10.2023</a:t>
            </a:r>
          </a:p>
          <a:p>
            <a:pPr algn="l"/>
            <a:r>
              <a:rPr lang="ru-RU" i="0" dirty="0"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Связано с тем, что в датасете не содержатся данные за оставшиеся периоды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C81D67-FA34-4D38-AB1E-A13FCA457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50" y="1203418"/>
            <a:ext cx="6709010" cy="327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95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7829E-2C25-1F7F-4CF2-D2F67765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39" y="147843"/>
            <a:ext cx="8520600" cy="1724499"/>
          </a:xfrm>
        </p:spPr>
        <p:txBody>
          <a:bodyPr/>
          <a:lstStyle/>
          <a:p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Посмотрим зависимости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'Attack Type'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от </a:t>
            </a:r>
            <a:r>
              <a:rPr lang="en-US" sz="2400" b="1" i="0" dirty="0"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'Source Port', 'Destination Port', 'Packet Length', 'Anomaly Scores'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47DB55-4F69-5C8E-3DB6-0F1A5D0FA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30" y="1001383"/>
            <a:ext cx="3230935" cy="392638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2DD932-620B-91E8-C054-F057EA762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456" y="1050577"/>
            <a:ext cx="3170006" cy="38771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00B954-2641-BB46-8429-1CFC581D61B2}"/>
              </a:ext>
            </a:extLst>
          </p:cNvPr>
          <p:cNvSpPr txBox="1"/>
          <p:nvPr/>
        </p:nvSpPr>
        <p:spPr>
          <a:xfrm>
            <a:off x="7093462" y="2405744"/>
            <a:ext cx="192894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dirty="0"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 графикам зависимости не видно.</a:t>
            </a:r>
            <a:endParaRPr lang="ru-RU" i="0" dirty="0"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369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A1789-F7C5-35CA-5735-37E08CEB3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87138"/>
            <a:ext cx="8520600" cy="1095900"/>
          </a:xfrm>
        </p:spPr>
        <p:txBody>
          <a:bodyPr/>
          <a:lstStyle/>
          <a:p>
            <a:r>
              <a:rPr lang="ru-RU" sz="2800" dirty="0"/>
              <a:t>1. Посмотрим зависимость </a:t>
            </a:r>
            <a:r>
              <a:rPr lang="en-US" sz="2800" dirty="0"/>
              <a:t>'Protocol'</a:t>
            </a:r>
            <a:r>
              <a:rPr lang="ru-RU" sz="2800" dirty="0"/>
              <a:t> от </a:t>
            </a:r>
            <a:r>
              <a:rPr lang="en-US" sz="2800" dirty="0"/>
              <a:t>'Attack Type'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563023-39F6-664D-FE7F-B28B43D8D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904" y="1001486"/>
            <a:ext cx="4482192" cy="395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6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51D4E-3C1B-16D8-46FF-E337204D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/>
              <a:t>2. Перейдем к предобработке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18C296-FA84-81D7-493D-65207D28D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45" y="1014354"/>
            <a:ext cx="3204724" cy="364473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E10D07-9D18-63A0-19DA-31B5B57A1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193" y="1441575"/>
            <a:ext cx="2152950" cy="12955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1C0AE3-40EC-F230-7757-7EE021646F70}"/>
              </a:ext>
            </a:extLst>
          </p:cNvPr>
          <p:cNvSpPr txBox="1"/>
          <p:nvPr/>
        </p:nvSpPr>
        <p:spPr>
          <a:xfrm>
            <a:off x="4347610" y="917668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highlight>
                  <a:srgbClr val="FFFFFF"/>
                </a:highlight>
                <a:latin typeface="system-ui"/>
              </a:rPr>
              <a:t>Данные '</a:t>
            </a:r>
            <a:r>
              <a:rPr lang="en-US" i="0" dirty="0">
                <a:effectLst/>
                <a:highlight>
                  <a:srgbClr val="FFFFFF"/>
                </a:highlight>
                <a:latin typeface="system-ui"/>
              </a:rPr>
              <a:t>Alerts/Warnings', 'IDS/IPS Alerts', 'Malware Indicators', 'Malware Indicators', 'Firewall Logs' </a:t>
            </a:r>
            <a:r>
              <a:rPr lang="ru-RU" i="0" dirty="0">
                <a:effectLst/>
                <a:highlight>
                  <a:srgbClr val="FFFFFF"/>
                </a:highlight>
                <a:latin typeface="system-ui"/>
              </a:rPr>
              <a:t>можно отнести к бинарным.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4418A9-C1C1-47AC-B794-C81BF5FBDA69}"/>
              </a:ext>
            </a:extLst>
          </p:cNvPr>
          <p:cNvSpPr txBox="1"/>
          <p:nvPr/>
        </p:nvSpPr>
        <p:spPr>
          <a:xfrm>
            <a:off x="2969638" y="1768339"/>
            <a:ext cx="320472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highlight>
                  <a:srgbClr val="FFFFFF"/>
                </a:highlight>
                <a:latin typeface="system-ui"/>
              </a:rPr>
              <a:t>Столбец '</a:t>
            </a:r>
            <a:r>
              <a:rPr lang="ru-RU" i="0" dirty="0" err="1">
                <a:effectLst/>
                <a:highlight>
                  <a:srgbClr val="FFFFFF"/>
                </a:highlight>
                <a:latin typeface="system-ui"/>
              </a:rPr>
              <a:t>Proxy</a:t>
            </a:r>
            <a:r>
              <a:rPr lang="ru-RU" i="0" dirty="0">
                <a:effectLst/>
                <a:highlight>
                  <a:srgbClr val="FFFFFF"/>
                </a:highlight>
                <a:latin typeface="system-ui"/>
              </a:rPr>
              <a:t> Information' так же можно отнести к бинарному признаку, его мы так же приведем к бинарному виду.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C302FA8-50A2-6D12-3B5E-DF173B9A8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528" y="2571750"/>
            <a:ext cx="4082082" cy="229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20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E91384-3E01-875D-3CB8-48333748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/>
              <a:t>2. Заполним пропущенные значения на </a:t>
            </a:r>
            <a:r>
              <a:rPr lang="en-US" sz="2400" dirty="0"/>
              <a:t>‘No’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41B050-35C6-551B-D48D-DF251F770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930" y="878674"/>
            <a:ext cx="2680133" cy="40496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DF0202-F740-733D-6A4E-09104C337583}"/>
              </a:ext>
            </a:extLst>
          </p:cNvPr>
          <p:cNvSpPr txBox="1"/>
          <p:nvPr/>
        </p:nvSpPr>
        <p:spPr>
          <a:xfrm>
            <a:off x="5525588" y="2310140"/>
            <a:ext cx="19289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i="0" dirty="0"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Пропусков в данных больше нет</a:t>
            </a:r>
          </a:p>
        </p:txBody>
      </p:sp>
    </p:spTree>
    <p:extLst>
      <p:ext uri="{BB962C8B-B14F-4D97-AF65-F5344CB8AC3E}">
        <p14:creationId xmlns:p14="http://schemas.microsoft.com/office/powerpoint/2010/main" val="259550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44C002-063A-8B7C-8DAC-CEC0E831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967" y="252347"/>
            <a:ext cx="8520600" cy="1095900"/>
          </a:xfrm>
        </p:spPr>
        <p:txBody>
          <a:bodyPr/>
          <a:lstStyle/>
          <a:p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Преобразуем </a:t>
            </a:r>
            <a:r>
              <a:rPr lang="en-US" sz="2400" b="1" i="0" dirty="0"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'Device Information’</a:t>
            </a:r>
            <a:r>
              <a:rPr lang="ru-RU" sz="2400" dirty="0"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Получим информацию о браузерах</a:t>
            </a:r>
            <a:br>
              <a:rPr lang="en-US" sz="2400" b="1" i="0" dirty="0"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ru-RU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1FAD3C-9FA0-C4DD-976F-4AB5CA828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97" y="1263816"/>
            <a:ext cx="7829006" cy="354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769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44C002-063A-8B7C-8DAC-CEC0E831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Преобразуем </a:t>
            </a:r>
            <a:r>
              <a:rPr lang="en-US" sz="2400" b="1" i="0" dirty="0"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'Device Information’</a:t>
            </a:r>
            <a:r>
              <a:rPr lang="ru-RU" sz="2400" dirty="0"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Получим информацию об ОС\Типе устройства</a:t>
            </a:r>
            <a:br>
              <a:rPr lang="en-US" sz="2400" b="1" i="0" dirty="0"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ru-RU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A80E41-2588-18C4-8EF5-5FB8646B7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72" y="1245325"/>
            <a:ext cx="3735978" cy="3698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C0212A-98F8-799B-2DC9-B6868EA08E40}"/>
              </a:ext>
            </a:extLst>
          </p:cNvPr>
          <p:cNvSpPr txBox="1"/>
          <p:nvPr/>
        </p:nvSpPr>
        <p:spPr>
          <a:xfrm>
            <a:off x="5367000" y="2402167"/>
            <a:ext cx="30479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dirty="0"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Таким образом из одного поля</a:t>
            </a:r>
            <a:r>
              <a:rPr lang="en-US" dirty="0"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Device Information</a:t>
            </a:r>
            <a:r>
              <a:rPr lang="ru-RU" dirty="0"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получим </a:t>
            </a:r>
            <a:r>
              <a:rPr lang="en-US" dirty="0"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Browser </a:t>
            </a:r>
            <a:r>
              <a:rPr lang="ru-RU" dirty="0"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 </a:t>
            </a:r>
            <a:r>
              <a:rPr lang="en-US" dirty="0"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Device\OS</a:t>
            </a:r>
            <a:r>
              <a:rPr lang="ru-RU" dirty="0"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dirty="0"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endParaRPr lang="ru-RU" dirty="0"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ru-RU" dirty="0"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Данные поля в дальнейшем используем для загрузки в модели</a:t>
            </a:r>
            <a:endParaRPr lang="ru-RU" i="0" dirty="0"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681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7F0DA-729F-9C8F-D5C9-C6B6A27C6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/>
              <a:t>2. Какие данные в формате </a:t>
            </a:r>
            <a:r>
              <a:rPr lang="en-US" sz="2400" dirty="0"/>
              <a:t>object</a:t>
            </a:r>
            <a:r>
              <a:rPr lang="ru-RU" sz="2400" dirty="0"/>
              <a:t> еще остались?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2AA149-F56D-E83F-E5A1-9A3046EF1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410" y="935809"/>
            <a:ext cx="3673199" cy="38769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5F1DD7-B7EC-153C-DF68-73E27191ED32}"/>
              </a:ext>
            </a:extLst>
          </p:cNvPr>
          <p:cNvSpPr txBox="1"/>
          <p:nvPr/>
        </p:nvSpPr>
        <p:spPr>
          <a:xfrm>
            <a:off x="5164183" y="1615088"/>
            <a:ext cx="343895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highlight>
                  <a:srgbClr val="FFFFFF"/>
                </a:highlight>
                <a:latin typeface="system-ui"/>
              </a:rPr>
              <a:t>Удалим из датасета поля '</a:t>
            </a:r>
            <a:r>
              <a:rPr lang="en-US" i="0" dirty="0">
                <a:effectLst/>
                <a:highlight>
                  <a:srgbClr val="FFFFFF"/>
                </a:highlight>
                <a:latin typeface="system-ui"/>
              </a:rPr>
              <a:t>User Information' </a:t>
            </a:r>
            <a:r>
              <a:rPr lang="ru-RU" i="0" dirty="0">
                <a:effectLst/>
                <a:highlight>
                  <a:srgbClr val="FFFFFF"/>
                </a:highlight>
                <a:latin typeface="system-ui"/>
              </a:rPr>
              <a:t>и '</a:t>
            </a:r>
            <a:r>
              <a:rPr lang="en-US" i="0" dirty="0">
                <a:effectLst/>
                <a:highlight>
                  <a:srgbClr val="FFFFFF"/>
                </a:highlight>
                <a:latin typeface="system-ui"/>
              </a:rPr>
              <a:t>Payload Data’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highlight>
                  <a:srgbClr val="FFFFFF"/>
                </a:highlight>
                <a:latin typeface="system-ui"/>
              </a:rPr>
              <a:t>Поля </a:t>
            </a:r>
            <a:r>
              <a:rPr lang="en-US" dirty="0">
                <a:highlight>
                  <a:srgbClr val="FFFFFF"/>
                </a:highlight>
                <a:latin typeface="system-ui"/>
              </a:rPr>
              <a:t>Packet Type, Malware Indicators, Alerts/Warnings, Attack Signature, Firewall Logs, IDS/IPS Alerts, Log Source, Browser</a:t>
            </a:r>
            <a:r>
              <a:rPr lang="ru-RU" dirty="0">
                <a:highlight>
                  <a:srgbClr val="FFFFFF"/>
                </a:highlight>
                <a:latin typeface="system-ui"/>
              </a:rPr>
              <a:t> можно считать бинарными признаками.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highlight>
                  <a:srgbClr val="FFFFFF"/>
                </a:highlight>
                <a:latin typeface="system-ui"/>
              </a:rPr>
              <a:t>Необходимо преобразовать </a:t>
            </a:r>
            <a:r>
              <a:rPr lang="en-US" i="0" dirty="0">
                <a:effectLst/>
                <a:highlight>
                  <a:srgbClr val="FFFFFF"/>
                </a:highlight>
                <a:latin typeface="system-ui"/>
              </a:rPr>
              <a:t>Source IP Address</a:t>
            </a:r>
            <a:r>
              <a:rPr lang="ru-RU" i="0" dirty="0">
                <a:effectLst/>
                <a:highlight>
                  <a:srgbClr val="FFFFFF"/>
                </a:highlight>
                <a:latin typeface="system-ui"/>
              </a:rPr>
              <a:t>, </a:t>
            </a:r>
            <a:r>
              <a:rPr lang="en-US" i="0" dirty="0">
                <a:effectLst/>
                <a:highlight>
                  <a:srgbClr val="FFFFFF"/>
                </a:highlight>
                <a:latin typeface="system-ui"/>
              </a:rPr>
              <a:t>Destination IP Address</a:t>
            </a:r>
            <a:r>
              <a:rPr lang="ru-RU" i="0" dirty="0">
                <a:effectLst/>
                <a:highlight>
                  <a:srgbClr val="FFFFFF"/>
                </a:highlight>
                <a:latin typeface="system-ui"/>
              </a:rPr>
              <a:t> и </a:t>
            </a:r>
            <a:r>
              <a:rPr lang="en-US" dirty="0">
                <a:highlight>
                  <a:srgbClr val="FFFFFF"/>
                </a:highlight>
                <a:latin typeface="system-ui"/>
              </a:rPr>
              <a:t>Timestamp</a:t>
            </a:r>
            <a:r>
              <a:rPr lang="en-US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ru-RU" i="0" dirty="0">
                <a:effectLst/>
                <a:highlight>
                  <a:srgbClr val="FFFFFF"/>
                </a:highlight>
                <a:latin typeface="system-ui"/>
              </a:rPr>
              <a:t>в числовой формат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highlight>
                  <a:srgbClr val="FFFFFF"/>
                </a:highlight>
                <a:latin typeface="system-ui"/>
              </a:rPr>
              <a:t>Поле '</a:t>
            </a:r>
            <a:r>
              <a:rPr lang="en-US" i="0" dirty="0">
                <a:effectLst/>
                <a:highlight>
                  <a:srgbClr val="FFFFFF"/>
                </a:highlight>
                <a:latin typeface="system-ui"/>
              </a:rPr>
              <a:t>Geo-location Data’</a:t>
            </a:r>
            <a:r>
              <a:rPr lang="ru-RU" i="0" dirty="0">
                <a:effectLst/>
                <a:highlight>
                  <a:srgbClr val="FFFFFF"/>
                </a:highlight>
                <a:latin typeface="system-ui"/>
              </a:rPr>
              <a:t> можно разбить</a:t>
            </a:r>
          </a:p>
        </p:txBody>
      </p:sp>
    </p:spTree>
    <p:extLst>
      <p:ext uri="{BB962C8B-B14F-4D97-AF65-F5344CB8AC3E}">
        <p14:creationId xmlns:p14="http://schemas.microsoft.com/office/powerpoint/2010/main" val="319694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D4670-C69E-A571-7A88-4B6DA499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Разобъем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2400" b="1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Timestamp</a:t>
            </a:r>
            <a:r>
              <a:rPr lang="ru-RU" sz="2400" b="1" i="0" dirty="0"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’ и добавим в датасет год, месяц, день, час, минуты, секунды и дни недели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C248E1-12DA-3974-6252-3094CF972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50" y="1194579"/>
            <a:ext cx="5287113" cy="37819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539183-9528-B7A8-26CD-DDA0A8D927AE}"/>
              </a:ext>
            </a:extLst>
          </p:cNvPr>
          <p:cNvSpPr txBox="1"/>
          <p:nvPr/>
        </p:nvSpPr>
        <p:spPr>
          <a:xfrm>
            <a:off x="5656411" y="2403822"/>
            <a:ext cx="30479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i="0" dirty="0"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Учтем </a:t>
            </a:r>
            <a:r>
              <a:rPr lang="ru-RU" dirty="0"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информацию полученную при проведении визуального исследования данных и удалим не нужную информацию</a:t>
            </a:r>
            <a:endParaRPr lang="ru-RU" i="0" dirty="0"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72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A2E4B-0537-E350-EC79-99B78E14E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Преобразуем поле </a:t>
            </a:r>
            <a:r>
              <a:rPr lang="en-US" sz="2400" b="1" i="0" dirty="0"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Geo-location Data</a:t>
            </a:r>
            <a:r>
              <a:rPr lang="ru-RU" sz="2400" dirty="0"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b="1" i="0" dirty="0"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Source IP Address и Destination IP Address</a:t>
            </a:r>
            <a:br>
              <a:rPr lang="en-US" sz="2400" b="1" i="0" dirty="0"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en-US" sz="2400" b="1" i="0" dirty="0"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ru-RU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B228AC-94E2-35DA-255A-82D05B47F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50" y="1304804"/>
            <a:ext cx="7287642" cy="504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8DF40F-0BA9-B34D-4542-8AE97FF6AFB2}"/>
              </a:ext>
            </a:extLst>
          </p:cNvPr>
          <p:cNvSpPr txBox="1"/>
          <p:nvPr/>
        </p:nvSpPr>
        <p:spPr>
          <a:xfrm>
            <a:off x="5459345" y="1990083"/>
            <a:ext cx="356180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highlight>
                  <a:srgbClr val="FFFFFF"/>
                </a:highlight>
                <a:latin typeface="system-ui"/>
              </a:rPr>
              <a:t>Из </a:t>
            </a:r>
            <a:r>
              <a:rPr lang="en-US" dirty="0">
                <a:highlight>
                  <a:srgbClr val="FFFFFF"/>
                </a:highlight>
                <a:latin typeface="system-ui"/>
              </a:rPr>
              <a:t>'Geo-location Data’</a:t>
            </a:r>
            <a:r>
              <a:rPr lang="ru-RU" dirty="0">
                <a:highlight>
                  <a:srgbClr val="FFFFFF"/>
                </a:highlight>
                <a:latin typeface="system-ui"/>
              </a:rPr>
              <a:t> получим </a:t>
            </a:r>
            <a:r>
              <a:rPr lang="en-US" dirty="0">
                <a:highlight>
                  <a:srgbClr val="FFFFFF"/>
                </a:highlight>
                <a:latin typeface="system-ui"/>
              </a:rPr>
              <a:t>'Destination City', 'Destination State’</a:t>
            </a:r>
            <a:r>
              <a:rPr lang="ru-RU" dirty="0">
                <a:highlight>
                  <a:srgbClr val="FFFFFF"/>
                </a:highlight>
                <a:latin typeface="system-ui"/>
              </a:rPr>
              <a:t>.</a:t>
            </a:r>
            <a:endParaRPr lang="en-US" i="0" dirty="0">
              <a:effectLst/>
              <a:highlight>
                <a:srgbClr val="FFFFFF"/>
              </a:highlight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FF"/>
                </a:highlight>
                <a:latin typeface="system-ui"/>
              </a:rPr>
              <a:t>Source IP Address и Destination IP Address</a:t>
            </a:r>
            <a:r>
              <a:rPr lang="ru-RU" dirty="0">
                <a:highlight>
                  <a:srgbClr val="FFFFFF"/>
                </a:highlight>
                <a:latin typeface="system-ui"/>
              </a:rPr>
              <a:t> преобразуем в числовой формат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highlight>
                  <a:srgbClr val="FFFFFF"/>
                </a:highlight>
                <a:latin typeface="system-ui"/>
              </a:rPr>
              <a:t>Удалим не нужные данные</a:t>
            </a:r>
            <a:br>
              <a:rPr lang="en-US" dirty="0">
                <a:highlight>
                  <a:srgbClr val="FFFFFF"/>
                </a:highlight>
                <a:latin typeface="system-ui"/>
              </a:rPr>
            </a:br>
            <a:endParaRPr lang="ru-RU" dirty="0">
              <a:highlight>
                <a:srgbClr val="FFFFFF"/>
              </a:highlight>
              <a:latin typeface="system-ui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3B9F95F-F9A9-EA4E-745E-7C422056B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0" y="1900733"/>
            <a:ext cx="4920344" cy="270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77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57D7E-632F-DE91-F653-FF0103331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Преобразуем бинарные данные </a:t>
            </a:r>
            <a:r>
              <a:rPr lang="en-US" sz="2400" b="1" i="0" dirty="0"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Packet Type, Malware Indicators, Alerts/Warnings, Attack Signature, Firewall Logs, IDS/IPS Alerts, Log Source, Browser</a:t>
            </a:r>
            <a:br>
              <a:rPr lang="en-US" sz="2400" b="1" i="0" dirty="0"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ru-RU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CB2D95-9EBC-92CB-BF25-EFF655EAE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72" y="2031833"/>
            <a:ext cx="7023656" cy="18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14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99A12-4291-A048-EEA5-3CA8A5EA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</a:t>
            </a:r>
            <a:r>
              <a:rPr lang="en-US" sz="2400" b="1" i="0" dirty="0"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Protocol, Traffic Type, Action Taken, Severity Level, Network Segment </a:t>
            </a:r>
            <a:r>
              <a:rPr lang="ru-RU" sz="2400" b="1" i="0" dirty="0"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закодируем </a:t>
            </a:r>
            <a:r>
              <a:rPr lang="en-US" sz="2400" b="1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OneHotEncoder</a:t>
            </a:r>
            <a:br>
              <a:rPr lang="en-US" sz="2400" b="1" i="0" dirty="0"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ru-RU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B9674E-C39B-8AD4-6355-EBDF7E8E7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653" y="1964032"/>
            <a:ext cx="6582694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21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99A12-4291-A048-EEA5-3CA8A5EA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</a:t>
            </a:r>
            <a:r>
              <a:rPr lang="en-US" sz="2400" b="1" i="0" dirty="0"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Device/OS, Destination City, Destination State </a:t>
            </a:r>
            <a:r>
              <a:rPr lang="en-US" sz="2400" b="1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закодируем</a:t>
            </a:r>
            <a:r>
              <a:rPr lang="en-US" sz="2400" b="1" i="0" dirty="0"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CountFrequencyEncoder</a:t>
            </a:r>
            <a:br>
              <a:rPr lang="en-US" sz="2400" b="1" i="0" dirty="0"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en-US" sz="2400" b="1" i="0" dirty="0"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ru-RU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053174-507E-1A96-089B-FC44178E8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28" y="1385803"/>
            <a:ext cx="6526973" cy="20020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CDB239C-5589-55C6-979C-AE5719BCB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15" y="3528368"/>
            <a:ext cx="4572638" cy="9145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F5513E-3A4D-DEC5-F99D-A6DBF36E750A}"/>
              </a:ext>
            </a:extLst>
          </p:cNvPr>
          <p:cNvSpPr txBox="1"/>
          <p:nvPr/>
        </p:nvSpPr>
        <p:spPr>
          <a:xfrm>
            <a:off x="5459345" y="2789704"/>
            <a:ext cx="35618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highlight>
                  <a:srgbClr val="FFFFFF"/>
                </a:highlight>
                <a:latin typeface="system-ui"/>
              </a:rPr>
              <a:t>‘Attack Type’ </a:t>
            </a:r>
            <a:r>
              <a:rPr lang="ru-RU" dirty="0">
                <a:highlight>
                  <a:srgbClr val="FFFFFF"/>
                </a:highlight>
                <a:latin typeface="system-ui"/>
              </a:rPr>
              <a:t>закодируем </a:t>
            </a:r>
            <a:r>
              <a:rPr lang="en-US" dirty="0" err="1">
                <a:highlight>
                  <a:srgbClr val="FFFFFF"/>
                </a:highlight>
                <a:latin typeface="system-ui"/>
              </a:rPr>
              <a:t>OrdinalEncoder</a:t>
            </a:r>
            <a:r>
              <a:rPr lang="ru-RU" dirty="0">
                <a:highlight>
                  <a:srgbClr val="FFFFFF"/>
                </a:highlight>
                <a:latin typeface="system-ui"/>
              </a:rPr>
              <a:t>.</a:t>
            </a:r>
            <a:endParaRPr lang="en-US" i="0" dirty="0">
              <a:effectLst/>
              <a:highlight>
                <a:srgbClr val="FFFFFF"/>
              </a:highlight>
              <a:latin typeface="system-ui"/>
            </a:endParaRPr>
          </a:p>
          <a:p>
            <a:pPr algn="l"/>
            <a:br>
              <a:rPr lang="en-US" dirty="0">
                <a:highlight>
                  <a:srgbClr val="FFFFFF"/>
                </a:highlight>
                <a:latin typeface="system-ui"/>
              </a:rPr>
            </a:br>
            <a:endParaRPr lang="ru-RU" dirty="0">
              <a:highlight>
                <a:srgbClr val="FFFFFF"/>
              </a:highlight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842795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91E386-C43E-FE8C-CFFD-3F1B0079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Получаем готовый датасет для использования в моделях классификации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D15F45D-7D16-B96F-4704-B5522E211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664" y="1470690"/>
            <a:ext cx="5965518" cy="337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62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0A8CF-F1A0-F168-5096-73F112E0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/>
              <a:t>3. Разделим выборки на обучающие и тестовые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F90526-BAEE-2083-038C-5E567D69B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73" y="1404774"/>
            <a:ext cx="7906853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07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F5F890-EBD8-B210-F302-2572B0B7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/>
              <a:t>3. Попробуем решить задачу классификации используя модели </a:t>
            </a:r>
            <a:r>
              <a:rPr lang="en-US" sz="2400" dirty="0" err="1"/>
              <a:t>RandomForestClassifier</a:t>
            </a:r>
            <a:r>
              <a:rPr lang="en-US" sz="2400" dirty="0"/>
              <a:t>, </a:t>
            </a:r>
            <a:r>
              <a:rPr lang="en-US" sz="2400" dirty="0" err="1"/>
              <a:t>XGBClassifier</a:t>
            </a:r>
            <a:r>
              <a:rPr lang="en-US" sz="2400" dirty="0"/>
              <a:t>, </a:t>
            </a:r>
            <a:r>
              <a:rPr lang="en-US" sz="2400" dirty="0" err="1"/>
              <a:t>CatBoost</a:t>
            </a:r>
            <a:r>
              <a:rPr lang="en-US" sz="2400" dirty="0"/>
              <a:t>, </a:t>
            </a:r>
            <a:r>
              <a:rPr lang="en-US" sz="2400" dirty="0" err="1"/>
              <a:t>LGBMClassifier</a:t>
            </a:r>
            <a:r>
              <a:rPr lang="ru-RU" sz="2400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EB79CE-AFC1-0363-38C4-EFDDA2385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50" y="1544621"/>
            <a:ext cx="8125959" cy="111458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0C4256-EC5A-F991-AFFD-569D84913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501" y="2659202"/>
            <a:ext cx="4423954" cy="2366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C8B78A-50C0-5B4C-A75A-878D9B923C97}"/>
              </a:ext>
            </a:extLst>
          </p:cNvPr>
          <p:cNvSpPr txBox="1"/>
          <p:nvPr/>
        </p:nvSpPr>
        <p:spPr>
          <a:xfrm>
            <a:off x="4997791" y="3347545"/>
            <a:ext cx="356180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dirty="0">
                <a:highlight>
                  <a:srgbClr val="FFFFFF"/>
                </a:highlight>
                <a:latin typeface="system-ui"/>
              </a:rPr>
              <a:t>Результаты на тестовой выборке не превышают 0.34, по всем используемым моделям.</a:t>
            </a:r>
            <a:endParaRPr lang="en-US" i="0" dirty="0">
              <a:effectLst/>
              <a:highlight>
                <a:srgbClr val="FFFFFF"/>
              </a:highlight>
              <a:latin typeface="system-ui"/>
            </a:endParaRPr>
          </a:p>
          <a:p>
            <a:pPr algn="l"/>
            <a:br>
              <a:rPr lang="en-US" dirty="0">
                <a:highlight>
                  <a:srgbClr val="FFFFFF"/>
                </a:highlight>
                <a:latin typeface="system-ui"/>
              </a:rPr>
            </a:br>
            <a:endParaRPr lang="ru-RU" dirty="0">
              <a:highlight>
                <a:srgbClr val="FFFFFF"/>
              </a:highlight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91959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C11FB6-73FA-B46F-0E38-B67B8A2C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/>
              <a:t>3. Проанализируем влияние признаков в использованных моделях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34701C-86DD-0460-A4D6-F00834A7D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827315"/>
            <a:ext cx="3856596" cy="39014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B4CF91-81D1-3567-1117-3CFDEB0C87CB}"/>
              </a:ext>
            </a:extLst>
          </p:cNvPr>
          <p:cNvSpPr txBox="1"/>
          <p:nvPr/>
        </p:nvSpPr>
        <p:spPr>
          <a:xfrm>
            <a:off x="755373" y="2339025"/>
            <a:ext cx="35618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dirty="0">
                <a:highlight>
                  <a:srgbClr val="FFFFFF"/>
                </a:highlight>
                <a:latin typeface="system-ui"/>
              </a:rPr>
              <a:t>Откажемся от малозначимых признаков и повторим обучение и тестирование моделей</a:t>
            </a:r>
          </a:p>
        </p:txBody>
      </p:sp>
    </p:spTree>
    <p:extLst>
      <p:ext uri="{BB962C8B-B14F-4D97-AF65-F5344CB8AC3E}">
        <p14:creationId xmlns:p14="http://schemas.microsoft.com/office/powerpoint/2010/main" val="1578434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C11FB6-73FA-B46F-0E38-B67B8A2C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/>
              <a:t>3. Проанализируем влияние признаков в использованных моделях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4CF91-81D1-3567-1117-3CFDEB0C87CB}"/>
              </a:ext>
            </a:extLst>
          </p:cNvPr>
          <p:cNvSpPr txBox="1"/>
          <p:nvPr/>
        </p:nvSpPr>
        <p:spPr>
          <a:xfrm>
            <a:off x="4986117" y="1235036"/>
            <a:ext cx="35618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Наблюдаем незначительное улучшение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Попробуем отказаться</a:t>
            </a:r>
            <a:r>
              <a:rPr lang="en-US" dirty="0"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dirty="0"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от </a:t>
            </a:r>
            <a:r>
              <a:rPr lang="en-US" dirty="0"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'Year', '</a:t>
            </a:r>
            <a:r>
              <a:rPr lang="en-US" dirty="0" err="1"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DayOfWeek</a:t>
            </a:r>
            <a:r>
              <a:rPr lang="en-US" dirty="0"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', 'Device/OS', 'Month'</a:t>
            </a:r>
            <a:r>
              <a:rPr lang="ru-RU" dirty="0"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D73F80C-23F0-F42E-2D4E-439259A6B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117" y="2358399"/>
            <a:ext cx="3208649" cy="237086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38766B6-B521-E8F4-82C1-859F31CA6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35" y="1184366"/>
            <a:ext cx="3914065" cy="374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63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1DEF1-BCF0-2FBF-BDA3-FCCFBAFD9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757847"/>
          </a:xfrm>
        </p:spPr>
        <p:txBody>
          <a:bodyPr/>
          <a:lstStyle/>
          <a:p>
            <a:r>
              <a:rPr lang="en-US" dirty="0"/>
              <a:t>3</a:t>
            </a:r>
            <a:r>
              <a:rPr lang="ru-RU" dirty="0"/>
              <a:t>. Итоговый результат </a:t>
            </a:r>
            <a:r>
              <a:rPr lang="en-US" dirty="0"/>
              <a:t>ML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C439811-8C70-D152-6026-57868063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77" y="2256643"/>
            <a:ext cx="3339093" cy="236421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DE4A1D9-8560-72DB-146A-38D3F98EF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910" y="1349501"/>
            <a:ext cx="4373613" cy="33666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A38EC0-80A6-2007-DF58-9C8EDA59A3D7}"/>
              </a:ext>
            </a:extLst>
          </p:cNvPr>
          <p:cNvSpPr txBox="1"/>
          <p:nvPr/>
        </p:nvSpPr>
        <p:spPr>
          <a:xfrm>
            <a:off x="622581" y="1088571"/>
            <a:ext cx="35618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 данной итерации улучшений нет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 матрице корреляции не наблюдается какой то зависимости между оставшимися признаками</a:t>
            </a:r>
          </a:p>
        </p:txBody>
      </p:sp>
    </p:spTree>
    <p:extLst>
      <p:ext uri="{BB962C8B-B14F-4D97-AF65-F5344CB8AC3E}">
        <p14:creationId xmlns:p14="http://schemas.microsoft.com/office/powerpoint/2010/main" val="359608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24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Тема: </a:t>
            </a:r>
            <a:r>
              <a:rPr lang="ru-RU" sz="3000" dirty="0"/>
              <a:t>Исследование данных о кибератаках.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2"/>
          </p:nvPr>
        </p:nvSpPr>
        <p:spPr>
          <a:xfrm>
            <a:off x="1872682" y="2983306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2418B"/>
                </a:solidFill>
              </a:rPr>
              <a:t>Дунай Александр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4"/>
          </p:nvPr>
        </p:nvSpPr>
        <p:spPr>
          <a:xfrm>
            <a:off x="1872682" y="3667025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/>
              <a:t>Должность: </a:t>
            </a:r>
            <a:r>
              <a:rPr lang="ru-RU" sz="1400" dirty="0"/>
              <a:t>Старший специалист по защите информации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/>
              <a:t>Компания: ГКУ </a:t>
            </a:r>
            <a:r>
              <a:rPr lang="ru-RU" sz="1400" dirty="0" err="1"/>
              <a:t>Инфогород</a:t>
            </a: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0497D8-DF76-9AB0-2820-F5954F76C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</a:t>
            </a:r>
            <a:r>
              <a:rPr lang="ru-RU" dirty="0" err="1"/>
              <a:t>Стекинг</a:t>
            </a:r>
            <a:r>
              <a:rPr lang="ru-RU" dirty="0"/>
              <a:t> моделей. </a:t>
            </a:r>
            <a:r>
              <a:rPr lang="en-US" dirty="0"/>
              <a:t>J4F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1F66DA-68C5-5093-1EDD-F01D2A3DD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25" y="1113389"/>
            <a:ext cx="5245583" cy="321674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89E59D-1EEC-ABDD-B2DA-DC26B24D8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232" y="1746549"/>
            <a:ext cx="3273918" cy="195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53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2" name="Google Shape;108;p20">
            <a:extLst>
              <a:ext uri="{FF2B5EF4-FFF2-40B4-BE49-F238E27FC236}">
                <a16:creationId xmlns:a16="http://schemas.microsoft.com/office/drawing/2014/main" id="{1D7A0135-88EF-35EB-25D7-C1734C0092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8212470"/>
              </p:ext>
            </p:extLst>
          </p:nvPr>
        </p:nvGraphicFramePr>
        <p:xfrm>
          <a:off x="952500" y="1748179"/>
          <a:ext cx="7239000" cy="2381384"/>
        </p:xfrm>
        <a:graphic>
          <a:graphicData uri="http://schemas.openxmlformats.org/drawingml/2006/table">
            <a:tbl>
              <a:tblPr>
                <a:noFill/>
                <a:tableStyleId>{112441F8-9955-4C43-920A-251F86B26BE3}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Возможно не все датасеты можно использовать для решения задачи классификации?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Поискать еще какие то способы подготовки данных перед ML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Попробовать другие датасеты, которые позволят изучить модели, параметры и их влияние на итоговый результат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Пройти </a:t>
                      </a:r>
                      <a:r>
                        <a:rPr lang="en-US" sz="14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ML. Professional)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 dirty="0"/>
              <a:t>Спасибо за внимание!</a:t>
            </a:r>
            <a:br>
              <a:rPr lang="ru" sz="5000" b="0" dirty="0"/>
            </a:br>
            <a:endParaRPr sz="49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400" dirty="0"/>
              <a:t>Ссылка на </a:t>
            </a:r>
            <a:r>
              <a:rPr lang="en-US" sz="4400" dirty="0"/>
              <a:t>GitHub</a:t>
            </a:r>
            <a:br>
              <a:rPr lang="ru-RU" sz="4400" dirty="0"/>
            </a:br>
            <a:br>
              <a:rPr lang="ru-RU" sz="4400" dirty="0"/>
            </a:br>
            <a:r>
              <a:rPr lang="en-US" sz="4000" dirty="0"/>
              <a:t>https://github.com/iamofay/PW/</a:t>
            </a:r>
            <a:br>
              <a:rPr lang="en-US" sz="4400" dirty="0"/>
            </a:br>
            <a:endParaRPr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2753865191"/>
              </p:ext>
            </p:extLst>
          </p:nvPr>
        </p:nvGraphicFramePr>
        <p:xfrm>
          <a:off x="952500" y="2058925"/>
          <a:ext cx="7239000" cy="1890656"/>
        </p:xfrm>
        <a:graphic>
          <a:graphicData uri="http://schemas.openxmlformats.org/drawingml/2006/table">
            <a:tbl>
              <a:tblPr>
                <a:noFill/>
                <a:tableStyleId>{112441F8-9955-4C43-920A-251F86B26BE3}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Применение знаний полученных в ходе курса </a:t>
                      </a:r>
                      <a:r>
                        <a:rPr lang="en-US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ML</a:t>
                      </a: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r>
                        <a:rPr lang="en-US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Basic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Проанализировать датасет и информацию содержащуюся в нем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Подготовить датасет для использования моделей классификации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Применение моделей для классификации по типу атаки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планировалось</a:t>
            </a:r>
            <a:endParaRPr sz="300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54546214"/>
              </p:ext>
            </p:extLst>
          </p:nvPr>
        </p:nvGraphicFramePr>
        <p:xfrm>
          <a:off x="952500" y="1544194"/>
          <a:ext cx="7239000" cy="1503588"/>
        </p:xfrm>
        <a:graphic>
          <a:graphicData uri="http://schemas.openxmlformats.org/drawingml/2006/table">
            <a:tbl>
              <a:tblPr>
                <a:noFill/>
                <a:tableStyleId>{112441F8-9955-4C43-920A-251F86B26BE3}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Увидеть результат, которого получиться достичь практически не имея знаний о программировании и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ML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 курса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Понять, в каких областях ИБ можно использовать модели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Увидеть результат, которого получиться достичь с учетом потраченных 35-40 часов на проектную работу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3004029120"/>
              </p:ext>
            </p:extLst>
          </p:nvPr>
        </p:nvGraphicFramePr>
        <p:xfrm>
          <a:off x="952500" y="1544194"/>
          <a:ext cx="7239000" cy="1503588"/>
        </p:xfrm>
        <a:graphic>
          <a:graphicData uri="http://schemas.openxmlformats.org/drawingml/2006/table">
            <a:tbl>
              <a:tblPr>
                <a:noFill/>
                <a:tableStyleId>{112441F8-9955-4C43-920A-251F86B26BE3}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визуального анализа датасета использовались библиотеки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seaborn, matplotlib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работы с данными использовались библиотеки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pandas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numpy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МЛ использовались модели классификации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RandomForestClassifier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XGBClassifier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CatBoost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LGBMClassifier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входящие в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sklearn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xgboost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catboost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F93D9-C29C-B5A6-1D94-E771E4CAF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23097"/>
            <a:ext cx="8520600" cy="818807"/>
          </a:xfrm>
        </p:spPr>
        <p:txBody>
          <a:bodyPr/>
          <a:lstStyle/>
          <a:p>
            <a:r>
              <a:rPr lang="ru-RU" dirty="0"/>
              <a:t>Кратко о датасете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92BB26-9034-F619-AAF7-25AB6EAA2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657" y="407075"/>
            <a:ext cx="4872643" cy="41842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4C2A82-C767-6D67-E676-EA5E8895AFA4}"/>
              </a:ext>
            </a:extLst>
          </p:cNvPr>
          <p:cNvSpPr txBox="1"/>
          <p:nvPr/>
        </p:nvSpPr>
        <p:spPr>
          <a:xfrm>
            <a:off x="172364" y="1889453"/>
            <a:ext cx="7027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🌐 Источник: </a:t>
            </a:r>
            <a:r>
              <a:rPr lang="en-US" sz="1800" dirty="0">
                <a:hlinkClick r:id="rId4"/>
              </a:rPr>
              <a:t>Kaggle</a:t>
            </a:r>
            <a:endParaRPr lang="en-US" sz="1800" dirty="0"/>
          </a:p>
          <a:p>
            <a:r>
              <a:rPr lang="ru-RU" sz="1800" b="1" dirty="0"/>
              <a:t>📆 Период: </a:t>
            </a:r>
            <a:r>
              <a:rPr lang="en-US" sz="1800" dirty="0"/>
              <a:t>01.01.2020 - 11.10.2023</a:t>
            </a:r>
            <a:r>
              <a:rPr lang="ru-RU" sz="1800" dirty="0"/>
              <a:t>.</a:t>
            </a:r>
          </a:p>
          <a:p>
            <a:r>
              <a:rPr lang="ru-RU" sz="1800" b="1" dirty="0"/>
              <a:t>📊 Форма: </a:t>
            </a:r>
            <a:r>
              <a:rPr lang="ru-RU" sz="1800" dirty="0"/>
              <a:t>40</a:t>
            </a:r>
            <a:r>
              <a:rPr lang="en-US" sz="1800" dirty="0"/>
              <a:t>.</a:t>
            </a:r>
            <a:r>
              <a:rPr lang="ru-RU" sz="1800" dirty="0"/>
              <a:t>000 строк, 25 метрик.</a:t>
            </a:r>
          </a:p>
          <a:p>
            <a:endParaRPr lang="ru-RU" sz="1800" dirty="0"/>
          </a:p>
          <a:p>
            <a:r>
              <a:rPr lang="ru-RU" sz="1800" b="1" dirty="0"/>
              <a:t>Классифицируем по полю:</a:t>
            </a:r>
          </a:p>
          <a:p>
            <a:r>
              <a:rPr lang="en-US" sz="1800" dirty="0"/>
              <a:t>‘Attack Type’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90322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A9B1A-09BC-962B-70A3-2E6179173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653345"/>
          </a:xfrm>
        </p:spPr>
        <p:txBody>
          <a:bodyPr/>
          <a:lstStyle/>
          <a:p>
            <a:r>
              <a:rPr lang="ru-RU" dirty="0"/>
              <a:t>Что в работе?</a:t>
            </a:r>
          </a:p>
        </p:txBody>
      </p:sp>
      <p:graphicFrame>
        <p:nvGraphicFramePr>
          <p:cNvPr id="7" name="Google Shape;122;p22">
            <a:extLst>
              <a:ext uri="{FF2B5EF4-FFF2-40B4-BE49-F238E27FC236}">
                <a16:creationId xmlns:a16="http://schemas.microsoft.com/office/drawing/2014/main" id="{37E635F3-7B81-9894-BB94-68041D502C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781472"/>
              </p:ext>
            </p:extLst>
          </p:nvPr>
        </p:nvGraphicFramePr>
        <p:xfrm>
          <a:off x="1141350" y="1925398"/>
          <a:ext cx="7239000" cy="1292703"/>
        </p:xfrm>
        <a:graphic>
          <a:graphicData uri="http://schemas.openxmlformats.org/drawingml/2006/table">
            <a:tbl>
              <a:tblPr>
                <a:noFill/>
                <a:tableStyleId>{112441F8-9955-4C43-920A-251F86B26BE3}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8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Визуальны анализ датасета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8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Предобработка датасета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8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Применение моделей классификации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590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47C92-6B91-E634-8518-53272268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можно сказать про датасет?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92420D-A176-0FE6-B07E-F7D3DCCA9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0" y="1426624"/>
            <a:ext cx="2876951" cy="1333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B43AFE-66E3-8E6F-0EA8-C32B2A94B966}"/>
              </a:ext>
            </a:extLst>
          </p:cNvPr>
          <p:cNvSpPr txBox="1"/>
          <p:nvPr/>
        </p:nvSpPr>
        <p:spPr>
          <a:xfrm>
            <a:off x="573200" y="102559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 датасете определено 3 типа атак</a:t>
            </a:r>
            <a:r>
              <a:rPr lang="ru-RU" b="1" dirty="0"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</a:t>
            </a:r>
            <a:endParaRPr lang="ru-RU" b="1" i="0" dirty="0"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7BCEEAF-DD95-329B-80A8-2E1BF069C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331" y="1025599"/>
            <a:ext cx="2707010" cy="37517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C994F3-6F57-FFC9-1BD7-6BBBFEC034EC}"/>
              </a:ext>
            </a:extLst>
          </p:cNvPr>
          <p:cNvSpPr txBox="1"/>
          <p:nvPr/>
        </p:nvSpPr>
        <p:spPr>
          <a:xfrm>
            <a:off x="573200" y="2951912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dirty="0"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Датасет состоит из трех типов данных</a:t>
            </a:r>
            <a:r>
              <a:rPr lang="en-US" b="1" dirty="0"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endParaRPr lang="en-US" b="1" i="0" dirty="0">
              <a:effectLst/>
              <a:highlight>
                <a:srgbClr val="FFFFFF"/>
              </a:highlight>
              <a:latin typeface="system-ui"/>
            </a:endParaRPr>
          </a:p>
          <a:p>
            <a:r>
              <a:rPr lang="en-US" i="0" dirty="0">
                <a:effectLst/>
                <a:highlight>
                  <a:srgbClr val="FFFFFF"/>
                </a:highlight>
                <a:latin typeface="system-ui"/>
              </a:rPr>
              <a:t>float64(1), int64(3), object(21)</a:t>
            </a:r>
          </a:p>
          <a:p>
            <a:pPr algn="l"/>
            <a:endParaRPr lang="en-US" b="1" i="0" dirty="0"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ru-RU" b="1" dirty="0"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Имеет пропуски в данных </a:t>
            </a:r>
            <a:endParaRPr lang="ru-RU" b="1" i="0" dirty="0"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385158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886</Words>
  <Application>Microsoft Office PowerPoint</Application>
  <PresentationFormat>Экран (16:9)</PresentationFormat>
  <Paragraphs>115</Paragraphs>
  <Slides>33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8" baseType="lpstr">
      <vt:lpstr>Arial</vt:lpstr>
      <vt:lpstr>Courier New</vt:lpstr>
      <vt:lpstr>Roboto</vt:lpstr>
      <vt:lpstr>system-ui</vt:lpstr>
      <vt:lpstr>Светлая тема</vt:lpstr>
      <vt:lpstr>Machine Learning. Basic.2024</vt:lpstr>
      <vt:lpstr>Меня хорошо видно &amp; слышно?</vt:lpstr>
      <vt:lpstr>Защита проекта Тема: Исследование данных о кибератаках.   </vt:lpstr>
      <vt:lpstr>Презентация PowerPoint</vt:lpstr>
      <vt:lpstr>Что планировалось</vt:lpstr>
      <vt:lpstr>Используемые технологии </vt:lpstr>
      <vt:lpstr>Кратко о датасете</vt:lpstr>
      <vt:lpstr>Что в работе?</vt:lpstr>
      <vt:lpstr>Что можно сказать про датасет?</vt:lpstr>
      <vt:lpstr>1. Построим графики зависимостей типов атак от времени. (день\год) </vt:lpstr>
      <vt:lpstr>1. Построим графики зависимостей типов атак от времени. (месяц\год) </vt:lpstr>
      <vt:lpstr>1. Посмотрим зависимости 'Attack Type' от 'Source Port', 'Destination Port', 'Packet Length', 'Anomaly Scores'</vt:lpstr>
      <vt:lpstr>1. Посмотрим зависимость 'Protocol' от 'Attack Type'</vt:lpstr>
      <vt:lpstr>2. Перейдем к предобработке данных</vt:lpstr>
      <vt:lpstr>2. Заполним пропущенные значения на ‘No’</vt:lpstr>
      <vt:lpstr>2. Преобразуем 'Device Information’. Получим информацию о браузерах </vt:lpstr>
      <vt:lpstr>2. Преобразуем 'Device Information’. Получим информацию об ОС\Типе устройства </vt:lpstr>
      <vt:lpstr>2. Какие данные в формате object еще остались?</vt:lpstr>
      <vt:lpstr>2. Разобъем Timestamp’ и добавим в датасет год, месяц, день, час, минуты, секунды и дни недели</vt:lpstr>
      <vt:lpstr>2. Преобразуем поле Geo-location Data, Source IP Address и Destination IP Address  </vt:lpstr>
      <vt:lpstr>2. Преобразуем бинарные данные Packet Type, Malware Indicators, Alerts/Warnings, Attack Signature, Firewall Logs, IDS/IPS Alerts, Log Source, Browser </vt:lpstr>
      <vt:lpstr>2. Protocol, Traffic Type, Action Taken, Severity Level, Network Segment закодируем OneHotEncoder </vt:lpstr>
      <vt:lpstr>2. Device/OS, Destination City, Destination State закодируем CountFrequencyEncoder  </vt:lpstr>
      <vt:lpstr>2. Получаем готовый датасет для использования в моделях классификации</vt:lpstr>
      <vt:lpstr>3. Разделим выборки на обучающие и тестовые</vt:lpstr>
      <vt:lpstr>3. Попробуем решить задачу классификации используя модели RandomForestClassifier, XGBClassifier, CatBoost, LGBMClassifier.</vt:lpstr>
      <vt:lpstr>3. Проанализируем влияние признаков в использованных моделях</vt:lpstr>
      <vt:lpstr>3. Проанализируем влияние признаков в использованных моделях</vt:lpstr>
      <vt:lpstr>3. Итоговый результат ML</vt:lpstr>
      <vt:lpstr>3. Стекинг моделей. J4F </vt:lpstr>
      <vt:lpstr>Выводы и планы по развитию </vt:lpstr>
      <vt:lpstr>Спасибо за внимание! </vt:lpstr>
      <vt:lpstr>Ссылка на GitHub  https://github.com/iamofay/PW/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Александр Дунай</dc:creator>
  <cp:lastModifiedBy>Александр Дунай</cp:lastModifiedBy>
  <cp:revision>1</cp:revision>
  <dcterms:modified xsi:type="dcterms:W3CDTF">2024-08-08T15:22:42Z</dcterms:modified>
</cp:coreProperties>
</file>