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15-Aug-19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408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15-Aug-19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338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15-Aug-19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9614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15-Aug-19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680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15-Aug-19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1000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15-Aug-19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503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15-Aug-19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2649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15-Aug-19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04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15-Aug-19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072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15-Aug-19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720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15-Aug-19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30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15-Aug-19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862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15-Aug-19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034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15-Aug-19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542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15-Aug-19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92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15-Aug-19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559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15-Aug-19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097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46403-96B1-4CFD-A706-251BD37461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2011006"/>
            <a:ext cx="9001462" cy="2387600"/>
          </a:xfrm>
        </p:spPr>
        <p:txBody>
          <a:bodyPr/>
          <a:lstStyle/>
          <a:p>
            <a:r>
              <a:rPr lang="en-US" dirty="0"/>
              <a:t>Loan Approval prediction system</a:t>
            </a:r>
          </a:p>
        </p:txBody>
      </p:sp>
    </p:spTree>
    <p:extLst>
      <p:ext uri="{BB962C8B-B14F-4D97-AF65-F5344CB8AC3E}">
        <p14:creationId xmlns:p14="http://schemas.microsoft.com/office/powerpoint/2010/main" val="1705691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09F4B-8F8C-4795-BB8B-94DA8835B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278256"/>
            <a:ext cx="10353762" cy="5579744"/>
          </a:xfrm>
        </p:spPr>
        <p:txBody>
          <a:bodyPr>
            <a:normAutofit/>
          </a:bodyPr>
          <a:lstStyle/>
          <a:p>
            <a:r>
              <a:rPr lang="en-US" dirty="0"/>
              <a:t>Concept</a:t>
            </a:r>
          </a:p>
          <a:p>
            <a:r>
              <a:rPr lang="en-US" dirty="0"/>
              <a:t>Type of problem</a:t>
            </a:r>
          </a:p>
          <a:p>
            <a:r>
              <a:rPr lang="en-US" dirty="0"/>
              <a:t>Classification Technique used (Logistic Regression Model)</a:t>
            </a:r>
          </a:p>
          <a:p>
            <a:r>
              <a:rPr lang="en-US" dirty="0"/>
              <a:t> </a:t>
            </a:r>
            <a:r>
              <a:rPr lang="en-US" dirty="0">
                <a:effectLst/>
              </a:rPr>
              <a:t>By looking at the columns and the description we can make some assumptions which may include;</a:t>
            </a:r>
          </a:p>
          <a:p>
            <a:pPr marL="0" lvl="0" indent="0">
              <a:buNone/>
            </a:pPr>
            <a:r>
              <a:rPr lang="en-US" i="1" dirty="0">
                <a:effectLst/>
              </a:rPr>
              <a:t>	The one whose salary is more can have a greater chance of loan approval.</a:t>
            </a:r>
            <a:endParaRPr lang="en-US" dirty="0">
              <a:effectLst/>
            </a:endParaRPr>
          </a:p>
          <a:p>
            <a:pPr marL="0" lvl="0" indent="0">
              <a:buNone/>
            </a:pPr>
            <a:r>
              <a:rPr lang="en-US" i="1" dirty="0">
                <a:effectLst/>
              </a:rPr>
              <a:t>	The one who is graduate has a better chance of loan approval.</a:t>
            </a:r>
            <a:endParaRPr lang="en-US" dirty="0">
              <a:effectLst/>
            </a:endParaRPr>
          </a:p>
          <a:p>
            <a:pPr marL="0" lvl="0" indent="0">
              <a:buNone/>
            </a:pPr>
            <a:r>
              <a:rPr lang="en-US" i="1" dirty="0">
                <a:effectLst/>
              </a:rPr>
              <a:t>	Married people would have a upper hand than unmarried people for loan approval.</a:t>
            </a:r>
            <a:endParaRPr lang="en-US" dirty="0">
              <a:effectLst/>
            </a:endParaRPr>
          </a:p>
          <a:p>
            <a:pPr marL="0" lvl="0" indent="0">
              <a:buNone/>
            </a:pPr>
            <a:r>
              <a:rPr lang="en-US" i="1" dirty="0">
                <a:effectLst/>
              </a:rPr>
              <a:t>	The applicant who has less number of dependents have a high probability for loan approval.</a:t>
            </a:r>
            <a:endParaRPr lang="en-US" dirty="0">
              <a:effectLst/>
            </a:endParaRPr>
          </a:p>
          <a:p>
            <a:pPr marL="0" lvl="0" indent="0">
              <a:buNone/>
            </a:pPr>
            <a:r>
              <a:rPr lang="en-US" i="1" dirty="0">
                <a:effectLst/>
              </a:rPr>
              <a:t>	The lesser the loan amount the higher the chance for getting loan.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441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C1ECA43-1A16-4C52-95CF-80FF42424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7" y="315230"/>
            <a:ext cx="8911687" cy="1280890"/>
          </a:xfrm>
        </p:spPr>
        <p:txBody>
          <a:bodyPr>
            <a:normAutofit/>
          </a:bodyPr>
          <a:lstStyle/>
          <a:p>
            <a:r>
              <a:rPr lang="en-US" sz="2400" dirty="0"/>
              <a:t>Comparison of the variables with the loan status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694578-F281-482A-B16F-4F81C0505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3189" y="5179426"/>
            <a:ext cx="3992732" cy="1300766"/>
          </a:xfrm>
        </p:spPr>
        <p:txBody>
          <a:bodyPr/>
          <a:lstStyle/>
          <a:p>
            <a:r>
              <a:rPr lang="en-US" sz="1600" dirty="0"/>
              <a:t>A larger proportion of not married applicants are refused than married ones.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505AB1C-7F6E-4463-ACE5-CABD548A0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88444" y="5809024"/>
            <a:ext cx="3999001" cy="576262"/>
          </a:xfrm>
        </p:spPr>
        <p:txBody>
          <a:bodyPr/>
          <a:lstStyle/>
          <a:p>
            <a:r>
              <a:rPr lang="en-US" sz="1600" dirty="0"/>
              <a:t>Not self-employed seems to be slightly preferred to increase on the chances of acquiring a loan</a:t>
            </a:r>
          </a:p>
          <a:p>
            <a:endParaRPr lang="en-US" sz="1600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AC45B09-FA98-408E-BE9F-0EB2E6BE483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646055" y="1246231"/>
            <a:ext cx="4725990" cy="3919923"/>
          </a:xfrm>
          <a:prstGeom prst="rect">
            <a:avLst/>
          </a:prstGeom>
        </p:spPr>
      </p:pic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id="{09D7B93B-A4BF-4626-A54E-7DCFDC11B7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33189" y="1246232"/>
            <a:ext cx="5068366" cy="364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234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34D1A-CC96-4513-B129-ABE8F82E1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9058" y="5365671"/>
            <a:ext cx="3992732" cy="576262"/>
          </a:xfrm>
        </p:spPr>
        <p:txBody>
          <a:bodyPr/>
          <a:lstStyle/>
          <a:p>
            <a:r>
              <a:rPr lang="en-US" sz="1600" dirty="0"/>
              <a:t>Almost all applicants with history=0 are rejected</a:t>
            </a:r>
          </a:p>
          <a:p>
            <a:endParaRPr lang="en-US" sz="16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13A3065-112B-484D-A53F-279A511E23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59058" y="581204"/>
            <a:ext cx="4982661" cy="3957467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348C1F-67EF-4960-8428-159DB11761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70610" y="5700534"/>
            <a:ext cx="3999001" cy="576262"/>
          </a:xfrm>
        </p:spPr>
        <p:txBody>
          <a:bodyPr/>
          <a:lstStyle/>
          <a:p>
            <a:r>
              <a:rPr lang="en-US" sz="1600" dirty="0"/>
              <a:t> Shows that low income people are mainly applying for loans and number of loan rejection is more in the lowest income segment</a:t>
            </a:r>
          </a:p>
          <a:p>
            <a:endParaRPr lang="en-US" sz="16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EA18B17-B07E-4A01-8D26-3146A871D2B5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781" y="581204"/>
            <a:ext cx="4982661" cy="378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382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6319A-E4DF-419E-BDD3-C6901EFF5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9436" y="5429037"/>
            <a:ext cx="3992732" cy="576262"/>
          </a:xfrm>
        </p:spPr>
        <p:txBody>
          <a:bodyPr/>
          <a:lstStyle/>
          <a:p>
            <a:r>
              <a:rPr lang="en-US" sz="1600" dirty="0"/>
              <a:t>There are increased chances of getting a loan if the property is semi urban and hardest if it is rural</a:t>
            </a:r>
          </a:p>
          <a:p>
            <a:endParaRPr lang="en-US" sz="1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E5A686-8429-4A71-9918-C47F75C60B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07592" y="5429037"/>
            <a:ext cx="3999001" cy="576262"/>
          </a:xfrm>
        </p:spPr>
        <p:txBody>
          <a:bodyPr/>
          <a:lstStyle/>
          <a:p>
            <a:r>
              <a:rPr lang="en-US" sz="1600" dirty="0"/>
              <a:t>A larger proportion on non-graduates are refused than graduates</a:t>
            </a:r>
          </a:p>
          <a:p>
            <a:endParaRPr lang="en-US" sz="16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ADD31C2-73A9-4477-92D5-FB0C8CF6D692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13" y="693797"/>
            <a:ext cx="5648511" cy="3865324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212F75F-471F-4B0D-A52A-B422B9A9362C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894" y="693796"/>
            <a:ext cx="5363579" cy="405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76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52C4E-EAB8-41C8-8C2E-804A8A5F2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8983" y="418048"/>
            <a:ext cx="5649554" cy="663777"/>
          </a:xfrm>
        </p:spPr>
        <p:txBody>
          <a:bodyPr>
            <a:normAutofit/>
          </a:bodyPr>
          <a:lstStyle/>
          <a:p>
            <a:r>
              <a:rPr lang="en-US" sz="2400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94588-1734-4455-A81F-2FE0DC288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775692"/>
            <a:ext cx="8915400" cy="3777622"/>
          </a:xfrm>
        </p:spPr>
        <p:txBody>
          <a:bodyPr>
            <a:normAutofit/>
          </a:bodyPr>
          <a:lstStyle/>
          <a:p>
            <a:r>
              <a:rPr lang="en-US" sz="1600" dirty="0"/>
              <a:t>We combined the train and test dataset into a single data frame, in order to tide the data so as to eliminate missing values in both datasets.</a:t>
            </a:r>
          </a:p>
          <a:p>
            <a:r>
              <a:rPr lang="en-US" sz="1600" dirty="0"/>
              <a:t>Used the </a:t>
            </a:r>
            <a:r>
              <a:rPr lang="en-US" sz="1600" dirty="0" err="1"/>
              <a:t>rpart</a:t>
            </a:r>
            <a:r>
              <a:rPr lang="en-US" sz="1600" dirty="0"/>
              <a:t> prediction model for some numeric variables to predict missing values, used logic extracted from the visualization to determine other missing values.</a:t>
            </a:r>
          </a:p>
          <a:p>
            <a:r>
              <a:rPr lang="en-US" sz="1600" dirty="0"/>
              <a:t>Later split the data frame into train and test data frames. Gained an accuracy of 83.9237057220708 using the variables, Married, Credit History and Property Area basing on the P Value using the logistic regression model (glm)</a:t>
            </a:r>
          </a:p>
          <a:p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46FE3C-501E-4339-9308-D3D932E62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983" y="2899215"/>
            <a:ext cx="7306434" cy="377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09900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62</TotalTime>
  <Words>207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Loan Approval prediction system</vt:lpstr>
      <vt:lpstr>PowerPoint Presentation</vt:lpstr>
      <vt:lpstr>Comparison of the variables with the loan status</vt:lpstr>
      <vt:lpstr>PowerPoint Presentation</vt:lpstr>
      <vt:lpstr>PowerPoint Presentation</vt:lpstr>
      <vt:lpstr>Logistic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Approval prediction system</dc:title>
  <dc:creator>Amoko Ivan</dc:creator>
  <cp:lastModifiedBy>Amoko Ivan</cp:lastModifiedBy>
  <cp:revision>13</cp:revision>
  <dcterms:created xsi:type="dcterms:W3CDTF">2019-08-10T09:47:47Z</dcterms:created>
  <dcterms:modified xsi:type="dcterms:W3CDTF">2019-08-15T10:27:05Z</dcterms:modified>
</cp:coreProperties>
</file>