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77" r:id="rId7"/>
    <p:sldId id="260" r:id="rId8"/>
    <p:sldId id="276" r:id="rId9"/>
    <p:sldId id="273" r:id="rId10"/>
    <p:sldId id="261" r:id="rId11"/>
    <p:sldId id="274" r:id="rId12"/>
    <p:sldId id="263" r:id="rId13"/>
    <p:sldId id="278" r:id="rId14"/>
    <p:sldId id="262" r:id="rId15"/>
    <p:sldId id="271" r:id="rId16"/>
    <p:sldId id="264" r:id="rId17"/>
    <p:sldId id="279" r:id="rId18"/>
    <p:sldId id="275" r:id="rId19"/>
    <p:sldId id="266" r:id="rId20"/>
    <p:sldId id="272" r:id="rId21"/>
  </p:sldIdLst>
  <p:sldSz cx="18288000" cy="10287000"/>
  <p:notesSz cx="6858000" cy="9144000"/>
  <p:embeddedFontLs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Bold" panose="00000800000000000000" charset="0"/>
      <p:regular r:id="rId26"/>
      <p:bold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6" autoAdjust="0"/>
  </p:normalViewPr>
  <p:slideViewPr>
    <p:cSldViewPr>
      <p:cViewPr varScale="1">
        <p:scale>
          <a:sx n="56" d="100"/>
          <a:sy n="56" d="100"/>
        </p:scale>
        <p:origin x="96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384906" y="5030504"/>
            <a:ext cx="7394661" cy="751036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28700" y="6391140"/>
            <a:ext cx="4104422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28700" y="5074976"/>
            <a:ext cx="5506443" cy="583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US" sz="3283" b="1" spc="328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SELECTED AREA NAME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34101" y="6855103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Omkar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kr</a:t>
            </a: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saini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334101" y="7280816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05/08/2025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18818" y="7648157"/>
            <a:ext cx="3679637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, </a:t>
            </a: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gn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bhopal</a:t>
            </a:r>
            <a:endParaRPr lang="en-US" sz="212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325937" y="6493989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Locha –E-Logic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97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Target Users: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Students:</a:t>
            </a:r>
            <a:r>
              <a:rPr lang="en-US" sz="3200" dirty="0">
                <a:solidFill>
                  <a:schemeClr val="bg1"/>
                </a:solidFill>
              </a:rPr>
              <a:t> Preparing for JEE, NEET, GATE, UPSC,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Parents:</a:t>
            </a:r>
            <a:r>
              <a:rPr lang="en-US" sz="3200" dirty="0">
                <a:solidFill>
                  <a:schemeClr val="bg1"/>
                </a:solidFill>
              </a:rPr>
              <a:t> Tracking progress and student well-being.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Teachers/Institutes:</a:t>
            </a:r>
            <a:r>
              <a:rPr lang="en-US" sz="3200" dirty="0">
                <a:solidFill>
                  <a:schemeClr val="bg1"/>
                </a:solidFill>
              </a:rPr>
              <a:t> Monitoring performance and identifying weak areas.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EdTech Platforms:</a:t>
            </a:r>
            <a:r>
              <a:rPr lang="en-US" sz="3200" dirty="0">
                <a:solidFill>
                  <a:schemeClr val="bg1"/>
                </a:solidFill>
              </a:rPr>
              <a:t> Adding AI-driven personalization and analytics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0BE6B-ED76-77F6-F91F-117F9E29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E2680BF-560B-02A9-E94C-2DA4AA0C61CB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228C629-4745-DAB5-B5AA-9F817EF734C9}"/>
              </a:ext>
            </a:extLst>
          </p:cNvPr>
          <p:cNvSpPr txBox="1"/>
          <p:nvPr/>
        </p:nvSpPr>
        <p:spPr>
          <a:xfrm>
            <a:off x="1028700" y="3543126"/>
            <a:ext cx="16230600" cy="547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Expected Use Cases: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Students:</a:t>
            </a:r>
            <a:r>
              <a:rPr lang="en-US" sz="3200" dirty="0">
                <a:solidFill>
                  <a:schemeClr val="bg1"/>
                </a:solidFill>
              </a:rPr>
              <a:t> AI study plans, 24/7 chatbot support, stress check-ins with relaxation tips.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Parents:</a:t>
            </a:r>
            <a:r>
              <a:rPr lang="en-US" sz="3200" dirty="0">
                <a:solidFill>
                  <a:schemeClr val="bg1"/>
                </a:solidFill>
              </a:rPr>
              <a:t> Progress dashboards, wellness insights, stress alerts.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Teachers/Institutes:</a:t>
            </a:r>
            <a:r>
              <a:rPr lang="en-US" sz="3200" dirty="0">
                <a:solidFill>
                  <a:schemeClr val="bg1"/>
                </a:solidFill>
              </a:rPr>
              <a:t> Batch analytics, early detection of struggling students, targeted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Platforms:</a:t>
            </a:r>
            <a:r>
              <a:rPr lang="en-US" sz="3200" dirty="0">
                <a:solidFill>
                  <a:schemeClr val="bg1"/>
                </a:solidFill>
              </a:rPr>
              <a:t> Integrate AI-powered study recommendations, tracking, and stress management tools.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1F137FA-4240-A238-CFA5-9BA0D47B4A59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E923F1C-4AA9-02D8-D25A-8B4BF38D4146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88D05E6-4FFE-7897-C249-C1EC6DB8A164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8AE34B6-F436-9DDD-85EA-E232F4C969B3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87453DC-0A59-85A2-A5D8-351987502DAF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8014405-EEE7-B3AC-5701-C595A16FC5EA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335A39D-1776-09F0-58E5-0A9DCB357419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1514CFD-C9EF-801F-E19C-DD9DD1216557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AD3C43C6-FA3F-D8A8-CA14-F33AA30CD1F1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DA1CEB6-4AC3-C905-DE13-F7EC4DFB03EA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EC238F3-EB95-9FF3-F9CC-3D715648D2FA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881EE75-942E-2D33-F691-BCE04239BE85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05EB4FE-CC07-D71B-77B8-ACDA170C57BC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940EE36-0B27-3704-AC7B-1C14C0FCAA91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923CBAF2-1220-ECB2-82B9-88EA1A617814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4A2A359-E177-7ED6-40A6-827BE864B4EF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E1F44D9-89EE-3A2C-45B3-1B8F4D040905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CFF9A26B-B978-066E-DCF4-69F808ADAD85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0868FBF-2F35-BEE2-FA03-7DAF805F2F2B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77567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9580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Data Requirements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Study Progress:</a:t>
            </a:r>
            <a:r>
              <a:rPr lang="en-US" sz="3200" dirty="0">
                <a:solidFill>
                  <a:schemeClr val="bg1"/>
                </a:solidFill>
              </a:rPr>
              <a:t> Hours studied, topics covered, test scores.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Usage Patterns &amp; Stress Data:</a:t>
            </a:r>
            <a:r>
              <a:rPr lang="en-US" sz="3200" dirty="0">
                <a:solidFill>
                  <a:schemeClr val="bg1"/>
                </a:solidFill>
              </a:rPr>
              <a:t> App activity, mood/stress check-ins.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Optional Wellness Data:</a:t>
            </a:r>
            <a:r>
              <a:rPr lang="en-US" sz="3200" dirty="0">
                <a:solidFill>
                  <a:schemeClr val="bg1"/>
                </a:solidFill>
              </a:rPr>
              <a:t> Sleep patterns, wearable device inputs.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Data Processing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Collected via self-input and automated app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AI models analyze data to generate personalized insights and recommendations.</a:t>
            </a:r>
          </a:p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Privacy &amp; Security Measures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User Consent &amp; Transparency:</a:t>
            </a:r>
            <a:r>
              <a:rPr lang="en-US" sz="3200" dirty="0">
                <a:solidFill>
                  <a:schemeClr val="bg1"/>
                </a:solidFill>
              </a:rPr>
              <a:t> Clear opt-in for all data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Data Protection:</a:t>
            </a:r>
            <a:r>
              <a:rPr lang="en-US" sz="3200" dirty="0">
                <a:solidFill>
                  <a:schemeClr val="bg1"/>
                </a:solidFill>
              </a:rPr>
              <a:t> Anonymization, encryption, and secure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Minimal Usage:</a:t>
            </a:r>
            <a:r>
              <a:rPr lang="en-US" sz="3200" dirty="0">
                <a:solidFill>
                  <a:schemeClr val="bg1"/>
                </a:solidFill>
              </a:rPr>
              <a:t> Collect only essential data, ensuring compliance with privacy laws (e.g., GDPR, HIPAA equivalents).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8C5C2-0D76-5CBF-FEE7-1DA3D5BF8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D2BBA52-B57B-5B17-9C43-6EE12481C7D6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6CD89D5-563B-C58C-2E6F-C5321F7ED6F8}"/>
              </a:ext>
            </a:extLst>
          </p:cNvPr>
          <p:cNvSpPr txBox="1"/>
          <p:nvPr/>
        </p:nvSpPr>
        <p:spPr>
          <a:xfrm>
            <a:off x="1028699" y="2788401"/>
            <a:ext cx="16230600" cy="8018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Data Processing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Collected via self-input and automated app tracking.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AI models analyze data to generate personalized insights and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Privacy &amp; Security Measures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User Consent &amp; Transparency:</a:t>
            </a:r>
            <a:r>
              <a:rPr lang="en-US" sz="3200" dirty="0">
                <a:solidFill>
                  <a:schemeClr val="bg1"/>
                </a:solidFill>
              </a:rPr>
              <a:t> Clear opt-in for all data collection.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Data Protection:</a:t>
            </a:r>
            <a:r>
              <a:rPr lang="en-US" sz="3200" dirty="0">
                <a:solidFill>
                  <a:schemeClr val="bg1"/>
                </a:solidFill>
              </a:rPr>
              <a:t> Anonymization, encryption, and secure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Minimal Usage:</a:t>
            </a:r>
            <a:r>
              <a:rPr lang="en-US" sz="3200" dirty="0">
                <a:solidFill>
                  <a:schemeClr val="bg1"/>
                </a:solidFill>
              </a:rPr>
              <a:t> Collect only essential data, ensuring compliance with privacy laws (e.g., GDPR, HIPAA equivalents).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9A57B2-E28C-B984-55C0-591975855D26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A94FB8F-7D93-EC54-9FC0-60373731C4FE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D5EC171-5AE2-9221-117A-2B70BC4F465F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2CCEB048-7D46-3E61-9F6A-BDC46C3315FF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5824336-ADBC-EB3C-2A02-7D1A2B5D6F32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5D00861-0D90-B19C-92A6-DD9E424DA940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65BB60A-BA3A-D2BF-F211-5383F8699D68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8BAE8E8-0E51-A0D9-ABAC-AC199FADC93B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FCE392BE-2D3A-823C-8F9D-FA51B589C404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F8FE02B-03BA-12FD-4BBF-CA829ABC3327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D7D4647-E91E-C432-AE0A-96DC4CE115F5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25D6D23F-BE9C-F737-5E77-CA74C874703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7D36E64-9C7A-362F-A792-1F7340CFD750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8FDA157-A4FC-1180-5307-30C8FD42B2C6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B137A02C-E897-2F1D-FC09-64276ED1EFB9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6BBEBCFC-1EB9-C812-646B-1D5430039018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D7CAACA-1776-2F43-6E6F-9E2B09D00CCD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2FF097AE-0067-4CDB-042B-F45C42AB00B2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3AB3333-98BA-C0F8-46EE-7E2E7AF26B4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171885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964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Key AI Technologies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Machine Learning (ML):</a:t>
            </a:r>
            <a:r>
              <a:rPr lang="en-US" sz="3200" dirty="0">
                <a:solidFill>
                  <a:schemeClr val="bg1"/>
                </a:solidFill>
              </a:rPr>
              <a:t> Predicts performance, adapts study plans.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Natural Language Processing (NLP):</a:t>
            </a:r>
            <a:r>
              <a:rPr lang="en-US" sz="3200" dirty="0">
                <a:solidFill>
                  <a:schemeClr val="bg1"/>
                </a:solidFill>
              </a:rPr>
              <a:t> Powers chatbot for Q&amp;A, motivation, and guidance.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Data Analytics:</a:t>
            </a:r>
            <a:r>
              <a:rPr lang="en-US" sz="3200" dirty="0">
                <a:solidFill>
                  <a:schemeClr val="bg1"/>
                </a:solidFill>
              </a:rPr>
              <a:t> Identifies patterns in study behavior and stress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Recommender Systems:</a:t>
            </a:r>
            <a:r>
              <a:rPr lang="en-US" sz="3200" dirty="0">
                <a:solidFill>
                  <a:schemeClr val="bg1"/>
                </a:solidFill>
              </a:rPr>
              <a:t> Suggests practice questions, revision schedules, and wellness tips.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Sentiment Analysis (Optional):</a:t>
            </a:r>
            <a:r>
              <a:rPr lang="en-US" sz="3200" dirty="0">
                <a:solidFill>
                  <a:schemeClr val="bg1"/>
                </a:solidFill>
              </a:rPr>
              <a:t> Detects mood/stress from text inputs or surveys.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F7E3D-E995-E93C-542C-25C33408B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B99DF31-360D-C248-9517-7FCEA5A53DA7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0B0420E-1F1F-7FD9-8801-AE0AB847BFE3}"/>
              </a:ext>
            </a:extLst>
          </p:cNvPr>
          <p:cNvSpPr txBox="1"/>
          <p:nvPr/>
        </p:nvSpPr>
        <p:spPr>
          <a:xfrm>
            <a:off x="1028700" y="3543126"/>
            <a:ext cx="16230600" cy="497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Contribution to Effectiveness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Delivers </a:t>
            </a:r>
            <a:r>
              <a:rPr lang="en-US" sz="3200" b="1" dirty="0">
                <a:solidFill>
                  <a:schemeClr val="bg1"/>
                </a:solidFill>
              </a:rPr>
              <a:t>personalized learning paths</a:t>
            </a:r>
            <a:r>
              <a:rPr lang="en-US" sz="3200" dirty="0">
                <a:solidFill>
                  <a:schemeClr val="bg1"/>
                </a:solidFill>
              </a:rPr>
              <a:t> tailored to student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Ensures </a:t>
            </a:r>
            <a:r>
              <a:rPr lang="en-US" sz="3200" b="1" dirty="0">
                <a:solidFill>
                  <a:schemeClr val="bg1"/>
                </a:solidFill>
              </a:rPr>
              <a:t>24/7 conversational support</a:t>
            </a:r>
            <a:r>
              <a:rPr lang="en-US" sz="3200" dirty="0">
                <a:solidFill>
                  <a:schemeClr val="bg1"/>
                </a:solidFill>
              </a:rPr>
              <a:t> for academics and motivation.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Boosts </a:t>
            </a:r>
            <a:r>
              <a:rPr lang="en-US" sz="3200" b="1" dirty="0">
                <a:solidFill>
                  <a:schemeClr val="bg1"/>
                </a:solidFill>
              </a:rPr>
              <a:t>study efficiency</a:t>
            </a:r>
            <a:r>
              <a:rPr lang="en-US" sz="3200" dirty="0">
                <a:solidFill>
                  <a:schemeClr val="bg1"/>
                </a:solidFill>
              </a:rPr>
              <a:t> with predictive insights and smart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mental well-being</a:t>
            </a:r>
            <a:r>
              <a:rPr lang="en-US" sz="3200" dirty="0">
                <a:solidFill>
                  <a:schemeClr val="bg1"/>
                </a:solidFill>
              </a:rPr>
              <a:t> through proactive stress tracking and interventions</a:t>
            </a:r>
            <a:r>
              <a:rPr lang="en-US" sz="3200" dirty="0"/>
              <a:t>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E7F3790-9FDF-5C6D-CBB4-1BDF84EF721F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7F59DCD-91DF-385E-4027-978B7D78370C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52CDC2A-3EFF-FCE3-A86F-7D28EECA04B8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52C34C8-AFD2-A987-9207-5F81FDF4E548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3599598-E4CF-9E61-8ABF-80070192A3F8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03326943-D728-F806-05C9-B6D10D667F16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C9D7EC8-3080-F904-8F33-E288FF355D88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F1BBABA-1E28-CABE-3F41-057188A569A5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AD7053DA-E4F4-FA32-602C-F26EDDB6B56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51806148-2D40-1C03-CB31-3F4A8B8EC7CF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6CD2FA-9B0E-00C1-99C7-DE6A0A97DF89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87CFC56-897A-966A-4149-F5F24B7A8D02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6734F46B-BDFE-BC46-7962-17FB551CF270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B7B8D7-123F-87CF-20F7-15309C4214FD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898EA068-2008-EDE4-EA10-36BB20A23866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1FBA75AF-A8B3-6FA0-9F1D-0600D5467E5D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13777AD-C859-D54F-7D19-69C1B0526B2F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C6930FAB-3A43-3FA3-A3F2-6FBD3889CEAB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1E92842C-9CEB-C49F-5419-141E68C5858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95215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8954" y="2303272"/>
            <a:ext cx="16230600" cy="5741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Plan: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Research &amp; Design – Identify student needs, finalize core features.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Prototype – Mobile app with study tracker &amp; AI chatbot.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Integration – ML for personalized plans, stress detection tools.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891281" lvl="8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695C6-1665-6044-5E7C-1A48D79EF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4715B44-E5A1-C6C4-344D-330713ABD96D}"/>
              </a:ext>
            </a:extLst>
          </p:cNvPr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5B65BF0-4971-BD57-386A-0E180A74953B}"/>
              </a:ext>
            </a:extLst>
          </p:cNvPr>
          <p:cNvSpPr txBox="1"/>
          <p:nvPr/>
        </p:nvSpPr>
        <p:spPr>
          <a:xfrm>
            <a:off x="1028700" y="3543126"/>
            <a:ext cx="16230600" cy="343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Testing – Pilot with students, refine based on feedback.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Deployment – Launch MVP, scale via cloud backend.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Tools: React Native/Flutter, Node.js/Firebase, TensorFlow/</a:t>
            </a:r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PyTorch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2289656-8A7B-EFBE-800D-EA821574B1DE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1A7F50E-FBC4-18B3-E2BA-57A2A7800F15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F17898C-F635-0458-73DF-C39B2DE58ED1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EF941A2-D18A-7DA2-668B-7B5A8BA5CED1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EFA5EF5-6835-AF6A-454A-38302FF70644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68751C89-E99C-D9C1-5DFB-D68F5E938C14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24507D9-4CFF-CD14-841A-3CD0E7E4F69A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3A005D9-80F9-23EE-7F62-1E02B988C069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BBEE6A75-C34B-91F0-C2BD-FA161B7A1FC0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BB8A18BB-248D-F6DB-298D-FE87CC6B5586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0CB9BF3-BCF9-500E-3843-43A6079D1C23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39EE4FD0-815C-D93B-BE63-BB096090B87B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655B811B-5F73-E676-1DC0-92ECF0E979CC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0EF7368C-EED4-E69A-5ED8-F80D53F067D4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051DFB9-C306-C4EB-0CD4-B2C528A643CE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6104F077-7FF0-2724-D5DD-CC5C1F727C0B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6B606D9-4538-3201-CFFA-D605FF223C79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824C01B7-C3FB-0849-5568-36CDAB167CCF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261EBC72-DD79-4251-E522-0578E2B0A5D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0290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9924C3-7AF7-8E72-B0BF-02BD0676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B5990D1-4539-9717-E409-EEFB0FCE8B30}"/>
              </a:ext>
            </a:extLst>
          </p:cNvPr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43FC0D4-C6FB-19AD-3418-F7D6D96347B4}"/>
              </a:ext>
            </a:extLst>
          </p:cNvPr>
          <p:cNvSpPr txBox="1"/>
          <p:nvPr/>
        </p:nvSpPr>
        <p:spPr>
          <a:xfrm>
            <a:off x="1028700" y="3543126"/>
            <a:ext cx="16230600" cy="4979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Contribution to Effectiveness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Delivers </a:t>
            </a:r>
            <a:r>
              <a:rPr lang="en-US" sz="3200" b="1" dirty="0">
                <a:solidFill>
                  <a:schemeClr val="bg1"/>
                </a:solidFill>
              </a:rPr>
              <a:t>personalized learning paths</a:t>
            </a:r>
            <a:r>
              <a:rPr lang="en-US" sz="3200" dirty="0">
                <a:solidFill>
                  <a:schemeClr val="bg1"/>
                </a:solidFill>
              </a:rPr>
              <a:t> tailored to student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Ensures </a:t>
            </a:r>
            <a:r>
              <a:rPr lang="en-US" sz="3200" b="1" dirty="0">
                <a:solidFill>
                  <a:schemeClr val="bg1"/>
                </a:solidFill>
              </a:rPr>
              <a:t>24/7 conversational support</a:t>
            </a:r>
            <a:r>
              <a:rPr lang="en-US" sz="3200" dirty="0">
                <a:solidFill>
                  <a:schemeClr val="bg1"/>
                </a:solidFill>
              </a:rPr>
              <a:t> for academics and motivation.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Boosts </a:t>
            </a:r>
            <a:r>
              <a:rPr lang="en-US" sz="3200" b="1" dirty="0">
                <a:solidFill>
                  <a:schemeClr val="bg1"/>
                </a:solidFill>
              </a:rPr>
              <a:t>study efficiency</a:t>
            </a:r>
            <a:r>
              <a:rPr lang="en-US" sz="3200" dirty="0">
                <a:solidFill>
                  <a:schemeClr val="bg1"/>
                </a:solidFill>
              </a:rPr>
              <a:t> with predictive insights and smart recommendations.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mental well-being</a:t>
            </a:r>
            <a:r>
              <a:rPr lang="en-US" sz="3200" dirty="0">
                <a:solidFill>
                  <a:schemeClr val="bg1"/>
                </a:solidFill>
              </a:rPr>
              <a:t> through proactive stress tracking and interventions.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7B7555C-8DEA-8811-86E6-306649A2F45A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FA2E317-1935-F640-5BAA-2F4FEA5F21BE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C726527-9EC6-519F-4393-20E51B1676B8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9258DAEA-7A72-F0A6-D043-76DF4B02567B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230B677-D1F1-F394-6D03-5333B5591553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32CD55BB-4282-6A56-AEA9-AA0083121D3C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7F816FD-3088-56CD-98ED-E1D24D28D1F2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0B2D8FC-A284-9BDC-07A2-276182B0EE5C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6421C3B-4C95-955B-36E1-B3B73ACF7A7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9C3476A0-83C0-D371-9866-B627F9200E49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D8351E1-B0E1-9D48-0320-36A09A099462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7C26FB8-2ECF-E863-40D5-6FBE77519C2F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E1657D3F-D7A4-C132-1757-7694DA2C42A3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F4CDF15-147A-422A-60A9-C56A90535F5B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AA52B81-EB25-BAB0-2127-6CE1BD56FFD3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6BDAEA70-6A8F-4C08-9538-7D8D7AD842A0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D3521BC-F321-DF25-A061-F4276D2D28B4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A8A2BE6E-E0A2-1048-A87B-0571E65B373F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96FB2471-7E25-ECE2-7CD4-95D1DF240FFC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2809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Anticipated Impact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Faster learning and improved exam readiness.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Reduced stress and enhanced mental well-being.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Increased student motivation and satisfaction.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Scalable, affordable support for exam preparation.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2019" y="48675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185059" y="2759416"/>
            <a:ext cx="9074241" cy="212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in education is not just about scoring higher, but also about studying smarter, staying mentally healthy, and making exam prep more human-centered.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6360989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201478" y="7033369"/>
            <a:ext cx="9074241" cy="212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face high stress and poor study tracking during competitive exam prep. Our goal is to use AI to improve efficiency and support mental well-being.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DA829-7539-FCEE-4F2B-FAD1E54F5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CAC5BE9-F588-7454-C9AA-9DF340CC5223}"/>
              </a:ext>
            </a:extLst>
          </p:cNvPr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C442D33-0681-B07B-5ECE-00A88DEED6F9}"/>
              </a:ext>
            </a:extLst>
          </p:cNvPr>
          <p:cNvSpPr txBox="1"/>
          <p:nvPr/>
        </p:nvSpPr>
        <p:spPr>
          <a:xfrm>
            <a:off x="1028700" y="3543126"/>
            <a:ext cx="16230600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Key Metrics / KPIs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Learning Progress:</a:t>
            </a:r>
            <a:r>
              <a:rPr lang="en-US" sz="3200" dirty="0">
                <a:solidFill>
                  <a:schemeClr val="bg1"/>
                </a:solidFill>
              </a:rPr>
              <a:t> Test score improvements, topic completion 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Engagement:</a:t>
            </a:r>
            <a:r>
              <a:rPr lang="en-US" sz="3200" dirty="0">
                <a:solidFill>
                  <a:schemeClr val="bg1"/>
                </a:solidFill>
              </a:rPr>
              <a:t> Daily active users, streaks maintained, chatbot usage.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Well-being:</a:t>
            </a:r>
            <a:r>
              <a:rPr lang="en-US" sz="3200" dirty="0">
                <a:solidFill>
                  <a:schemeClr val="bg1"/>
                </a:solidFill>
              </a:rPr>
              <a:t> Lower reported stress, consistent mood tracking.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AI Effectiveness:</a:t>
            </a:r>
            <a:r>
              <a:rPr lang="en-US" sz="3200" dirty="0">
                <a:solidFill>
                  <a:schemeClr val="bg1"/>
                </a:solidFill>
              </a:rPr>
              <a:t> Chatbot accuracy, prediction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User Satisfaction:</a:t>
            </a:r>
            <a:r>
              <a:rPr lang="en-US" sz="3200" dirty="0">
                <a:solidFill>
                  <a:schemeClr val="bg1"/>
                </a:solidFill>
              </a:rPr>
              <a:t> Ratings, feedback, and retention rates.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F580463-7A98-5555-9C47-8D7583A0EF8F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87E954E-5C4C-970C-9978-F4FE9FEDA5A1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1C90B38-AE78-B598-134A-7C127D0F3146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D4FA2FDB-8A61-C3E3-E7C6-3171A2F98781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4727FD2-0CB6-AEE2-5305-EA7E9FA96791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2FCDD478-659E-C57C-A8DF-02896B666609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0340305-8276-8048-CF0E-5B846DCA38E9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9376CB0-37E4-A309-FA08-BFAF9743BBBA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386DA431-4129-0A9A-DE5B-399CD01D0C09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01B3D8BD-C46E-4024-4F6A-02D91C7293C3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19825F9-A332-44C0-9749-5FE91FF78858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B949596-3F81-1FD5-FD36-562020475E4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0AE65A7-DDAE-F3B0-CA80-CC717E456DC3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74798BE-A80C-BD44-E5D5-9F7342507D80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9D46ED45-8C49-D49D-7D6C-ED2418E859FC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DB9A4AC4-4D69-17B0-383C-F2548ADC8523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CF5B99D-5810-10C1-B523-8AA7A03D1471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F0D05088-86E4-206D-F5F6-6D1A4FBD5A39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BFF73C1-5CBF-6E0A-F7D8-91E2FE386BB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00364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0C3950-6EA5-6639-4C05-1F2DFF38A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497C245-AE45-C6ED-F7F7-0B4F74C5B253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92762D9-E322-A8F6-7B75-B751108BD1CB}"/>
              </a:ext>
            </a:extLst>
          </p:cNvPr>
          <p:cNvSpPr txBox="1"/>
          <p:nvPr/>
        </p:nvSpPr>
        <p:spPr>
          <a:xfrm>
            <a:off x="1028700" y="3461804"/>
            <a:ext cx="16230600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Challenges / Pain Points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High stress, anxiety, and burnout among exam aspirants.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Lack of personalized study plans and weak progress tracking.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Limited access to quality mentorship, especially in remote areas.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Difficulty balancing study efficiency with mental well-being.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D8A0BF1-3990-819C-03DF-004DBEA2AF91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E2FC29E-D718-0E10-A566-314DC1310BD8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233C5A0E-D66B-F65F-43A3-E57313F1BD2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4B3758ED-4AAE-55A8-7720-55FF8C9D3ABB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74EF254-9062-74FE-9D83-E709237DB613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D59E3DF8-62EF-91A7-429F-E8C8B92D18F8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7A809C0-E8A0-F453-5A51-5B45C79ECC64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9521947-5EF7-E080-51C5-C4F58B6969EF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9A9CD1B-FB99-209D-0599-6580182A0B0A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289BA9FC-3874-4E50-246F-281ED5B76955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71F963B-F6D0-821A-8348-6F4B286B44DE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7E06DA5E-A860-FB48-D3AD-CA81290284BA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33468B4-FBB5-BBCD-3440-2FA26FA57EDB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01A20D6-E989-1272-D7FE-F581B0A6CF50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AB2D2134-A7BF-2DC4-0D0F-ED1A743F0BB4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70727E40-386F-0F84-B19B-C09EF6DECB38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9C41A42-8291-1575-5AAE-2BF828994162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F049C50C-6C78-344E-B4C6-5B91E0BF7A89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FD821BE3-378C-36A8-E47D-D1935BC91AA2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38748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1804"/>
            <a:ext cx="16230600" cy="6401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Opportunities with AI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Personalized Learning:</a:t>
            </a:r>
            <a:r>
              <a:rPr lang="en-US" sz="3200" dirty="0">
                <a:solidFill>
                  <a:schemeClr val="bg1"/>
                </a:solidFill>
              </a:rPr>
              <a:t> Tailored study paths based on strengths and weaknesses.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Smart Tracking:</a:t>
            </a:r>
            <a:r>
              <a:rPr lang="en-US" sz="3200" dirty="0">
                <a:solidFill>
                  <a:schemeClr val="bg1"/>
                </a:solidFill>
              </a:rPr>
              <a:t> Automated analytics for better revision and time management.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Stress Management:</a:t>
            </a:r>
            <a:r>
              <a:rPr lang="en-US" sz="3200" dirty="0">
                <a:solidFill>
                  <a:schemeClr val="bg1"/>
                </a:solidFill>
              </a:rPr>
              <a:t> Real-time detection and coping strategies for mental health.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24/7 AI Mentorship:</a:t>
            </a:r>
            <a:r>
              <a:rPr lang="en-US" sz="3200" dirty="0">
                <a:solidFill>
                  <a:schemeClr val="bg1"/>
                </a:solidFill>
              </a:rPr>
              <a:t> Constant guidance, motivation, and emotional support.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Scalability:</a:t>
            </a:r>
            <a:r>
              <a:rPr lang="en-US" sz="3200" dirty="0">
                <a:solidFill>
                  <a:schemeClr val="bg1"/>
                </a:solidFill>
              </a:rPr>
              <a:t> Affordable, accessible educational support for millions across India.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6457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chemeClr val="bg1"/>
                </a:solidFill>
              </a:rPr>
              <a:t>An </a:t>
            </a:r>
            <a:r>
              <a:rPr lang="en-US" sz="3200" b="1" dirty="0">
                <a:solidFill>
                  <a:schemeClr val="bg1"/>
                </a:solidFill>
              </a:rPr>
              <a:t>AI-powered Study &amp; Stress Management Companion App</a:t>
            </a:r>
            <a:r>
              <a:rPr lang="en-US" sz="3200" dirty="0">
                <a:solidFill>
                  <a:schemeClr val="bg1"/>
                </a:solidFill>
              </a:rPr>
              <a:t> for competitive exam aspirants.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Key Features: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Personalized Study Planner:</a:t>
            </a:r>
            <a:r>
              <a:rPr lang="en-US" sz="3200" dirty="0">
                <a:solidFill>
                  <a:schemeClr val="bg1"/>
                </a:solidFill>
              </a:rPr>
              <a:t> Adaptive schedules based on exam type, weak areas, and progress.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Smart Progress Tracking:</a:t>
            </a:r>
            <a:r>
              <a:rPr lang="en-US" sz="3200" dirty="0">
                <a:solidFill>
                  <a:schemeClr val="bg1"/>
                </a:solidFill>
              </a:rPr>
              <a:t> Automated monitoring with predictive performance insights.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Stress Monitoring &amp; Support:</a:t>
            </a:r>
            <a:r>
              <a:rPr lang="en-US" sz="3200" dirty="0">
                <a:solidFill>
                  <a:schemeClr val="bg1"/>
                </a:solidFill>
              </a:rPr>
              <a:t> Real-time coping strategies via self-check-ins or wearables.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AI Mentor Chatbot:</a:t>
            </a:r>
            <a:r>
              <a:rPr lang="en-US" sz="3200" dirty="0">
                <a:solidFill>
                  <a:schemeClr val="bg1"/>
                </a:solidFill>
              </a:rPr>
              <a:t> 24/7 doubt-solving, motivation, and quick tips.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44F8E-EEFA-6B86-EE4F-7D996A0E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651D27D-9FA6-16FB-303E-DB7FEB071F61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C4689D6-DC48-27B1-260F-6B2CF4803E1E}"/>
              </a:ext>
            </a:extLst>
          </p:cNvPr>
          <p:cNvSpPr txBox="1"/>
          <p:nvPr/>
        </p:nvSpPr>
        <p:spPr>
          <a:xfrm>
            <a:off x="1028700" y="3543126"/>
            <a:ext cx="16230600" cy="5472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Gamified Learning:</a:t>
            </a:r>
            <a:r>
              <a:rPr lang="en-US" sz="3200" dirty="0">
                <a:solidFill>
                  <a:schemeClr val="bg1"/>
                </a:solidFill>
              </a:rPr>
              <a:t> Streaks, rewards, and AI-driven recommendations to boost engagement.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Impact: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Streamlines exam prep with adaptive planning.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Combines learning and stress management for better focus.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Improves outcomes through AI-driven insights and motivation.</a:t>
            </a: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C50BFEC-C2D1-0241-88C0-36DBFE3B0E6B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9B64EA6-F9B7-65F5-E307-57D3FAF69750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855F6663-219A-525E-5ABE-3CDF966DD63F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58543E5-7F7A-9AB0-F191-80E0C9731629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B481D7C-2A57-37CC-269E-65CEFB4B9E4B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5D7FBBA-12E9-8605-FD17-7A27720EC49B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743A4CC-34D7-8039-222E-EEE50CA1D38E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EAD12EB-D3A1-70F4-BBDB-BF10230191B0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DE7D0F2-6347-256D-3976-3FA88DCBD3A8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D6FDA9E-4DEC-BF83-4A6D-1F278FDD8073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B6DA03C-F7CA-DAE2-C7D9-E95A30625C1A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0940ADC-D905-13BF-2CD5-87C107FB97B9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31950383-7B2B-6D0A-C407-59DA5D1F851B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89DD998-D250-F4EF-5885-2304B41128B2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B66D3330-CF31-0EC8-30C1-7B90A47D9500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EF1FD8D9-38BC-53AC-FEE0-7158829C1A1D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25167A1-C857-15E8-D50A-407B861883F3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0582698E-757B-0D13-E3B8-D6A0F813CD7E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8B135A1-7256-CE74-823F-DBC1DA749F7B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1238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590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Key Features: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Personalized Learning Paths:</a:t>
            </a:r>
            <a:r>
              <a:rPr lang="en-US" sz="3200" dirty="0">
                <a:solidFill>
                  <a:schemeClr val="bg1"/>
                </a:solidFill>
              </a:rPr>
              <a:t> AI study plans tailored to goals, strengths, and weak areas.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Smart Progress Tracking:</a:t>
            </a:r>
            <a:r>
              <a:rPr lang="en-US" sz="3200" dirty="0">
                <a:solidFill>
                  <a:schemeClr val="bg1"/>
                </a:solidFill>
              </a:rPr>
              <a:t> Dashboards for study hours, topic completion, and revision needs.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Stress Monitoring &amp; Management:</a:t>
            </a:r>
            <a:r>
              <a:rPr lang="en-US" sz="3200" dirty="0">
                <a:solidFill>
                  <a:schemeClr val="bg1"/>
                </a:solidFill>
              </a:rPr>
              <a:t> Mood check-ins, wearable integration, and relaxation suggestions.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AI Mentor Chatbot:</a:t>
            </a:r>
            <a:r>
              <a:rPr lang="en-US" sz="3200" dirty="0">
                <a:solidFill>
                  <a:schemeClr val="bg1"/>
                </a:solidFill>
              </a:rPr>
              <a:t> 24/7 support for doubts, motivation, and quick tips.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Gamification:</a:t>
            </a:r>
            <a:r>
              <a:rPr lang="en-US" sz="3200" dirty="0">
                <a:solidFill>
                  <a:schemeClr val="bg1"/>
                </a:solidFill>
              </a:rPr>
              <a:t> Streaks, badges, and leaderboards to boost motivation.</a:t>
            </a: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83FDF-E8C8-65B6-C91C-2BC084A3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8C8EDA1-04D7-AF73-63F5-9929C75B4B57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64A6D3-BF7E-AA3F-718F-71948AA6B423}"/>
              </a:ext>
            </a:extLst>
          </p:cNvPr>
          <p:cNvSpPr txBox="1"/>
          <p:nvPr/>
        </p:nvSpPr>
        <p:spPr>
          <a:xfrm>
            <a:off x="1028700" y="3543126"/>
            <a:ext cx="16230600" cy="410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Multilingual Support:</a:t>
            </a:r>
            <a:r>
              <a:rPr lang="en-US" sz="3200" dirty="0">
                <a:solidFill>
                  <a:schemeClr val="bg1"/>
                </a:solidFill>
              </a:rPr>
              <a:t> Guidance in regional languages for inclusivity.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Predictive Insights:</a:t>
            </a:r>
            <a:r>
              <a:rPr lang="en-US" sz="3200" dirty="0">
                <a:solidFill>
                  <a:schemeClr val="bg1"/>
                </a:solidFill>
              </a:rPr>
              <a:t> AI forecasts readiness and recommends improvements.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690881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Include ideas such as personalized interactions, 24/7 assistance, multilingual capabilities, or automated task handling.</a:t>
            </a:r>
          </a:p>
          <a:p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6027AD9-BDF0-0E66-CA97-990B4B8A415E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2EC47DB-AFF4-001C-A567-3D6EEB6B7D2F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D1D35F6-5CEE-B9D5-244E-440AEB16B249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DE5783A3-0A6B-9777-8BB8-CE2B0ED0C3D0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E0A846C-2056-392C-BDE7-4F799DD97BEA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4399BA6-7A67-515D-334E-7FA761180B93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124AAE6-B384-2888-298A-8244CF83C634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C7C6C29-D2B0-01AC-F696-BA8DF3FF0ED1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CEBD68C4-6998-4A3D-5633-3FB9EBAE4504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EF9F91C-EB7D-C50A-24DA-11A06E90F4AD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0873FA1-4EAE-98E2-15B8-414F3AA455BF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25FB665-E073-D32A-14EA-E28763EE293E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86126EA-E9FF-2359-C13B-B1DD7BCB291E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2A842C0-B590-D98F-5E21-6572A2286496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7155E8B2-1EAF-C6D1-3569-8FAEADDC87D3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80C068A3-876F-122E-8E87-49F74EF22E18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C44D6CB1-0F09-A8EC-495F-6B15CA502F97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099D550A-1A46-E96C-FFAB-320AF35D2F85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2A8CE5F-5286-F647-4C16-2BD803F85A90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7373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E0FE7-5A9C-CE6C-D12A-356B1EBD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5B862C1-9396-2236-AC20-4466B4F553D8}"/>
              </a:ext>
            </a:extLst>
          </p:cNvPr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6276596-18CA-0CE5-0CC0-6968C43D8C8C}"/>
              </a:ext>
            </a:extLst>
          </p:cNvPr>
          <p:cNvSpPr txBox="1"/>
          <p:nvPr/>
        </p:nvSpPr>
        <p:spPr>
          <a:xfrm>
            <a:off x="1028700" y="3543126"/>
            <a:ext cx="16230600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bg1"/>
                </a:solidFill>
              </a:rPr>
              <a:t>Functionality Goals: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Deliver personalized learning and wellness support at scale.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Offer 24/7 academic and emotional assistance.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Automate scheduling, reminders, and revision tracking.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Ensure inclusivity with multilingual and accessible design.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9766FD4-8833-9154-E3D1-4D2B58F8B15E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6EF6F21-D71E-1859-5615-5884D6BCD315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66B81DC8-AC0D-BC20-2CCD-A31EF69E495A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4E83981-3750-EB04-A8A8-B5C66DA350E9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322B57B-477F-3E53-6681-67584BC61ACC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05C20D32-6387-1B1C-3498-F3D69D6F64F9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021133E-332F-1B46-3369-F9A5FF39258F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74472B7-849E-BF32-CD4B-6B9D7A40ABAD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9BEF4825-5E35-1337-CA7F-B848896BB75F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E40312C5-9910-AF16-1BCC-42E2A49C7204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0B3034BF-B80F-5C79-DE62-75EB6B87A6E8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9D9EBF1-2601-9CB9-0DC9-1B45CDDD2AF2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E815CAC-AD9B-1BEA-7682-4CA1C839855E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20D1F3BB-BE99-23C2-EB41-248494624A2B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31ECC4E5-C295-0D4A-12B9-D8596FD2E21A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81818D88-46AE-31B4-FF3B-1A742C3BFEE2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65C52DF-F5D3-AF2A-BDAF-3769371499FB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06D29B1A-64D9-7A41-DDC2-FA42A0C9956E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2B44E5C5-D429-6C7C-B977-64E51D29A84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4045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samadhan2.0</Template>
  <TotalTime>2</TotalTime>
  <Words>1133</Words>
  <Application>Microsoft Office PowerPoint</Application>
  <PresentationFormat>Custom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Poppins Bold</vt:lpstr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 Kumar</dc:creator>
  <cp:lastModifiedBy>Adarsh Kumar</cp:lastModifiedBy>
  <cp:revision>1</cp:revision>
  <dcterms:created xsi:type="dcterms:W3CDTF">2025-09-05T15:06:14Z</dcterms:created>
  <dcterms:modified xsi:type="dcterms:W3CDTF">2025-09-05T16:44:24Z</dcterms:modified>
  <dc:identifier>DAGVPOy7A7Q</dc:identifier>
</cp:coreProperties>
</file>