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256" r:id="rId2"/>
    <p:sldId id="358" r:id="rId3"/>
    <p:sldId id="262" r:id="rId4"/>
    <p:sldId id="326" r:id="rId5"/>
    <p:sldId id="327" r:id="rId6"/>
    <p:sldId id="328" r:id="rId7"/>
    <p:sldId id="329" r:id="rId8"/>
    <p:sldId id="330" r:id="rId9"/>
    <p:sldId id="332" r:id="rId10"/>
    <p:sldId id="333" r:id="rId11"/>
    <p:sldId id="335" r:id="rId12"/>
    <p:sldId id="349" r:id="rId13"/>
    <p:sldId id="350" r:id="rId14"/>
    <p:sldId id="263" r:id="rId15"/>
    <p:sldId id="336" r:id="rId16"/>
    <p:sldId id="264" r:id="rId17"/>
    <p:sldId id="265" r:id="rId18"/>
    <p:sldId id="266" r:id="rId19"/>
    <p:sldId id="337" r:id="rId20"/>
    <p:sldId id="338" r:id="rId21"/>
    <p:sldId id="339" r:id="rId22"/>
    <p:sldId id="340" r:id="rId23"/>
    <p:sldId id="342" r:id="rId24"/>
    <p:sldId id="341" r:id="rId25"/>
    <p:sldId id="344" r:id="rId26"/>
    <p:sldId id="345" r:id="rId27"/>
    <p:sldId id="343" r:id="rId28"/>
    <p:sldId id="347" r:id="rId29"/>
    <p:sldId id="346" r:id="rId30"/>
    <p:sldId id="348" r:id="rId31"/>
    <p:sldId id="351" r:id="rId32"/>
    <p:sldId id="352" r:id="rId33"/>
    <p:sldId id="356" r:id="rId34"/>
    <p:sldId id="353" r:id="rId35"/>
    <p:sldId id="355" r:id="rId36"/>
    <p:sldId id="357" r:id="rId3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291" autoAdjust="0"/>
  </p:normalViewPr>
  <p:slideViewPr>
    <p:cSldViewPr>
      <p:cViewPr varScale="1">
        <p:scale>
          <a:sx n="43" d="100"/>
          <a:sy n="43" d="100"/>
        </p:scale>
        <p:origin x="1447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7B01-82F0-4E7A-8C09-5F606548FB6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9DFC9-1189-4FDF-80B2-01019F14F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DFC9-1189-4FDF-80B2-01019F14FD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DFC9-1189-4FDF-80B2-01019F14FD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DFC9-1189-4FDF-80B2-01019F14FD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r-Latn-R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7BDF0AF-BB7D-4C35-B730-6DFB7802AD87}" type="datetimeFigureOut">
              <a:rPr lang="sr-Latn-RS" smtClean="0"/>
              <a:t>18.6.2021.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r-Latn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0C32C5F-144C-4F2F-93CF-EB73F1BE6209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" y="1124744"/>
            <a:ext cx="8807896" cy="1944217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r>
              <a:rPr lang="hr-BA" sz="6400" b="1" dirty="0">
                <a:latin typeface="Cambria" pitchFamily="18" charset="0"/>
              </a:rPr>
              <a:t>ALGORITAMSKE PARADIGME</a:t>
            </a:r>
            <a:endParaRPr lang="sr-Latn-RS" sz="6400" b="1" dirty="0">
              <a:latin typeface="Cambria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067E08-ADC4-46CE-B51D-98FDA46EC5A3}"/>
              </a:ext>
            </a:extLst>
          </p:cNvPr>
          <p:cNvSpPr/>
          <p:nvPr/>
        </p:nvSpPr>
        <p:spPr>
          <a:xfrm>
            <a:off x="1187624" y="4437112"/>
            <a:ext cx="65889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Rekurzivni algoritmi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Pohlepni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endParaRPr lang="hr-B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dinamičkog programiranja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„zavadi pa vladaj”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NZD – postavka</a:t>
            </a:r>
            <a:endParaRPr lang="sr-Latn-R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75252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Prim</a:t>
            </a:r>
            <a:r>
              <a:rPr lang="hr-BA" sz="2400" dirty="0"/>
              <a:t>j</a:t>
            </a:r>
            <a:r>
              <a:rPr lang="en-US" sz="2400" dirty="0" err="1"/>
              <a:t>er</a:t>
            </a:r>
            <a:r>
              <a:rPr lang="en-US" sz="2400" dirty="0"/>
              <a:t>: n = 6, k = 3, a = {12, 7, 3, 2, 15, 15} </a:t>
            </a:r>
            <a:endParaRPr lang="hr-BA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n –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početnom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endParaRPr lang="hr-BA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r-BA" sz="2400" dirty="0"/>
              <a:t> </a:t>
            </a:r>
            <a:r>
              <a:rPr lang="en-US" sz="2400" dirty="0"/>
              <a:t>k –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treba</a:t>
            </a:r>
            <a:r>
              <a:rPr lang="en-US" sz="2400" dirty="0"/>
              <a:t> da </a:t>
            </a:r>
            <a:r>
              <a:rPr lang="en-US" sz="2400" dirty="0" err="1"/>
              <a:t>ostane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kraju</a:t>
            </a:r>
            <a:r>
              <a:rPr lang="en-US" sz="2400" dirty="0"/>
              <a:t> </a:t>
            </a:r>
            <a:endParaRPr lang="hr-BA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r-BA" sz="2400" dirty="0"/>
              <a:t> </a:t>
            </a:r>
            <a:r>
              <a:rPr lang="en-US" sz="2400" dirty="0"/>
              <a:t>R</a:t>
            </a:r>
            <a:r>
              <a:rPr lang="hr-BA" sz="2400" dirty="0"/>
              <a:t>j</a:t>
            </a:r>
            <a:r>
              <a:rPr lang="en-US" sz="2400" dirty="0" err="1"/>
              <a:t>ešenje</a:t>
            </a:r>
            <a:r>
              <a:rPr lang="en-US" sz="2400" dirty="0"/>
              <a:t>: NZD = 6, a = {12, 12, 30} </a:t>
            </a:r>
            <a:endParaRPr lang="hr-BA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r-BA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Objašnjenje</a:t>
            </a:r>
            <a:r>
              <a:rPr lang="en-US" sz="2400" dirty="0"/>
              <a:t>: </a:t>
            </a:r>
            <a:endParaRPr lang="hr-BA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Ukoliko</a:t>
            </a:r>
            <a:r>
              <a:rPr lang="en-US" sz="2400" dirty="0"/>
              <a:t> </a:t>
            </a:r>
            <a:r>
              <a:rPr lang="en-US" sz="2400" dirty="0" err="1"/>
              <a:t>izvršimo</a:t>
            </a:r>
            <a:r>
              <a:rPr lang="en-US" sz="2400" dirty="0"/>
              <a:t> </a:t>
            </a:r>
            <a:r>
              <a:rPr lang="en-US" sz="2400" dirty="0" err="1"/>
              <a:t>poteze</a:t>
            </a:r>
            <a:r>
              <a:rPr lang="en-US" sz="2400" dirty="0"/>
              <a:t>:</a:t>
            </a:r>
            <a:endParaRPr lang="hr-BA" sz="2400" dirty="0"/>
          </a:p>
          <a:p>
            <a:pPr marL="41148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{12, 7, 3, 2, 15, 15} -&gt; {12, 10, 2, 15, 15} -&gt; {12, 10, 2, 30} </a:t>
            </a:r>
            <a:endParaRPr lang="hr-BA" sz="2200" b="1" dirty="0">
              <a:solidFill>
                <a:schemeClr val="tx1"/>
              </a:solidFill>
            </a:endParaRP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-&gt; {12, 12, 30} </a:t>
            </a:r>
            <a:endParaRPr lang="hr-BA" sz="2200" b="1" dirty="0">
              <a:solidFill>
                <a:schemeClr val="tx1"/>
              </a:solidFill>
            </a:endParaRPr>
          </a:p>
          <a:p>
            <a:pPr marL="85725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 </a:t>
            </a:r>
            <a:r>
              <a:rPr lang="en-US" sz="2400" dirty="0" err="1">
                <a:solidFill>
                  <a:schemeClr val="tx1"/>
                </a:solidFill>
              </a:rPr>
              <a:t>Dobijamo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optimalno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rešenje</a:t>
            </a:r>
            <a:endParaRPr lang="hr-BA" sz="2400" dirty="0">
              <a:solidFill>
                <a:schemeClr val="tx1"/>
              </a:solidFill>
            </a:endParaRPr>
          </a:p>
          <a:p>
            <a:pPr marL="85725" lvl="1" indent="0">
              <a:spcBef>
                <a:spcPts val="0"/>
              </a:spcBef>
              <a:buNone/>
            </a:pPr>
            <a:endParaRPr lang="hr-BA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r-BA" sz="2400" dirty="0"/>
              <a:t>Loše rješenje: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NZD = </a:t>
            </a:r>
            <a:r>
              <a:rPr lang="hr-BA" sz="2400" dirty="0"/>
              <a:t>2</a:t>
            </a:r>
            <a:r>
              <a:rPr lang="en-US" sz="2400" dirty="0"/>
              <a:t>, a = {12, 1</a:t>
            </a:r>
            <a:r>
              <a:rPr lang="hr-BA" sz="2400" dirty="0"/>
              <a:t>0, </a:t>
            </a:r>
            <a:r>
              <a:rPr lang="en-US" sz="2400" dirty="0"/>
              <a:t>2, 30}</a:t>
            </a:r>
            <a:endParaRPr lang="hr-BA" sz="2400" dirty="0"/>
          </a:p>
          <a:p>
            <a:pPr marL="41148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{12, 7, 3, 2, 15, 15} -&gt; {12, 10, 2, </a:t>
            </a:r>
            <a:r>
              <a:rPr lang="hr-BA" sz="2200" b="1" dirty="0">
                <a:solidFill>
                  <a:schemeClr val="tx1"/>
                </a:solidFill>
              </a:rPr>
              <a:t>30</a:t>
            </a:r>
            <a:r>
              <a:rPr lang="en-US" sz="2200" b="1" dirty="0">
                <a:solidFill>
                  <a:schemeClr val="tx1"/>
                </a:solidFill>
              </a:rPr>
              <a:t>} </a:t>
            </a:r>
            <a:endParaRPr lang="hr-BA" sz="2200" b="1" dirty="0">
              <a:solidFill>
                <a:schemeClr val="tx1"/>
              </a:solidFill>
            </a:endParaRPr>
          </a:p>
          <a:p>
            <a:pPr marL="85725" lvl="1" indent="0">
              <a:spcBef>
                <a:spcPts val="0"/>
              </a:spcBef>
              <a:buNone/>
            </a:pPr>
            <a:endParaRPr lang="sr-Latn-R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304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NZD – ideja</a:t>
            </a:r>
            <a:endParaRPr lang="sr-Latn-R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Kako</a:t>
            </a:r>
            <a:r>
              <a:rPr lang="en-US" dirty="0"/>
              <a:t> da </a:t>
            </a:r>
            <a:r>
              <a:rPr lang="en-US" dirty="0" err="1"/>
              <a:t>prov</a:t>
            </a:r>
            <a:r>
              <a:rPr lang="hr-BA" dirty="0"/>
              <a:t>j</a:t>
            </a:r>
            <a:r>
              <a:rPr lang="en-US" dirty="0" err="1"/>
              <a:t>erimo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X da li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od </a:t>
            </a:r>
            <a:r>
              <a:rPr lang="en-US" dirty="0" err="1"/>
              <a:t>tačno</a:t>
            </a:r>
            <a:r>
              <a:rPr lang="en-US" dirty="0"/>
              <a:t> K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čiji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NZD </a:t>
            </a:r>
            <a:r>
              <a:rPr lang="en-US" dirty="0" err="1"/>
              <a:t>jednak</a:t>
            </a:r>
            <a:r>
              <a:rPr lang="en-US" dirty="0"/>
              <a:t> X? </a:t>
            </a:r>
            <a:endParaRPr lang="hr-BA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r-BA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r-BA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Pohlepno</a:t>
            </a:r>
            <a:r>
              <a:rPr lang="en-US" dirty="0"/>
              <a:t> </a:t>
            </a:r>
            <a:endParaRPr lang="hr-BA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</a:rPr>
              <a:t>Prolazimo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redom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nizu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formiramo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grupe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uzastopnih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elemenata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koje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</a:t>
            </a:r>
            <a:r>
              <a:rPr lang="en-US" sz="2800" dirty="0">
                <a:solidFill>
                  <a:schemeClr val="tx1"/>
                </a:solidFill>
              </a:rPr>
              <a:t> d</a:t>
            </a:r>
            <a:r>
              <a:rPr lang="hr-BA" sz="2800" dirty="0">
                <a:solidFill>
                  <a:schemeClr val="tx1"/>
                </a:solidFill>
              </a:rPr>
              <a:t>j</a:t>
            </a:r>
            <a:r>
              <a:rPr lang="en-US" sz="2800" dirty="0" err="1">
                <a:solidFill>
                  <a:schemeClr val="tx1"/>
                </a:solidFill>
              </a:rPr>
              <a:t>eljive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</a:t>
            </a:r>
            <a:r>
              <a:rPr lang="en-US" sz="2800" dirty="0">
                <a:solidFill>
                  <a:schemeClr val="tx1"/>
                </a:solidFill>
              </a:rPr>
              <a:t> X </a:t>
            </a:r>
            <a:endParaRPr lang="hr-BA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</a:rPr>
              <a:t>Sabiramo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brojeve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redom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hr-BA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</a:rPr>
              <a:t>Čim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dobijemo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broj</a:t>
            </a:r>
            <a:r>
              <a:rPr lang="en-US" sz="2800" dirty="0">
                <a:solidFill>
                  <a:schemeClr val="tx1"/>
                </a:solidFill>
              </a:rPr>
              <a:t> d</a:t>
            </a:r>
            <a:r>
              <a:rPr lang="hr-BA" sz="2800" dirty="0">
                <a:solidFill>
                  <a:schemeClr val="tx1"/>
                </a:solidFill>
              </a:rPr>
              <a:t>j</a:t>
            </a:r>
            <a:r>
              <a:rPr lang="en-US" sz="2800" dirty="0" err="1">
                <a:solidFill>
                  <a:schemeClr val="tx1"/>
                </a:solidFill>
              </a:rPr>
              <a:t>eljiv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</a:t>
            </a:r>
            <a:r>
              <a:rPr lang="en-US" sz="2800" dirty="0">
                <a:solidFill>
                  <a:schemeClr val="tx1"/>
                </a:solidFill>
              </a:rPr>
              <a:t> X, </a:t>
            </a:r>
            <a:r>
              <a:rPr lang="en-US" sz="2800" dirty="0" err="1">
                <a:solidFill>
                  <a:schemeClr val="tx1"/>
                </a:solidFill>
              </a:rPr>
              <a:t>uvećamo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broj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grupa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jedan</a:t>
            </a:r>
            <a:endParaRPr lang="hr-BA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</a:rPr>
              <a:t>Prelazimo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sl</a:t>
            </a:r>
            <a:r>
              <a:rPr lang="hr-BA" sz="2800" dirty="0">
                <a:solidFill>
                  <a:schemeClr val="tx1"/>
                </a:solidFill>
              </a:rPr>
              <a:t>j</a:t>
            </a:r>
            <a:r>
              <a:rPr lang="en-US" sz="2800" dirty="0" err="1">
                <a:solidFill>
                  <a:schemeClr val="tx1"/>
                </a:solidFill>
              </a:rPr>
              <a:t>edeću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grupu</a:t>
            </a:r>
            <a:endParaRPr lang="hr-BA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r-BA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r-BA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r-Latn-RS" sz="2800" dirty="0">
                <a:solidFill>
                  <a:schemeClr val="tx1"/>
                </a:solidFill>
              </a:rPr>
              <a:t>Primjetiti da ako X dijeli sumu niza, tada niz možemo podijeliti na grupe bez ostatka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r-Latn-R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253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NZD – programski kôd</a:t>
            </a:r>
            <a:endParaRPr lang="sr-Latn-R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19276-53CA-4704-8CCD-492599CA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35196"/>
            <a:ext cx="7869907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89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NZD – rezultat testa</a:t>
            </a:r>
            <a:endParaRPr lang="sr-Latn-R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7D444-D59E-4145-B101-F3A8185D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5" y="1916832"/>
            <a:ext cx="8697569" cy="24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35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Minimalna razapinjuća stabla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057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Cambria" pitchFamily="18" charset="0"/>
              </a:rPr>
              <a:t>Pretpostavimo</a:t>
            </a:r>
            <a:r>
              <a:rPr lang="en-US" sz="2400" dirty="0">
                <a:latin typeface="Cambria" pitchFamily="18" charset="0"/>
              </a:rPr>
              <a:t> da </a:t>
            </a:r>
            <a:r>
              <a:rPr lang="en-US" sz="2400" dirty="0" err="1">
                <a:latin typeface="Cambria" pitchFamily="18" charset="0"/>
              </a:rPr>
              <a:t>nam</a:t>
            </a:r>
            <a:r>
              <a:rPr lang="en-US" sz="2400" dirty="0">
                <a:latin typeface="Cambria" pitchFamily="18" charset="0"/>
              </a:rPr>
              <a:t> je </a:t>
            </a:r>
            <a:r>
              <a:rPr lang="en-US" sz="2400" dirty="0" err="1">
                <a:latin typeface="Cambria" pitchFamily="18" charset="0"/>
              </a:rPr>
              <a:t>dat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sr-Latn-RS" sz="2400" dirty="0" err="1">
                <a:latin typeface="Cambria" pitchFamily="18" charset="0"/>
              </a:rPr>
              <a:t>z</a:t>
            </a:r>
            <a:r>
              <a:rPr lang="en-US" sz="2400" dirty="0" err="1">
                <a:latin typeface="Cambria" pitchFamily="18" charset="0"/>
              </a:rPr>
              <a:t>adatak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sr-Latn-RS" sz="2400" dirty="0">
                <a:latin typeface="Cambria" pitchFamily="18" charset="0"/>
              </a:rPr>
              <a:t>da umrežimo kolekciju računara povezujući izabrane parove tih računara.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Cambria" pitchFamily="18" charset="0"/>
              </a:rPr>
              <a:t>Ovaj zadatak može se prevesti u problem teorije grafova, gdje su čvorovi računari, neusmjerene grane su potencijalne veze između njih, i cilj je da izaberemo dovoljno tih grana da čvorovi budu povezani.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Cambria" pitchFamily="18" charset="0"/>
              </a:rPr>
              <a:t>Međutim, to nije sve. Svaka veza takođe ima svoje troškove održavanja, koje predstavljamo kao težine grana (naš graf je neusmjeren i težinski).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3556"/>
            <a:ext cx="4680520" cy="231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4106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Minimalna razapinjuća stabla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0577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sr-Latn-RS" sz="2000" dirty="0">
              <a:latin typeface="Cambria" pitchFamily="18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2400" dirty="0">
                <a:latin typeface="Cambria" pitchFamily="18" charset="0"/>
              </a:rPr>
              <a:t>Pitanje je: Koja je najjeftinija moguća mreža</a:t>
            </a:r>
            <a:r>
              <a:rPr lang="en-US" sz="2400" dirty="0">
                <a:latin typeface="Cambria" pitchFamily="18" charset="0"/>
              </a:rPr>
              <a:t>?</a:t>
            </a:r>
            <a:endParaRPr lang="sr-Latn-RS" sz="2400" dirty="0">
              <a:latin typeface="Cambria" pitchFamily="18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2400" dirty="0">
                <a:latin typeface="Cambria" pitchFamily="18" charset="0"/>
              </a:rPr>
              <a:t>Ono što odmah možemo uočiti jeste da optimalan skup grana ne može sadržati ciklus, jer uklanjanjem grane sa tog ciklusa možemo redukovati cijenu bez da poremetimo povezanost.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22" y="1196751"/>
            <a:ext cx="4608554" cy="227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9813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Minimalna razapinjuća stabla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68705"/>
                <a:ext cx="8640960" cy="5505831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sr-Latn-RS" sz="2200" dirty="0">
                    <a:latin typeface="Cambria" pitchFamily="18" charset="0"/>
                  </a:rPr>
                  <a:t>Rješenje koje tražimo mora biti </a:t>
                </a:r>
                <a:r>
                  <a:rPr lang="sr-Latn-R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povezan</a:t>
                </a:r>
                <a:r>
                  <a:rPr lang="sr-Latn-RS" sz="2200" dirty="0">
                    <a:latin typeface="Cambria" pitchFamily="18" charset="0"/>
                  </a:rPr>
                  <a:t> i </a:t>
                </a:r>
                <a:r>
                  <a:rPr lang="sr-Latn-R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acikličan</a:t>
                </a:r>
                <a:r>
                  <a:rPr lang="sr-Latn-RS" sz="2200" dirty="0">
                    <a:latin typeface="Cambria" pitchFamily="18" charset="0"/>
                  </a:rPr>
                  <a:t> graf. Neusmjereni grafovi tog tipa nazivaju se </a:t>
                </a:r>
                <a:r>
                  <a:rPr lang="sr-Latn-R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stabla</a:t>
                </a:r>
                <a:r>
                  <a:rPr lang="sr-Latn-RS" sz="2200" dirty="0">
                    <a:latin typeface="Cambria" pitchFamily="18" charset="0"/>
                  </a:rPr>
                  <a:t>. 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sr-Latn-RS" sz="2200" dirty="0">
                    <a:latin typeface="Cambria" pitchFamily="18" charset="0"/>
                  </a:rPr>
                  <a:t>Stablo koje mi tražimo je ono sa minimalnom ukupnom težinom, i poznato je kao </a:t>
                </a:r>
                <a:r>
                  <a:rPr lang="sr-Latn-R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minimalno razapinjuće stablo</a:t>
                </a:r>
                <a:r>
                  <a:rPr lang="sr-Latn-RS" sz="2200" dirty="0">
                    <a:latin typeface="Cambria" pitchFamily="18" charset="0"/>
                  </a:rPr>
                  <a:t>. 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Input</a:t>
                </a:r>
                <a:r>
                  <a:rPr lang="en-US" sz="2200" i="1" dirty="0">
                    <a:latin typeface="Cambria" pitchFamily="18" charset="0"/>
                  </a:rPr>
                  <a:t>: </a:t>
                </a:r>
                <a:r>
                  <a:rPr lang="sr-Latn-RS" sz="2200" dirty="0">
                    <a:latin typeface="Cambria" pitchFamily="18" charset="0"/>
                  </a:rPr>
                  <a:t>Neusmjeren graf</a:t>
                </a:r>
                <a:r>
                  <a:rPr lang="en-US" sz="22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r-Latn-RS" sz="2200" b="0" i="1" smtClean="0">
                        <a:latin typeface="Cambria Math"/>
                      </a:rPr>
                      <m:t>𝐺</m:t>
                    </m:r>
                    <m:r>
                      <a:rPr lang="sr-Latn-RS" sz="2200" b="0" i="1" smtClean="0">
                        <a:latin typeface="Cambria Math"/>
                      </a:rPr>
                      <m:t>=(</m:t>
                    </m:r>
                    <m:r>
                      <a:rPr lang="sr-Latn-RS" sz="2200" b="0" i="1" smtClean="0">
                        <a:latin typeface="Cambria Math"/>
                      </a:rPr>
                      <m:t>𝑉</m:t>
                    </m:r>
                    <m:r>
                      <a:rPr lang="sr-Latn-RS" sz="2200" b="0" i="1" smtClean="0">
                        <a:latin typeface="Cambria Math"/>
                      </a:rPr>
                      <m:t>,</m:t>
                    </m:r>
                    <m:r>
                      <a:rPr lang="sr-Latn-RS" sz="2200" b="0" i="1" smtClean="0">
                        <a:latin typeface="Cambria Math"/>
                      </a:rPr>
                      <m:t>𝐸</m:t>
                    </m:r>
                    <m:r>
                      <a:rPr lang="sr-Latn-R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latin typeface="Cambria" pitchFamily="18" charset="0"/>
                  </a:rPr>
                  <a:t>; </a:t>
                </a:r>
                <a:r>
                  <a:rPr lang="sr-Latn-RS" sz="2200" dirty="0">
                    <a:latin typeface="Cambria" pitchFamily="18" charset="0"/>
                  </a:rPr>
                  <a:t>težine grana</a:t>
                </a:r>
                <a:r>
                  <a:rPr lang="en-US" sz="22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r-Latn-RS" sz="22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sr-Latn-RS" sz="2200" dirty="0">
                  <a:latin typeface="Cambria" pitchFamily="18" charset="0"/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Output</a:t>
                </a:r>
                <a:r>
                  <a:rPr lang="en-US" sz="2200" i="1" dirty="0">
                    <a:latin typeface="Cambria" pitchFamily="18" charset="0"/>
                  </a:rPr>
                  <a:t>: </a:t>
                </a:r>
                <a:r>
                  <a:rPr lang="sr-Latn-RS" sz="2200" dirty="0">
                    <a:latin typeface="Cambria" pitchFamily="18" charset="0"/>
                  </a:rPr>
                  <a:t>Stablo</a:t>
                </a:r>
                <a:r>
                  <a:rPr lang="sr-Latn-RS" sz="2200" i="1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r-Latn-RS" sz="2200" b="0" i="1" smtClean="0">
                        <a:latin typeface="Cambria Math"/>
                      </a:rPr>
                      <m:t>𝑇</m:t>
                    </m:r>
                    <m:r>
                      <a:rPr lang="sr-Latn-RS" sz="2200" i="1">
                        <a:latin typeface="Cambria Math"/>
                      </a:rPr>
                      <m:t>=(</m:t>
                    </m:r>
                    <m:r>
                      <a:rPr lang="sr-Latn-RS" sz="2200" i="1">
                        <a:latin typeface="Cambria Math"/>
                      </a:rPr>
                      <m:t>𝑉</m:t>
                    </m:r>
                    <m:r>
                      <a:rPr lang="sr-Latn-RS" sz="2200" i="1">
                        <a:latin typeface="Cambria Math"/>
                      </a:rPr>
                      <m:t>,</m:t>
                    </m:r>
                    <m:r>
                      <a:rPr lang="sr-Latn-RS" sz="2200" i="1">
                        <a:latin typeface="Cambria Math"/>
                      </a:rPr>
                      <m:t>𝐸</m:t>
                    </m:r>
                    <m:r>
                      <a:rPr lang="en-US" sz="2200" b="0" i="1" smtClean="0">
                        <a:latin typeface="Cambria Math"/>
                      </a:rPr>
                      <m:t>′</m:t>
                    </m:r>
                    <m:r>
                      <a:rPr lang="sr-Latn-R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latin typeface="Cambria" pitchFamily="18" charset="0"/>
                  </a:rPr>
                  <a:t>, </a:t>
                </a:r>
                <a:r>
                  <a:rPr lang="sr-Latn-RS" sz="2200" dirty="0">
                    <a:latin typeface="Cambria" pitchFamily="18" charset="0"/>
                  </a:rPr>
                  <a:t>sa</a:t>
                </a:r>
                <a:r>
                  <a:rPr lang="en-US" sz="22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r-Latn-RS" sz="2200" i="1">
                        <a:latin typeface="Cambria Math"/>
                      </a:rPr>
                      <m:t>𝐸</m:t>
                    </m:r>
                    <m:r>
                      <a:rPr lang="en-US" sz="2200" i="1">
                        <a:latin typeface="Cambria Math"/>
                      </a:rPr>
                      <m:t>′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sz="2200" dirty="0">
                    <a:latin typeface="Cambria" pitchFamily="18" charset="0"/>
                  </a:rPr>
                  <a:t>, </a:t>
                </a:r>
                <a:r>
                  <a:rPr lang="sr-Latn-RS" sz="2200" dirty="0">
                    <a:latin typeface="Cambria" pitchFamily="18" charset="0"/>
                  </a:rPr>
                  <a:t>i minimalnim</a:t>
                </a:r>
                <a:endParaRPr lang="en-US" sz="2200" dirty="0">
                  <a:latin typeface="Cambria" pitchFamily="18" charset="0"/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weight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Cambria" pitchFamily="18" charset="0"/>
                </a:endParaRPr>
              </a:p>
              <a:p>
                <a:pPr marL="109728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sr-Latn-RS" sz="2200" dirty="0">
                    <a:latin typeface="Cambria" pitchFamily="18" charset="0"/>
                  </a:rPr>
                  <a:t>U prethodnom primjeru</a:t>
                </a:r>
                <a:r>
                  <a:rPr lang="en-US" sz="2200" dirty="0">
                    <a:latin typeface="Cambria" pitchFamily="18" charset="0"/>
                  </a:rPr>
                  <a:t>, </a:t>
                </a:r>
                <a:r>
                  <a:rPr lang="sr-Latn-RS" sz="2200" dirty="0">
                    <a:latin typeface="Cambria" pitchFamily="18" charset="0"/>
                  </a:rPr>
                  <a:t>minimalno razapinjuće stablo ima cijenu (težinu) </a:t>
                </a:r>
                <a:r>
                  <a:rPr lang="en-US" sz="2200" dirty="0">
                    <a:latin typeface="Cambria" pitchFamily="18" charset="0"/>
                  </a:rPr>
                  <a:t>16:</a:t>
                </a:r>
                <a:endParaRPr lang="sr-Latn-RS" sz="2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68705"/>
                <a:ext cx="8640960" cy="5505831"/>
              </a:xfrm>
              <a:blipFill>
                <a:blip r:embed="rId2"/>
                <a:stretch>
                  <a:fillRect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26" y="4941168"/>
            <a:ext cx="368707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98162-445C-4F8C-84CA-85E5B14F01A2}"/>
              </a:ext>
            </a:extLst>
          </p:cNvPr>
          <p:cNvSpPr txBox="1"/>
          <p:nvPr/>
        </p:nvSpPr>
        <p:spPr>
          <a:xfrm>
            <a:off x="6063328" y="5389185"/>
            <a:ext cx="2771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2200" dirty="0"/>
              <a:t>Ima li bolje rješenje?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4638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Pohlepni pristup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7400"/>
                <a:ext cx="7920880" cy="5419952"/>
              </a:xfrm>
            </p:spPr>
            <p:txBody>
              <a:bodyPr>
                <a:noAutofit/>
              </a:bodyPr>
              <a:lstStyle/>
              <a:p>
                <a:pPr marL="109728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 err="1">
                    <a:latin typeface="Cambria" pitchFamily="18" charset="0"/>
                  </a:rPr>
                  <a:t>Kruskal</a:t>
                </a:r>
                <a:r>
                  <a:rPr lang="sr-Latn-RS" sz="2400" dirty="0">
                    <a:latin typeface="Cambria" pitchFamily="18" charset="0"/>
                  </a:rPr>
                  <a:t>ov algoritam za određivanje minimalnog razapinjućeg stabla kreće sa praznim grafom, i onda se biraju grane iz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" pitchFamily="18" charset="0"/>
                  </a:rPr>
                  <a:t> </a:t>
                </a:r>
                <a:r>
                  <a:rPr lang="sr-Latn-RS" sz="2400" dirty="0">
                    <a:latin typeface="Cambria" pitchFamily="18" charset="0"/>
                  </a:rPr>
                  <a:t>prema sljedećem pravilu:</a:t>
                </a:r>
              </a:p>
              <a:p>
                <a:pPr marL="538163" indent="0" algn="just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sr-Latn-R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Uzastopno dodavati po jednu najlakšu granu koja ne proizvodi ciklus.</a:t>
                </a:r>
              </a:p>
              <a:p>
                <a:pPr marL="85725" indent="0" algn="just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sr-Latn-RS" sz="2400" dirty="0">
                    <a:latin typeface="Cambria" pitchFamily="18" charset="0"/>
                  </a:rPr>
                  <a:t>Drugim riječima</a:t>
                </a:r>
                <a:r>
                  <a:rPr lang="en-US" sz="2400" dirty="0">
                    <a:latin typeface="Cambria" pitchFamily="18" charset="0"/>
                  </a:rPr>
                  <a:t>, </a:t>
                </a:r>
                <a:r>
                  <a:rPr lang="sr-Latn-RS" sz="2400" dirty="0">
                    <a:latin typeface="Cambria" pitchFamily="18" charset="0"/>
                  </a:rPr>
                  <a:t>konstruišemo stablo granu po granu i, pored toga što pazimo da izbjegnemo cikluse, jednostavno biramo onu granu koja je najjeftinija u datom trenutku. </a:t>
                </a:r>
              </a:p>
              <a:p>
                <a:pPr marL="85725" indent="0" algn="just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sr-Latn-RS" sz="2400" dirty="0">
                    <a:latin typeface="Cambria" pitchFamily="18" charset="0"/>
                  </a:rPr>
                  <a:t>Jasno, to je </a:t>
                </a:r>
                <a:r>
                  <a:rPr lang="sr-Latn-R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pohlepni algoritam</a:t>
                </a:r>
                <a:r>
                  <a:rPr lang="en-US" sz="2400" dirty="0">
                    <a:latin typeface="Cambria" pitchFamily="18" charset="0"/>
                  </a:rPr>
                  <a:t>: </a:t>
                </a:r>
                <a:r>
                  <a:rPr lang="sr-Latn-RS" sz="2400" dirty="0">
                    <a:latin typeface="Cambria" pitchFamily="18" charset="0"/>
                  </a:rPr>
                  <a:t>svaka odluka koju donosimo je ona koja u istom trenutku donosi najočigledniju prednost.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7400"/>
                <a:ext cx="7920880" cy="5419952"/>
              </a:xfrm>
              <a:blipFill>
                <a:blip r:embed="rId2"/>
                <a:stretch>
                  <a:fillRect l="-77" t="-900" r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488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29" y="848178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4" y="4609603"/>
            <a:ext cx="8818884" cy="1104410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sr-Latn-RS" sz="2400" dirty="0">
                <a:latin typeface="Cambria" pitchFamily="18" charset="0"/>
              </a:rPr>
              <a:t>Najprije poredajmo grane po težinama, od najlakše do najteže, pri čemu grane iste težine možemo poredati bilo kojim redosledom</a:t>
            </a:r>
            <a:r>
              <a:rPr lang="en-US" sz="2400" dirty="0">
                <a:latin typeface="Cambria" pitchFamily="18" charset="0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53"/>
          <a:stretch/>
        </p:blipFill>
        <p:spPr bwMode="auto">
          <a:xfrm>
            <a:off x="245828" y="1498650"/>
            <a:ext cx="8502635" cy="30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" y="5769508"/>
            <a:ext cx="8961204" cy="4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7627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Primjer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818884" cy="5305776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sr-Latn-RS" sz="2000" dirty="0">
                  <a:latin typeface="Cambria" pitchFamily="18" charset="0"/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sr-Latn-RS" sz="2000" dirty="0">
                  <a:latin typeface="Cambria" pitchFamily="18" charset="0"/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sr-Latn-RS" sz="2000" dirty="0">
                  <a:latin typeface="Cambria" pitchFamily="18" charset="0"/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sr-Latn-RS" sz="2000" dirty="0">
                  <a:latin typeface="Cambria" pitchFamily="18" charset="0"/>
                </a:endParaRPr>
              </a:p>
              <a:p>
                <a:pPr marL="109728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sr-Latn-RS" sz="1800" dirty="0">
                    <a:latin typeface="Cambria" pitchFamily="18" charset="0"/>
                  </a:rPr>
                  <a:t>Najprije poredajmo grane po težinama, od najlakše do najteže, pri čemu grane iste težine možemo poredati bilo kojim redosledom</a:t>
                </a:r>
                <a:r>
                  <a:rPr lang="en-US" sz="1800" dirty="0">
                    <a:latin typeface="Cambria" pitchFamily="18" charset="0"/>
                  </a:rPr>
                  <a:t>: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sr-Latn-RS" sz="2000" dirty="0">
                  <a:latin typeface="Cambria" pitchFamily="18" charset="0"/>
                </a:endParaRPr>
              </a:p>
              <a:p>
                <a:pPr marL="109728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sr-Latn-RS" sz="2200" dirty="0">
                    <a:latin typeface="Cambria" pitchFamily="18" charset="0"/>
                  </a:rPr>
                  <a:t>Krenimo sada sa praznim grafom i dodajmo jednu po jednu granu, po tom redoslijedu, tako da ne dobijemo ciklus. Sa prve dvije grane nam to uspijeva, ali sa trećom granom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𝐵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200" dirty="0">
                    <a:latin typeface="Cambria" pitchFamily="18" charset="0"/>
                  </a:rPr>
                  <a:t>, </a:t>
                </a:r>
                <a:r>
                  <a:rPr lang="sr-Latn-RS" sz="2200" dirty="0">
                    <a:latin typeface="Cambria" pitchFamily="18" charset="0"/>
                  </a:rPr>
                  <a:t>to ne uspijeva, jer bi inače dobili ciklus</a:t>
                </a:r>
                <a:r>
                  <a:rPr lang="en-US" sz="2200" dirty="0">
                    <a:latin typeface="Cambria" pitchFamily="18" charset="0"/>
                  </a:rPr>
                  <a:t>. </a:t>
                </a:r>
                <a:endParaRPr lang="sr-Latn-RS" sz="2200" dirty="0">
                  <a:latin typeface="Cambria" pitchFamily="18" charset="0"/>
                </a:endParaRPr>
              </a:p>
              <a:p>
                <a:pPr marL="109728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sr-Latn-RS" sz="2200" dirty="0">
                    <a:latin typeface="Cambria" pitchFamily="18" charset="0"/>
                  </a:rPr>
                  <a:t>U tom slučaju, tu granu ignorišemo i idemo dalje</a:t>
                </a:r>
                <a:r>
                  <a:rPr lang="en-US" sz="2200" dirty="0">
                    <a:latin typeface="Cambria" pitchFamily="18" charset="0"/>
                  </a:rPr>
                  <a:t>. </a:t>
                </a:r>
                <a:endParaRPr lang="hr-BA" sz="2200" dirty="0">
                  <a:latin typeface="Cambria" pitchFamily="18" charset="0"/>
                </a:endParaRPr>
              </a:p>
              <a:p>
                <a:pPr marL="109728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sr-Latn-RS" sz="2200" dirty="0">
                    <a:latin typeface="Cambria" pitchFamily="18" charset="0"/>
                  </a:rPr>
                  <a:t>Konačan rezultat je stablo sa cijenom 14, najmanjom mogućom.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818884" cy="5305776"/>
              </a:xfrm>
              <a:blipFill>
                <a:blip r:embed="rId2"/>
                <a:stretch>
                  <a:fillRect r="-968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6" y="1196752"/>
            <a:ext cx="8229600" cy="198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9" y="3871713"/>
            <a:ext cx="7792974" cy="41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1301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" y="1124744"/>
            <a:ext cx="8807896" cy="1944217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sz="6400" b="1" dirty="0">
                <a:latin typeface="Cambria" pitchFamily="18" charset="0"/>
              </a:rPr>
              <a:t>POHLEPNI ALGORITMI</a:t>
            </a:r>
            <a:endParaRPr lang="sr-Latn-RS" sz="6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2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" y="1124744"/>
            <a:ext cx="8807896" cy="1944217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br>
              <a:rPr lang="hr-BA" sz="6400" b="1">
                <a:latin typeface="Cambria" pitchFamily="18" charset="0"/>
              </a:rPr>
            </a:br>
            <a:r>
              <a:rPr lang="hr-BA" sz="6400" b="1">
                <a:latin typeface="Cambria" pitchFamily="18" charset="0"/>
              </a:rPr>
              <a:t>DINAMIČKO </a:t>
            </a:r>
            <a:r>
              <a:rPr lang="hr-BA" sz="6400" b="1" dirty="0">
                <a:latin typeface="Cambria" pitchFamily="18" charset="0"/>
              </a:rPr>
              <a:t>PROGRAMIRANJE</a:t>
            </a:r>
            <a:endParaRPr lang="sr-Latn-RS" sz="6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3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Što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dinamičko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programiranje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?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 fontScale="77500" lnSpcReduction="20000"/>
          </a:bodyPr>
          <a:lstStyle/>
          <a:p>
            <a:pPr marL="109728" indent="0">
              <a:lnSpc>
                <a:spcPct val="124000"/>
              </a:lnSpc>
              <a:buNone/>
            </a:pPr>
            <a:r>
              <a:rPr lang="en-US" dirty="0" err="1"/>
              <a:t>Dinamičko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hr-BA" sz="2400" i="1" dirty="0"/>
              <a:t>(</a:t>
            </a:r>
            <a:r>
              <a:rPr lang="en-US" altLang="en-US" sz="2400" i="1" dirty="0"/>
              <a:t>Dynamic programming</a:t>
            </a:r>
            <a:r>
              <a:rPr lang="hr-BA" altLang="en-US" sz="2400" i="1" dirty="0"/>
              <a:t>)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rješavanja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početni</a:t>
            </a:r>
            <a:r>
              <a:rPr lang="hr-BA" dirty="0"/>
              <a:t> </a:t>
            </a:r>
            <a:r>
              <a:rPr lang="en-US" dirty="0"/>
              <a:t>problem </a:t>
            </a:r>
            <a:r>
              <a:rPr lang="en-US" dirty="0" err="1"/>
              <a:t>rastavi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jednostavnijih</a:t>
            </a:r>
            <a:r>
              <a:rPr lang="en-US" dirty="0"/>
              <a:t> </a:t>
            </a:r>
            <a:r>
              <a:rPr lang="en-US" dirty="0" err="1"/>
              <a:t>potproblema</a:t>
            </a:r>
            <a:r>
              <a:rPr lang="hr-BA" dirty="0"/>
              <a:t>,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 </a:t>
            </a:r>
            <a:r>
              <a:rPr lang="en-US" dirty="0" err="1"/>
              <a:t>rješenja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hr-BA" dirty="0"/>
              <a:t> </a:t>
            </a:r>
            <a:r>
              <a:rPr lang="en-US" dirty="0" err="1"/>
              <a:t>potproblema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da bi se </a:t>
            </a:r>
            <a:r>
              <a:rPr lang="en-US" dirty="0" err="1"/>
              <a:t>dobilo</a:t>
            </a:r>
            <a:r>
              <a:rPr lang="en-US" dirty="0"/>
              <a:t> </a:t>
            </a:r>
            <a:r>
              <a:rPr lang="en-US" dirty="0" err="1"/>
              <a:t>rješenje</a:t>
            </a:r>
            <a:r>
              <a:rPr lang="en-US" dirty="0"/>
              <a:t> </a:t>
            </a:r>
            <a:r>
              <a:rPr lang="en-US" dirty="0" err="1"/>
              <a:t>početnog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hr-BA" dirty="0"/>
              <a:t>.</a:t>
            </a:r>
          </a:p>
          <a:p>
            <a:pPr marL="109728" indent="0">
              <a:lnSpc>
                <a:spcPct val="124000"/>
              </a:lnSpc>
              <a:buNone/>
            </a:pPr>
            <a:r>
              <a:rPr lang="pl-PL" i="1" dirty="0"/>
              <a:t>Razbija problem u seriju preklapajućih  podproblema, i izgrađuje rešenja za veće i veće podprobleme.</a:t>
            </a:r>
            <a:endParaRPr lang="en-US" i="1" dirty="0"/>
          </a:p>
          <a:p>
            <a:pPr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pt-BR" dirty="0"/>
              <a:t>Problem</a:t>
            </a:r>
            <a:r>
              <a:rPr lang="hr-BA" dirty="0"/>
              <a:t>:</a:t>
            </a:r>
          </a:p>
          <a:p>
            <a:pPr lvl="1"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pt-BR" sz="3000" dirty="0">
                <a:solidFill>
                  <a:schemeClr val="tx1"/>
                </a:solidFill>
              </a:rPr>
              <a:t> pronaći n-ti Fibonaccijev broj f(n) = f(n-1) + f(n-2)</a:t>
            </a:r>
            <a:endParaRPr lang="hr-BA" sz="3000" dirty="0">
              <a:solidFill>
                <a:schemeClr val="tx1"/>
              </a:solidFill>
            </a:endParaRPr>
          </a:p>
          <a:p>
            <a:pPr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Potproblemi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f(n-1) </a:t>
            </a:r>
            <a:r>
              <a:rPr lang="en-US" dirty="0" err="1"/>
              <a:t>i</a:t>
            </a:r>
            <a:r>
              <a:rPr lang="en-US" dirty="0"/>
              <a:t> f(n-2) </a:t>
            </a:r>
            <a:r>
              <a:rPr lang="hr-BA" dirty="0"/>
              <a:t>-&gt;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sigurno</a:t>
            </a:r>
            <a:r>
              <a:rPr lang="en-US" dirty="0"/>
              <a:t> </a:t>
            </a:r>
            <a:r>
              <a:rPr lang="en-US" dirty="0" err="1"/>
              <a:t>jednostavnije</a:t>
            </a:r>
            <a:r>
              <a:rPr lang="en-US" dirty="0"/>
              <a:t> </a:t>
            </a:r>
            <a:r>
              <a:rPr lang="en-US" dirty="0" err="1"/>
              <a:t>izračunati</a:t>
            </a:r>
            <a:endParaRPr lang="hr-BA" dirty="0"/>
          </a:p>
          <a:p>
            <a:pPr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izračunati</a:t>
            </a:r>
            <a:r>
              <a:rPr lang="en-US" dirty="0"/>
              <a:t> problem f(n-1)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potproblema</a:t>
            </a:r>
            <a:r>
              <a:rPr lang="en-US" dirty="0"/>
              <a:t> f(n-2) </a:t>
            </a:r>
            <a:r>
              <a:rPr lang="en-US" dirty="0" err="1"/>
              <a:t>i</a:t>
            </a:r>
            <a:r>
              <a:rPr lang="en-US" dirty="0"/>
              <a:t> f(n-3)</a:t>
            </a:r>
            <a:endParaRPr lang="hr-BA" dirty="0"/>
          </a:p>
          <a:p>
            <a:pPr>
              <a:lnSpc>
                <a:spcPct val="124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Rekurzivno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f(</a:t>
            </a:r>
            <a:r>
              <a:rPr lang="hr-BA" dirty="0"/>
              <a:t>0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f(1) </a:t>
            </a:r>
            <a:r>
              <a:rPr lang="en-US" dirty="0" err="1"/>
              <a:t>čije</a:t>
            </a:r>
            <a:r>
              <a:rPr lang="en-US" dirty="0"/>
              <a:t> </a:t>
            </a:r>
            <a:r>
              <a:rPr lang="en-US" dirty="0" err="1"/>
              <a:t>rješenje</a:t>
            </a:r>
            <a:r>
              <a:rPr lang="en-US" dirty="0"/>
              <a:t> je </a:t>
            </a:r>
            <a:r>
              <a:rPr lang="en-US" dirty="0" err="1"/>
              <a:t>poznato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hr-BA" dirty="0"/>
              <a:t> </a:t>
            </a:r>
            <a:r>
              <a:rPr lang="en-US" dirty="0" err="1"/>
              <a:t>definicije</a:t>
            </a:r>
            <a:endParaRPr lang="sr-Latn-R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226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4460"/>
            <a:ext cx="822960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Rekurzivna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implementacija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/>
          </a:bodyPr>
          <a:lstStyle/>
          <a:p>
            <a:pPr marL="109728" indent="0">
              <a:lnSpc>
                <a:spcPct val="124000"/>
              </a:lnSpc>
              <a:buNone/>
            </a:pPr>
            <a:endParaRPr lang="sr-Latn-RS" sz="2400" dirty="0">
              <a:latin typeface="Cambria" pitchFamily="18" charset="0"/>
            </a:endParaRPr>
          </a:p>
          <a:p>
            <a:pPr marL="530225" indent="0">
              <a:buNone/>
            </a:pPr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530225" indent="0">
              <a:buNone/>
            </a:pPr>
            <a:r>
              <a:rPr lang="hr-BA" dirty="0"/>
              <a:t>	</a:t>
            </a:r>
            <a:r>
              <a:rPr lang="en-US" dirty="0"/>
              <a:t>if (n == 0) return 1;</a:t>
            </a:r>
          </a:p>
          <a:p>
            <a:pPr marL="530225" indent="0">
              <a:buNone/>
            </a:pPr>
            <a:r>
              <a:rPr lang="hr-BA" dirty="0"/>
              <a:t>	</a:t>
            </a:r>
            <a:r>
              <a:rPr lang="en-US" dirty="0"/>
              <a:t>if (n == 1) return 1;</a:t>
            </a:r>
          </a:p>
          <a:p>
            <a:pPr marL="530225" indent="0">
              <a:buNone/>
            </a:pPr>
            <a:r>
              <a:rPr lang="hr-BA" dirty="0"/>
              <a:t>	</a:t>
            </a:r>
            <a:r>
              <a:rPr lang="pt-BR" dirty="0"/>
              <a:t>return f(n-1) + f(n-2);</a:t>
            </a:r>
          </a:p>
          <a:p>
            <a:pPr marL="530225" indent="0">
              <a:buNone/>
            </a:pPr>
            <a:r>
              <a:rPr lang="en-US" dirty="0"/>
              <a:t>}</a:t>
            </a:r>
            <a:endParaRPr lang="hr-BA" dirty="0"/>
          </a:p>
          <a:p>
            <a:pPr marL="530225" indent="0">
              <a:buNone/>
            </a:pPr>
            <a:endParaRPr lang="hr-BA" sz="2400" dirty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Eksponencijalna</a:t>
            </a:r>
            <a:r>
              <a:rPr lang="en-US" dirty="0"/>
              <a:t> </a:t>
            </a:r>
            <a:r>
              <a:rPr lang="en-US" dirty="0" err="1"/>
              <a:t>vremenska</a:t>
            </a:r>
            <a:r>
              <a:rPr lang="en-US" dirty="0"/>
              <a:t> </a:t>
            </a:r>
            <a:r>
              <a:rPr lang="en-US" dirty="0" err="1"/>
              <a:t>složenost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Razlog</a:t>
            </a:r>
            <a:r>
              <a:rPr lang="en-US" dirty="0"/>
              <a:t>: </a:t>
            </a:r>
            <a:r>
              <a:rPr lang="en-US" dirty="0" err="1"/>
              <a:t>funkcija</a:t>
            </a:r>
            <a:r>
              <a:rPr lang="en-US" dirty="0"/>
              <a:t> se </a:t>
            </a:r>
            <a:r>
              <a:rPr lang="en-US" dirty="0" err="1"/>
              <a:t>više</a:t>
            </a:r>
            <a:r>
              <a:rPr lang="en-US" dirty="0"/>
              <a:t> puta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hr-BA" dirty="0"/>
              <a:t> </a:t>
            </a:r>
            <a:r>
              <a:rPr lang="en-US" dirty="0" err="1"/>
              <a:t>parametra</a:t>
            </a:r>
            <a:r>
              <a:rPr lang="en-US" dirty="0"/>
              <a:t> n</a:t>
            </a:r>
            <a:endParaRPr lang="sr-Latn-R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26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4460"/>
            <a:ext cx="8229600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Memo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izacija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/>
          </a:bodyPr>
          <a:lstStyle/>
          <a:p>
            <a:pPr marL="109728" indent="0">
              <a:lnSpc>
                <a:spcPct val="124000"/>
              </a:lnSpc>
              <a:buNone/>
            </a:pPr>
            <a:endParaRPr lang="sr-Latn-RS" sz="2400" dirty="0">
              <a:latin typeface="Cambria" pitchFamily="18" charset="0"/>
            </a:endParaRPr>
          </a:p>
          <a:p>
            <a:pPr marL="722313" indent="0">
              <a:buNone/>
            </a:pPr>
            <a:r>
              <a:rPr lang="en-US" dirty="0" err="1"/>
              <a:t>int</a:t>
            </a:r>
            <a:r>
              <a:rPr lang="en-US" dirty="0"/>
              <a:t> mem[MXN]; // </a:t>
            </a:r>
            <a:r>
              <a:rPr lang="en-US" dirty="0" err="1"/>
              <a:t>inicijalizirano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-1</a:t>
            </a:r>
          </a:p>
          <a:p>
            <a:pPr marL="722313" indent="0">
              <a:buNone/>
            </a:pPr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722313" indent="0">
              <a:buNone/>
            </a:pPr>
            <a:r>
              <a:rPr lang="en-US" dirty="0"/>
              <a:t>if (n == 0) return 1;</a:t>
            </a:r>
          </a:p>
          <a:p>
            <a:pPr marL="722313" indent="0">
              <a:buNone/>
            </a:pPr>
            <a:r>
              <a:rPr lang="en-US" dirty="0"/>
              <a:t>if (n == 1) return 1;</a:t>
            </a:r>
          </a:p>
          <a:p>
            <a:pPr marL="722313" indent="0">
              <a:buNone/>
            </a:pPr>
            <a:r>
              <a:rPr lang="pt-BR" dirty="0"/>
              <a:t>if (mem[n] != -1) return mem[n];</a:t>
            </a:r>
          </a:p>
          <a:p>
            <a:pPr marL="722313" indent="0">
              <a:buNone/>
            </a:pPr>
            <a:r>
              <a:rPr lang="pt-BR" dirty="0"/>
              <a:t>return mem[n] = f(n-1) + f(n-2);</a:t>
            </a:r>
          </a:p>
          <a:p>
            <a:pPr marL="722313" indent="0">
              <a:buNone/>
            </a:pPr>
            <a:r>
              <a:rPr lang="en-US" dirty="0"/>
              <a:t>}</a:t>
            </a:r>
            <a:endParaRPr lang="hr-BA" dirty="0"/>
          </a:p>
          <a:p>
            <a:endParaRPr lang="hr-BA" sz="2400" dirty="0">
              <a:latin typeface="Cambria" pitchFamily="18" charset="0"/>
            </a:endParaRPr>
          </a:p>
          <a:p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složenost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se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izračuna</a:t>
            </a:r>
            <a:r>
              <a:rPr lang="en-US" dirty="0"/>
              <a:t> t</a:t>
            </a:r>
            <a:r>
              <a:rPr lang="hr-BA" dirty="0"/>
              <a:t>a</a:t>
            </a:r>
            <a:r>
              <a:rPr lang="en-US" dirty="0" err="1"/>
              <a:t>čno</a:t>
            </a:r>
            <a:r>
              <a:rPr lang="hr-BA" dirty="0"/>
              <a:t> </a:t>
            </a:r>
            <a:r>
              <a:rPr lang="pl-PL" dirty="0"/>
              <a:t>jednom i to u konstantnom broju operacija</a:t>
            </a:r>
            <a:endParaRPr lang="sr-Latn-R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3882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201"/>
            <a:ext cx="9144000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hr-BA" sz="2200" dirty="0"/>
              <a:t>Emir</a:t>
            </a:r>
            <a:r>
              <a:rPr lang="en-US" sz="2200" dirty="0"/>
              <a:t> </a:t>
            </a:r>
            <a:r>
              <a:rPr lang="en-US" sz="2200" dirty="0" err="1"/>
              <a:t>ima</a:t>
            </a:r>
            <a:r>
              <a:rPr lang="en-US" sz="2200" dirty="0"/>
              <a:t> </a:t>
            </a:r>
            <a:r>
              <a:rPr lang="en-US" sz="2200" dirty="0" err="1"/>
              <a:t>ruksak</a:t>
            </a:r>
            <a:r>
              <a:rPr lang="en-US" sz="2200" dirty="0"/>
              <a:t> u </a:t>
            </a:r>
            <a:r>
              <a:rPr lang="en-US" sz="2200" dirty="0" err="1"/>
              <a:t>koji</a:t>
            </a:r>
            <a:r>
              <a:rPr lang="en-US" sz="2200" dirty="0"/>
              <a:t> </a:t>
            </a:r>
            <a:r>
              <a:rPr lang="en-US" sz="2200" dirty="0" err="1"/>
              <a:t>stane</a:t>
            </a:r>
            <a:r>
              <a:rPr lang="en-US" sz="2200" dirty="0"/>
              <a:t> </a:t>
            </a:r>
            <a:r>
              <a:rPr lang="en-US" sz="2200" dirty="0" err="1"/>
              <a:t>maksimalno</a:t>
            </a:r>
            <a:r>
              <a:rPr lang="en-US" sz="2200" dirty="0"/>
              <a:t> </a:t>
            </a:r>
            <a:r>
              <a:rPr lang="en-US" sz="2200" b="1" dirty="0"/>
              <a:t>N </a:t>
            </a:r>
            <a:r>
              <a:rPr lang="hr-BA" sz="2200" dirty="0"/>
              <a:t>kg</a:t>
            </a:r>
            <a:r>
              <a:rPr lang="en-US" sz="2200" dirty="0"/>
              <a:t> </a:t>
            </a:r>
            <a:r>
              <a:rPr lang="en-US" sz="2200" dirty="0" err="1"/>
              <a:t>prije</a:t>
            </a:r>
            <a:r>
              <a:rPr lang="en-US" sz="2200" dirty="0"/>
              <a:t> </a:t>
            </a:r>
            <a:r>
              <a:rPr lang="en-US" sz="2200" dirty="0" err="1"/>
              <a:t>nego</a:t>
            </a:r>
            <a:r>
              <a:rPr lang="hr-BA" sz="2200" dirty="0"/>
              <a:t> </a:t>
            </a:r>
            <a:r>
              <a:rPr lang="pl-PL" sz="2200" dirty="0"/>
              <a:t>pukne. Na raspolaganju ima </a:t>
            </a:r>
            <a:r>
              <a:rPr lang="pl-PL" sz="2200" b="1" dirty="0"/>
              <a:t>M </a:t>
            </a:r>
            <a:r>
              <a:rPr lang="pl-PL" sz="2200" dirty="0"/>
              <a:t>predmeta od kojih svaki ima </a:t>
            </a:r>
            <a:r>
              <a:rPr lang="en-US" sz="2200" dirty="0" err="1"/>
              <a:t>svoju</a:t>
            </a:r>
            <a:r>
              <a:rPr lang="en-US" sz="2200" dirty="0"/>
              <a:t> </a:t>
            </a:r>
            <a:r>
              <a:rPr lang="en-US" sz="2200" dirty="0" err="1"/>
              <a:t>težinu</a:t>
            </a:r>
            <a:r>
              <a:rPr lang="en-US" sz="2200" dirty="0"/>
              <a:t> </a:t>
            </a:r>
            <a:r>
              <a:rPr lang="en-US" sz="2200" b="1" dirty="0" err="1"/>
              <a:t>Ti</a:t>
            </a:r>
            <a:r>
              <a:rPr lang="en-US" sz="2200" b="1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vrijednost</a:t>
            </a:r>
            <a:r>
              <a:rPr lang="en-US" sz="2200" dirty="0"/>
              <a:t> </a:t>
            </a:r>
            <a:r>
              <a:rPr lang="en-US" sz="2200" b="1" dirty="0"/>
              <a:t>Vi</a:t>
            </a:r>
            <a:r>
              <a:rPr lang="en-US" sz="2200" dirty="0"/>
              <a:t>. </a:t>
            </a:r>
            <a:r>
              <a:rPr lang="en-US" sz="2200" dirty="0" err="1"/>
              <a:t>Svakog</a:t>
            </a:r>
            <a:r>
              <a:rPr lang="en-US" sz="2200" dirty="0"/>
              <a:t> </a:t>
            </a:r>
            <a:r>
              <a:rPr lang="en-US" sz="2200" dirty="0" err="1"/>
              <a:t>predmeta</a:t>
            </a:r>
            <a:r>
              <a:rPr lang="en-US" sz="2200" dirty="0"/>
              <a:t> </a:t>
            </a:r>
            <a:r>
              <a:rPr lang="en-US" sz="2200" dirty="0" err="1"/>
              <a:t>ima</a:t>
            </a:r>
            <a:r>
              <a:rPr lang="hr-BA" sz="2200" dirty="0"/>
              <a:t> </a:t>
            </a:r>
            <a:r>
              <a:rPr lang="en-US" sz="2200" dirty="0" err="1"/>
              <a:t>beskonačno</a:t>
            </a:r>
            <a:r>
              <a:rPr lang="en-US" sz="2200" dirty="0"/>
              <a:t> </a:t>
            </a:r>
            <a:r>
              <a:rPr lang="en-US" sz="2200" dirty="0" err="1"/>
              <a:t>mnogo</a:t>
            </a:r>
            <a:r>
              <a:rPr lang="en-US" sz="2200" dirty="0"/>
              <a:t> </a:t>
            </a:r>
            <a:r>
              <a:rPr lang="en-US" sz="2200" dirty="0" err="1"/>
              <a:t>kopija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/>
              <a:t>Ruksak</a:t>
            </a:r>
            <a:r>
              <a:rPr lang="en-US" sz="2200" dirty="0"/>
              <a:t> je </a:t>
            </a:r>
            <a:r>
              <a:rPr lang="en-US" sz="2200" dirty="0" err="1"/>
              <a:t>prazan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u </a:t>
            </a:r>
            <a:r>
              <a:rPr lang="en-US" sz="2200" dirty="0" err="1"/>
              <a:t>njega</a:t>
            </a:r>
            <a:r>
              <a:rPr lang="en-US" sz="2200" dirty="0"/>
              <a:t> </a:t>
            </a:r>
            <a:r>
              <a:rPr lang="en-US" sz="2200" dirty="0" err="1"/>
              <a:t>treba</a:t>
            </a:r>
            <a:r>
              <a:rPr lang="en-US" sz="2200" dirty="0"/>
              <a:t> </a:t>
            </a:r>
            <a:r>
              <a:rPr lang="en-US" sz="2200" dirty="0" err="1"/>
              <a:t>smjes</a:t>
            </a:r>
            <a:r>
              <a:rPr lang="hr-BA" sz="2200"/>
              <a:t>t</a:t>
            </a:r>
            <a:r>
              <a:rPr lang="en-US" sz="2200"/>
              <a:t>iti</a:t>
            </a:r>
            <a:r>
              <a:rPr lang="en-US" sz="2200" dirty="0"/>
              <a:t> </a:t>
            </a:r>
            <a:r>
              <a:rPr lang="en-US" sz="2200" dirty="0" err="1"/>
              <a:t>predmete</a:t>
            </a:r>
            <a:r>
              <a:rPr lang="en-US" sz="2200" dirty="0"/>
              <a:t> </a:t>
            </a:r>
            <a:r>
              <a:rPr lang="en-US" sz="2200" dirty="0" err="1"/>
              <a:t>tako</a:t>
            </a:r>
            <a:r>
              <a:rPr lang="en-US" sz="2200" dirty="0"/>
              <a:t> da</a:t>
            </a:r>
            <a:r>
              <a:rPr lang="hr-BA" sz="2200" dirty="0"/>
              <a:t> suma</a:t>
            </a:r>
            <a:r>
              <a:rPr lang="en-US" sz="2200" dirty="0"/>
              <a:t> </a:t>
            </a:r>
            <a:r>
              <a:rPr lang="en-US" sz="2200" dirty="0" err="1"/>
              <a:t>vrijednosti</a:t>
            </a:r>
            <a:r>
              <a:rPr lang="en-US" sz="2200" dirty="0"/>
              <a:t> </a:t>
            </a:r>
            <a:r>
              <a:rPr lang="en-US" sz="2200" dirty="0" err="1"/>
              <a:t>svih</a:t>
            </a:r>
            <a:r>
              <a:rPr lang="en-US" sz="2200" dirty="0"/>
              <a:t> </a:t>
            </a:r>
            <a:r>
              <a:rPr lang="en-US" sz="2200" dirty="0" err="1"/>
              <a:t>predmeta</a:t>
            </a:r>
            <a:r>
              <a:rPr lang="en-US" sz="2200" dirty="0"/>
              <a:t> </a:t>
            </a:r>
            <a:r>
              <a:rPr lang="en-US" sz="2200" dirty="0" err="1"/>
              <a:t>bude</a:t>
            </a:r>
            <a:r>
              <a:rPr lang="en-US" sz="2200" dirty="0"/>
              <a:t> </a:t>
            </a:r>
            <a:r>
              <a:rPr lang="en-US" sz="2200" dirty="0" err="1"/>
              <a:t>maksimal</a:t>
            </a:r>
            <a:r>
              <a:rPr lang="hr-BA" sz="2200" dirty="0"/>
              <a:t>n</a:t>
            </a:r>
            <a:r>
              <a:rPr lang="en-US" sz="2200" dirty="0"/>
              <a:t>a.</a:t>
            </a:r>
            <a:endParaRPr lang="hr-B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/>
              <a:t>Primjer</a:t>
            </a:r>
            <a:r>
              <a:rPr lang="en-US" sz="2200" dirty="0"/>
              <a:t> :</a:t>
            </a:r>
            <a:endParaRPr lang="hr-BA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2000" dirty="0"/>
              <a:t> </a:t>
            </a:r>
            <a:r>
              <a:rPr lang="pl-PL" sz="2200" dirty="0">
                <a:solidFill>
                  <a:schemeClr val="tx1"/>
                </a:solidFill>
              </a:rPr>
              <a:t>6 2 ( u ruksak stane 6 kg, a na raspolaganju su 2 predmeta )</a:t>
            </a:r>
          </a:p>
          <a:p>
            <a:pPr marL="987425" lvl="1" indent="-246063">
              <a:buFont typeface="Wingdings" panose="05000000000000000000" pitchFamily="2" charset="2"/>
              <a:buChar char="q"/>
            </a:pPr>
            <a:r>
              <a:rPr lang="pl-PL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3 </a:t>
            </a:r>
            <a:r>
              <a:rPr lang="hr-BA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4 ( </a:t>
            </a:r>
            <a:r>
              <a:rPr lang="en-US" sz="2200" dirty="0" err="1">
                <a:solidFill>
                  <a:schemeClr val="tx1"/>
                </a:solidFill>
              </a:rPr>
              <a:t>predmet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težak</a:t>
            </a:r>
            <a:r>
              <a:rPr lang="en-US" sz="2200" dirty="0">
                <a:solidFill>
                  <a:schemeClr val="tx1"/>
                </a:solidFill>
              </a:rPr>
              <a:t> 3 </a:t>
            </a:r>
            <a:r>
              <a:rPr lang="hr-BA" sz="2200" dirty="0">
                <a:solidFill>
                  <a:schemeClr val="tx1"/>
                </a:solidFill>
              </a:rPr>
              <a:t>kg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vrijednosti</a:t>
            </a:r>
            <a:r>
              <a:rPr lang="en-US" sz="2200" dirty="0">
                <a:solidFill>
                  <a:schemeClr val="tx1"/>
                </a:solidFill>
              </a:rPr>
              <a:t> 4 ) </a:t>
            </a:r>
            <a:r>
              <a:rPr lang="en-US" sz="2200" dirty="0" err="1">
                <a:solidFill>
                  <a:schemeClr val="tx1"/>
                </a:solidFill>
              </a:rPr>
              <a:t>predmet</a:t>
            </a:r>
            <a:r>
              <a:rPr lang="en-US" sz="2200" dirty="0">
                <a:solidFill>
                  <a:schemeClr val="tx1"/>
                </a:solidFill>
              </a:rPr>
              <a:t> #1</a:t>
            </a:r>
            <a:endParaRPr lang="hr-BA" sz="2200" dirty="0">
              <a:solidFill>
                <a:schemeClr val="tx1"/>
              </a:solidFill>
            </a:endParaRPr>
          </a:p>
          <a:p>
            <a:pPr marL="987425" lvl="1" indent="-246063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 5 </a:t>
            </a:r>
            <a:r>
              <a:rPr lang="hr-BA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7 ( </a:t>
            </a:r>
            <a:r>
              <a:rPr lang="en-US" sz="2200" dirty="0" err="1">
                <a:solidFill>
                  <a:schemeClr val="tx1"/>
                </a:solidFill>
              </a:rPr>
              <a:t>predmet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težak</a:t>
            </a:r>
            <a:r>
              <a:rPr lang="en-US" sz="2200" dirty="0">
                <a:solidFill>
                  <a:schemeClr val="tx1"/>
                </a:solidFill>
              </a:rPr>
              <a:t> 5 </a:t>
            </a:r>
            <a:r>
              <a:rPr lang="hr-BA" sz="2200" dirty="0">
                <a:solidFill>
                  <a:schemeClr val="tx1"/>
                </a:solidFill>
              </a:rPr>
              <a:t>kg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vrijednosti</a:t>
            </a:r>
            <a:r>
              <a:rPr lang="en-US" sz="2200" dirty="0">
                <a:solidFill>
                  <a:schemeClr val="tx1"/>
                </a:solidFill>
              </a:rPr>
              <a:t> 7 ) </a:t>
            </a:r>
            <a:r>
              <a:rPr lang="en-US" sz="2200" dirty="0" err="1">
                <a:solidFill>
                  <a:schemeClr val="tx1"/>
                </a:solidFill>
              </a:rPr>
              <a:t>predmet</a:t>
            </a:r>
            <a:r>
              <a:rPr lang="en-US" sz="2200" dirty="0">
                <a:solidFill>
                  <a:schemeClr val="tx1"/>
                </a:solidFill>
              </a:rPr>
              <a:t> #2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/>
              <a:t>Potrebno</a:t>
            </a:r>
            <a:r>
              <a:rPr lang="en-US" sz="2200" dirty="0"/>
              <a:t> </a:t>
            </a:r>
            <a:r>
              <a:rPr lang="en-US" sz="2200" dirty="0" err="1"/>
              <a:t>je</a:t>
            </a:r>
            <a:r>
              <a:rPr lang="en-US" sz="2200" dirty="0"/>
              <a:t> </a:t>
            </a:r>
            <a:r>
              <a:rPr lang="en-US" sz="2200" dirty="0" err="1"/>
              <a:t>ispisati</a:t>
            </a:r>
            <a:r>
              <a:rPr lang="en-US" sz="2200" dirty="0"/>
              <a:t> </a:t>
            </a:r>
            <a:r>
              <a:rPr lang="en-US" sz="2200" dirty="0" err="1"/>
              <a:t>najveć</a:t>
            </a:r>
            <a:r>
              <a:rPr lang="hr-BA" sz="2200" dirty="0"/>
              <a:t>u</a:t>
            </a:r>
            <a:r>
              <a:rPr lang="en-US" sz="2200" dirty="0"/>
              <a:t> </a:t>
            </a:r>
            <a:r>
              <a:rPr lang="hr-BA" sz="2200" dirty="0"/>
              <a:t>sumu</a:t>
            </a:r>
            <a:r>
              <a:rPr lang="en-US" sz="2200" dirty="0"/>
              <a:t> </a:t>
            </a:r>
            <a:r>
              <a:rPr lang="en-US" sz="2200" dirty="0" err="1"/>
              <a:t>vrijednosti</a:t>
            </a:r>
            <a:r>
              <a:rPr lang="en-US" sz="2200" dirty="0"/>
              <a:t> u </a:t>
            </a:r>
            <a:r>
              <a:rPr lang="en-US" sz="2200" dirty="0" err="1"/>
              <a:t>ruksaku</a:t>
            </a:r>
            <a:endParaRPr lang="hr-B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/>
              <a:t>Rješenje</a:t>
            </a:r>
            <a:r>
              <a:rPr lang="en-US" sz="2200" dirty="0"/>
              <a:t> : 8</a:t>
            </a:r>
            <a:r>
              <a:rPr lang="en-US" sz="2400" dirty="0"/>
              <a:t> </a:t>
            </a:r>
            <a:r>
              <a:rPr lang="en-US" sz="2000" dirty="0"/>
              <a:t>( </a:t>
            </a:r>
            <a:r>
              <a:rPr lang="en-US" sz="2000" dirty="0" err="1"/>
              <a:t>više</a:t>
            </a:r>
            <a:r>
              <a:rPr lang="en-US" sz="2000" dirty="0"/>
              <a:t> se </a:t>
            </a:r>
            <a:r>
              <a:rPr lang="en-US" sz="2000" dirty="0" err="1"/>
              <a:t>isplati</a:t>
            </a:r>
            <a:r>
              <a:rPr lang="en-US" sz="2000" dirty="0"/>
              <a:t> </a:t>
            </a:r>
            <a:r>
              <a:rPr lang="en-US" sz="2000" dirty="0" err="1"/>
              <a:t>uzeti</a:t>
            </a:r>
            <a:r>
              <a:rPr lang="en-US" sz="2000" dirty="0"/>
              <a:t> </a:t>
            </a:r>
            <a:r>
              <a:rPr lang="en-US" sz="2000" dirty="0" err="1"/>
              <a:t>dva</a:t>
            </a:r>
            <a:r>
              <a:rPr lang="en-US" sz="2000" dirty="0"/>
              <a:t> </a:t>
            </a:r>
            <a:r>
              <a:rPr lang="en-US" sz="2000" dirty="0" err="1"/>
              <a:t>predmeta</a:t>
            </a:r>
            <a:r>
              <a:rPr lang="en-US" sz="2000" dirty="0"/>
              <a:t> #1, </a:t>
            </a:r>
            <a:r>
              <a:rPr lang="en-US" sz="2000" dirty="0" err="1"/>
              <a:t>nego</a:t>
            </a:r>
            <a:r>
              <a:rPr lang="hr-BA" sz="2000" dirty="0"/>
              <a:t> </a:t>
            </a:r>
            <a:r>
              <a:rPr lang="en-US" sz="2000" dirty="0" err="1"/>
              <a:t>jedan</a:t>
            </a:r>
            <a:r>
              <a:rPr lang="en-US" sz="2000" dirty="0"/>
              <a:t> #2 )</a:t>
            </a:r>
            <a:endParaRPr lang="sr-Latn-RS" sz="1600" dirty="0">
              <a:latin typeface="Cambri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56A6C-D456-4535-9654-084128A3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98" y="5157192"/>
            <a:ext cx="5338301" cy="15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763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201"/>
            <a:ext cx="9144000" cy="53057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Intuitivno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mnogi</a:t>
            </a:r>
            <a:r>
              <a:rPr lang="en-US" dirty="0"/>
              <a:t> </a:t>
            </a:r>
            <a:r>
              <a:rPr lang="en-US" dirty="0" err="1"/>
              <a:t>sjetiti</a:t>
            </a:r>
            <a:r>
              <a:rPr lang="en-US" dirty="0"/>
              <a:t> </a:t>
            </a:r>
            <a:r>
              <a:rPr lang="en-US" dirty="0" err="1"/>
              <a:t>pohlepnog</a:t>
            </a:r>
            <a:r>
              <a:rPr lang="en-US" dirty="0"/>
              <a:t> (greedy)</a:t>
            </a:r>
          </a:p>
          <a:p>
            <a:pPr marL="109728" indent="0">
              <a:buNone/>
            </a:pPr>
            <a:r>
              <a:rPr lang="en-US" dirty="0" err="1"/>
              <a:t>rješenja</a:t>
            </a:r>
            <a:r>
              <a:rPr lang="en-US" dirty="0"/>
              <a:t>:</a:t>
            </a:r>
            <a:endParaRPr lang="hr-BA" dirty="0"/>
          </a:p>
          <a:p>
            <a:pPr lvl="1"/>
            <a:r>
              <a:rPr lang="hr-BA" dirty="0"/>
              <a:t> </a:t>
            </a:r>
            <a:r>
              <a:rPr lang="en-US" dirty="0" err="1"/>
              <a:t>stavi</a:t>
            </a:r>
            <a:r>
              <a:rPr lang="en-US" dirty="0"/>
              <a:t> </a:t>
            </a:r>
            <a:r>
              <a:rPr lang="en-US" dirty="0" err="1"/>
              <a:t>najvrijedniji</a:t>
            </a:r>
            <a:r>
              <a:rPr lang="en-US" dirty="0"/>
              <a:t> </a:t>
            </a:r>
            <a:r>
              <a:rPr lang="en-US" dirty="0" err="1"/>
              <a:t>predmet</a:t>
            </a:r>
            <a:r>
              <a:rPr lang="en-US" dirty="0"/>
              <a:t> u </a:t>
            </a:r>
            <a:r>
              <a:rPr lang="en-US" dirty="0" err="1"/>
              <a:t>ruksak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stane</a:t>
            </a:r>
            <a:endParaRPr lang="hr-BA" dirty="0"/>
          </a:p>
          <a:p>
            <a:pPr lvl="1"/>
            <a:r>
              <a:rPr lang="hr-BA" dirty="0"/>
              <a:t> </a:t>
            </a:r>
            <a:r>
              <a:rPr lang="en-US" dirty="0" err="1"/>
              <a:t>ponovi</a:t>
            </a:r>
            <a:r>
              <a:rPr lang="en-US" dirty="0"/>
              <a:t> (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prostorom</a:t>
            </a:r>
            <a:r>
              <a:rPr lang="en-US" dirty="0"/>
              <a:t> </a:t>
            </a:r>
            <a:r>
              <a:rPr lang="en-US" dirty="0" err="1"/>
              <a:t>ruksaka</a:t>
            </a:r>
            <a:r>
              <a:rPr lang="en-US" dirty="0"/>
              <a:t> </a:t>
            </a:r>
            <a:r>
              <a:rPr lang="en-US" dirty="0" err="1"/>
              <a:t>umanjenim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stavljeni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predmet</a:t>
            </a:r>
            <a:r>
              <a:rPr lang="en-US" dirty="0"/>
              <a:t> )</a:t>
            </a:r>
            <a:endParaRPr lang="hr-BA" dirty="0"/>
          </a:p>
          <a:p>
            <a:pPr>
              <a:buFont typeface="Wingdings" panose="05000000000000000000" pitchFamily="2" charset="2"/>
              <a:buChar char="q"/>
            </a:pPr>
            <a:r>
              <a:rPr lang="hr-BA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varijaciju</a:t>
            </a:r>
            <a:r>
              <a:rPr lang="en-US" dirty="0"/>
              <a:t> tog </a:t>
            </a:r>
            <a:r>
              <a:rPr lang="en-US" dirty="0" err="1"/>
              <a:t>rješenja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omjer</a:t>
            </a:r>
            <a:r>
              <a:rPr lang="en-US" dirty="0"/>
              <a:t> </a:t>
            </a:r>
            <a:r>
              <a:rPr lang="en-US" dirty="0" err="1"/>
              <a:t>cijene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težine</a:t>
            </a:r>
            <a:endParaRPr lang="hr-BA" dirty="0"/>
          </a:p>
          <a:p>
            <a:pPr>
              <a:buFont typeface="Wingdings" panose="05000000000000000000" pitchFamily="2" charset="2"/>
              <a:buChar char="q"/>
            </a:pPr>
            <a:r>
              <a:rPr lang="hr-BA" dirty="0"/>
              <a:t> </a:t>
            </a:r>
            <a:r>
              <a:rPr lang="en-US" dirty="0" err="1"/>
              <a:t>Važno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primjetiti</a:t>
            </a:r>
            <a:r>
              <a:rPr lang="en-US" dirty="0"/>
              <a:t> da </a:t>
            </a:r>
            <a:r>
              <a:rPr lang="en-US" dirty="0" err="1"/>
              <a:t>takva</a:t>
            </a:r>
            <a:r>
              <a:rPr lang="en-US" dirty="0"/>
              <a:t> </a:t>
            </a:r>
            <a:r>
              <a:rPr lang="en-US" dirty="0" err="1"/>
              <a:t>rješenja</a:t>
            </a:r>
            <a:r>
              <a:rPr lang="en-US" dirty="0"/>
              <a:t> </a:t>
            </a:r>
            <a:r>
              <a:rPr lang="en-US" b="1" dirty="0" err="1"/>
              <a:t>nisu</a:t>
            </a:r>
            <a:r>
              <a:rPr lang="en-US" b="1" dirty="0"/>
              <a:t> </a:t>
            </a:r>
            <a:r>
              <a:rPr lang="en-US" dirty="0"/>
              <a:t>t</a:t>
            </a:r>
            <a:r>
              <a:rPr lang="hr-BA" dirty="0"/>
              <a:t>a</a:t>
            </a:r>
            <a:r>
              <a:rPr lang="en-US" dirty="0" err="1"/>
              <a:t>čna</a:t>
            </a:r>
            <a:r>
              <a:rPr lang="en-US" dirty="0"/>
              <a:t>, </a:t>
            </a:r>
            <a:r>
              <a:rPr lang="en-US" dirty="0" err="1"/>
              <a:t>kao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priloženog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test </a:t>
            </a:r>
            <a:r>
              <a:rPr lang="en-US" dirty="0" err="1"/>
              <a:t>primjera</a:t>
            </a:r>
            <a:r>
              <a:rPr lang="en-US" dirty="0"/>
              <a:t>.</a:t>
            </a:r>
            <a:endParaRPr lang="hr-BA" dirty="0"/>
          </a:p>
          <a:p>
            <a:pPr>
              <a:buFont typeface="Wingdings" panose="05000000000000000000" pitchFamily="2" charset="2"/>
              <a:buChar char="q"/>
            </a:pPr>
            <a:r>
              <a:rPr lang="hr-BA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razmišljati</a:t>
            </a:r>
            <a:r>
              <a:rPr lang="en-US" dirty="0"/>
              <a:t> </a:t>
            </a:r>
            <a:r>
              <a:rPr lang="en-US" dirty="0" err="1"/>
              <a:t>drugačije</a:t>
            </a:r>
            <a:r>
              <a:rPr lang="en-US" dirty="0"/>
              <a:t>,</a:t>
            </a:r>
            <a:r>
              <a:rPr lang="hr-BA" dirty="0"/>
              <a:t> </a:t>
            </a:r>
            <a:r>
              <a:rPr lang="pl-PL" dirty="0"/>
              <a:t>problem se treba svesti na jednostavniji oblik.</a:t>
            </a:r>
            <a:endParaRPr lang="sr-Latn-RS" sz="1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041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201"/>
            <a:ext cx="9144000" cy="530577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hr-BA" sz="2400" dirty="0"/>
              <a:t> </a:t>
            </a:r>
            <a:r>
              <a:rPr lang="en-US" sz="2400" dirty="0" err="1"/>
              <a:t>Zamisli</a:t>
            </a:r>
            <a:r>
              <a:rPr lang="hr-BA" sz="2400" dirty="0"/>
              <a:t>mo</a:t>
            </a:r>
            <a:r>
              <a:rPr lang="en-US" sz="2400" dirty="0"/>
              <a:t> da </a:t>
            </a:r>
            <a:r>
              <a:rPr lang="en-US" sz="2400" dirty="0" err="1"/>
              <a:t>imamo</a:t>
            </a:r>
            <a:r>
              <a:rPr lang="en-US" sz="2400" dirty="0"/>
              <a:t> </a:t>
            </a:r>
            <a:r>
              <a:rPr lang="en-US" sz="2400" dirty="0" err="1"/>
              <a:t>ruksak</a:t>
            </a:r>
            <a:r>
              <a:rPr lang="en-US" sz="2400" dirty="0"/>
              <a:t> u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stane</a:t>
            </a:r>
            <a:r>
              <a:rPr lang="en-US" sz="2400" dirty="0"/>
              <a:t> X </a:t>
            </a:r>
            <a:r>
              <a:rPr lang="hr-BA" sz="2400" dirty="0"/>
              <a:t>kg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r-BA" sz="2400" dirty="0"/>
              <a:t> </a:t>
            </a:r>
            <a:r>
              <a:rPr lang="en-US" sz="2400" dirty="0"/>
              <a:t>Na </a:t>
            </a:r>
            <a:r>
              <a:rPr lang="en-US" sz="2400" dirty="0" err="1"/>
              <a:t>raspolaganju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tri </a:t>
            </a:r>
            <a:r>
              <a:rPr lang="en-US" sz="2400" dirty="0" err="1"/>
              <a:t>predmeta</a:t>
            </a:r>
            <a:r>
              <a:rPr lang="hr-BA" sz="2400" dirty="0"/>
              <a:t>:</a:t>
            </a:r>
            <a:r>
              <a:rPr lang="en-US" sz="2400" dirty="0"/>
              <a:t> Y1 (9kg, 10</a:t>
            </a:r>
            <a:r>
              <a:rPr lang="hr-BA" sz="2400" dirty="0"/>
              <a:t>KM</a:t>
            </a:r>
            <a:r>
              <a:rPr lang="en-US" sz="2400" dirty="0"/>
              <a:t>), Y2</a:t>
            </a:r>
          </a:p>
          <a:p>
            <a:pPr marL="442913" indent="0" algn="just">
              <a:buNone/>
            </a:pPr>
            <a:r>
              <a:rPr lang="nn-NO" sz="2400" dirty="0"/>
              <a:t>( 12kg, 13</a:t>
            </a:r>
            <a:r>
              <a:rPr lang="hr-BA" sz="2400" dirty="0"/>
              <a:t>KM</a:t>
            </a:r>
            <a:r>
              <a:rPr lang="nn-NO" sz="2400" dirty="0"/>
              <a:t> ) i Y3 ( 16kg, 18</a:t>
            </a:r>
            <a:r>
              <a:rPr lang="hr-BA" sz="2400" dirty="0"/>
              <a:t>KM</a:t>
            </a:r>
            <a:r>
              <a:rPr lang="nn-NO" sz="2400" dirty="0"/>
              <a:t> )</a:t>
            </a:r>
            <a:endParaRPr lang="hr-BA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l-PL" sz="2400" dirty="0"/>
              <a:t> Izmislimo funkciju </a:t>
            </a:r>
            <a:r>
              <a:rPr lang="pl-PL" sz="2400" b="1" dirty="0"/>
              <a:t>f </a:t>
            </a:r>
            <a:r>
              <a:rPr lang="pl-PL" sz="2400" dirty="0"/>
              <a:t>koja nam za f(</a:t>
            </a:r>
            <a:r>
              <a:rPr lang="pl-PL" sz="2400" b="1" dirty="0"/>
              <a:t>a</a:t>
            </a:r>
            <a:r>
              <a:rPr lang="pl-PL" sz="2400" dirty="0"/>
              <a:t>) vraća najveću </a:t>
            </a:r>
            <a:r>
              <a:rPr lang="en-US" sz="2400" dirty="0" err="1"/>
              <a:t>vrijednost</a:t>
            </a:r>
            <a:r>
              <a:rPr lang="en-US" sz="2400" dirty="0"/>
              <a:t> </a:t>
            </a:r>
            <a:r>
              <a:rPr lang="en-US" sz="2400" dirty="0" err="1"/>
              <a:t>koju</a:t>
            </a:r>
            <a:r>
              <a:rPr lang="en-US" sz="2400" dirty="0"/>
              <a:t> </a:t>
            </a:r>
            <a:r>
              <a:rPr lang="en-US" sz="2400" dirty="0" err="1"/>
              <a:t>mo</a:t>
            </a:r>
            <a:r>
              <a:rPr lang="hr-BA" sz="2400" dirty="0"/>
              <a:t>ž</a:t>
            </a:r>
            <a:r>
              <a:rPr lang="en-US" sz="2400" dirty="0"/>
              <a:t>emo </a:t>
            </a:r>
            <a:r>
              <a:rPr lang="en-US" sz="2400" dirty="0" err="1"/>
              <a:t>spremiti</a:t>
            </a:r>
            <a:r>
              <a:rPr lang="en-US" sz="2400" dirty="0"/>
              <a:t> u </a:t>
            </a:r>
            <a:r>
              <a:rPr lang="en-US" sz="2400" dirty="0" err="1"/>
              <a:t>ruksak</a:t>
            </a:r>
            <a:r>
              <a:rPr lang="en-US" sz="2400" dirty="0"/>
              <a:t> </a:t>
            </a:r>
            <a:r>
              <a:rPr lang="en-US" sz="2400" dirty="0" err="1"/>
              <a:t>veličine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r-BA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stavimo</a:t>
            </a:r>
            <a:r>
              <a:rPr lang="en-US" sz="2400" dirty="0"/>
              <a:t> u </a:t>
            </a:r>
            <a:r>
              <a:rPr lang="en-US" sz="2400" dirty="0" err="1"/>
              <a:t>ruksak</a:t>
            </a:r>
            <a:r>
              <a:rPr lang="en-US" sz="2400" dirty="0"/>
              <a:t> </a:t>
            </a:r>
            <a:r>
              <a:rPr lang="en-US" sz="2400" dirty="0" err="1"/>
              <a:t>prvi</a:t>
            </a:r>
            <a:r>
              <a:rPr lang="en-US" sz="2400" dirty="0"/>
              <a:t> </a:t>
            </a:r>
            <a:r>
              <a:rPr lang="en-US" sz="2400" dirty="0" err="1"/>
              <a:t>predmet</a:t>
            </a:r>
            <a:r>
              <a:rPr lang="en-US" sz="2400" dirty="0"/>
              <a:t>, </a:t>
            </a:r>
            <a:r>
              <a:rPr lang="en-US" sz="2400" dirty="0" err="1"/>
              <a:t>znači</a:t>
            </a:r>
            <a:r>
              <a:rPr lang="en-US" sz="2400" dirty="0"/>
              <a:t> da </a:t>
            </a:r>
            <a:r>
              <a:rPr lang="en-US" sz="2400" dirty="0" err="1"/>
              <a:t>će</a:t>
            </a:r>
            <a:r>
              <a:rPr lang="hr-BA" sz="2400" dirty="0"/>
              <a:t> </a:t>
            </a:r>
            <a:r>
              <a:rPr lang="pl-PL" sz="2400" dirty="0"/>
              <a:t>vrijednost u ruksaku biti 10 + idealno rješenje za ruksak u koji stane “X-9” kg. Zapisano preko funkcije</a:t>
            </a:r>
          </a:p>
          <a:p>
            <a:pPr marL="109728" indent="0" algn="just">
              <a:buNone/>
            </a:pPr>
            <a:r>
              <a:rPr lang="pl-PL" sz="2400" dirty="0"/>
              <a:t>	f(x) = 10 + f( x-9 ). </a:t>
            </a:r>
          </a:p>
          <a:p>
            <a:pPr marL="109728" indent="0" algn="just">
              <a:buNone/>
            </a:pPr>
            <a:r>
              <a:rPr lang="pl-PL" sz="2400" dirty="0"/>
              <a:t>Isto možemo napisati i za </a:t>
            </a:r>
            <a:r>
              <a:rPr lang="en-US" sz="2400" dirty="0" err="1"/>
              <a:t>predmete</a:t>
            </a:r>
            <a:r>
              <a:rPr lang="en-US" sz="2400" dirty="0"/>
              <a:t> 2 </a:t>
            </a:r>
            <a:r>
              <a:rPr lang="en-US" sz="2400" dirty="0" err="1"/>
              <a:t>i</a:t>
            </a:r>
            <a:r>
              <a:rPr lang="en-US" sz="2400" dirty="0"/>
              <a:t> 3.</a:t>
            </a:r>
          </a:p>
          <a:p>
            <a:pPr marL="109728" indent="0" algn="just">
              <a:buNone/>
            </a:pPr>
            <a:r>
              <a:rPr lang="hr-BA" sz="2400" dirty="0"/>
              <a:t>	</a:t>
            </a:r>
            <a:r>
              <a:rPr lang="en-US" sz="2400" dirty="0"/>
              <a:t>f(x) = 13 + f( x-12 ) , f(x) = 18 + f( x-16 )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Pod </a:t>
            </a:r>
            <a:r>
              <a:rPr lang="en-US" sz="2400" dirty="0" err="1"/>
              <a:t>pretpostavkom</a:t>
            </a:r>
            <a:r>
              <a:rPr lang="en-US" sz="2400" dirty="0"/>
              <a:t> da </a:t>
            </a:r>
            <a:r>
              <a:rPr lang="en-US" sz="2400" dirty="0" err="1"/>
              <a:t>znamo</a:t>
            </a:r>
            <a:r>
              <a:rPr lang="en-US" sz="2400" dirty="0"/>
              <a:t> t</a:t>
            </a:r>
            <a:r>
              <a:rPr lang="hr-BA" sz="2400" dirty="0"/>
              <a:t>a</a:t>
            </a:r>
            <a:r>
              <a:rPr lang="en-US" sz="2400" dirty="0" err="1"/>
              <a:t>čno</a:t>
            </a:r>
            <a:r>
              <a:rPr lang="en-US" sz="2400" dirty="0"/>
              <a:t> </a:t>
            </a:r>
            <a:r>
              <a:rPr lang="en-US" sz="2400" dirty="0" err="1"/>
              <a:t>izračunati</a:t>
            </a:r>
            <a:r>
              <a:rPr lang="en-US" sz="2400" dirty="0"/>
              <a:t> f(x-9),</a:t>
            </a:r>
            <a:r>
              <a:rPr lang="hr-BA" sz="2400" dirty="0"/>
              <a:t> </a:t>
            </a:r>
            <a:r>
              <a:rPr lang="en-US" sz="2400" dirty="0"/>
              <a:t>f(x-12) </a:t>
            </a:r>
            <a:r>
              <a:rPr lang="en-US" sz="2400" dirty="0" err="1"/>
              <a:t>i</a:t>
            </a:r>
            <a:r>
              <a:rPr lang="en-US" sz="2400" dirty="0"/>
              <a:t> f(x-16)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ove</a:t>
            </a:r>
            <a:r>
              <a:rPr lang="en-US" sz="2400" dirty="0"/>
              <a:t> tri </a:t>
            </a:r>
            <a:r>
              <a:rPr lang="en-US" sz="2400" dirty="0" err="1"/>
              <a:t>formule</a:t>
            </a:r>
            <a:r>
              <a:rPr lang="en-US" sz="2400" dirty="0"/>
              <a:t> </a:t>
            </a:r>
            <a:r>
              <a:rPr lang="en-US" sz="2400" dirty="0" err="1"/>
              <a:t>izračuna</a:t>
            </a:r>
            <a:r>
              <a:rPr lang="en-US" sz="2400" dirty="0"/>
              <a:t> </a:t>
            </a:r>
            <a:r>
              <a:rPr lang="en-US" sz="2400" dirty="0" err="1"/>
              <a:t>pravu</a:t>
            </a:r>
            <a:r>
              <a:rPr lang="hr-BA" sz="2400" dirty="0"/>
              <a:t> </a:t>
            </a:r>
            <a:r>
              <a:rPr lang="en-US" sz="2400" dirty="0" err="1"/>
              <a:t>vrijednost</a:t>
            </a:r>
            <a:r>
              <a:rPr lang="en-US" sz="2400" dirty="0"/>
              <a:t> f(x)?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Naravno</a:t>
            </a:r>
            <a:r>
              <a:rPr lang="en-US" sz="2400" dirty="0"/>
              <a:t> </a:t>
            </a:r>
            <a:r>
              <a:rPr lang="en-US" sz="2400" dirty="0" err="1"/>
              <a:t>najveća</a:t>
            </a:r>
            <a:r>
              <a:rPr lang="en-US" sz="2400" dirty="0"/>
              <a:t>, </a:t>
            </a:r>
            <a:r>
              <a:rPr lang="en-US" sz="2400" dirty="0" err="1"/>
              <a:t>jer</a:t>
            </a:r>
            <a:r>
              <a:rPr lang="en-US" sz="2400" dirty="0"/>
              <a:t> </a:t>
            </a:r>
            <a:r>
              <a:rPr lang="en-US" sz="2400" dirty="0" err="1"/>
              <a:t>tražimo</a:t>
            </a:r>
            <a:r>
              <a:rPr lang="en-US" sz="2400" dirty="0"/>
              <a:t> </a:t>
            </a:r>
            <a:r>
              <a:rPr lang="en-US" sz="2400" dirty="0" err="1"/>
              <a:t>maksimalni</a:t>
            </a:r>
            <a:r>
              <a:rPr lang="en-US" sz="2400" dirty="0"/>
              <a:t> </a:t>
            </a:r>
            <a:r>
              <a:rPr lang="en-US" sz="2400" dirty="0" err="1"/>
              <a:t>zb</a:t>
            </a:r>
            <a:r>
              <a:rPr lang="hr-BA" sz="2400" dirty="0"/>
              <a:t>i</a:t>
            </a:r>
            <a:r>
              <a:rPr lang="en-US" sz="2400" dirty="0"/>
              <a:t>r</a:t>
            </a:r>
            <a:r>
              <a:rPr lang="hr-BA" sz="2400" dirty="0"/>
              <a:t> </a:t>
            </a:r>
            <a:r>
              <a:rPr lang="en-US" sz="2400" dirty="0" err="1"/>
              <a:t>vrijednosti</a:t>
            </a:r>
            <a:r>
              <a:rPr lang="en-US" sz="2400" dirty="0"/>
              <a:t> u </a:t>
            </a:r>
            <a:r>
              <a:rPr lang="en-US" sz="2400" dirty="0" err="1"/>
              <a:t>ruksaku</a:t>
            </a:r>
            <a:endParaRPr lang="sr-Latn-R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2448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/>
          </a:bodyPr>
          <a:lstStyle/>
          <a:p>
            <a:r>
              <a:rPr lang="hr-BA" dirty="0"/>
              <a:t>Težina koja stane u ruksak je n.</a:t>
            </a:r>
          </a:p>
          <a:p>
            <a:r>
              <a:rPr lang="hr-BA" dirty="0"/>
              <a:t>Svaki predmet ima težinu i vrijednost.</a:t>
            </a:r>
          </a:p>
          <a:p>
            <a:r>
              <a:rPr lang="en-US" dirty="0"/>
              <a:t>Na </a:t>
            </a:r>
            <a:r>
              <a:rPr lang="en-US" dirty="0" err="1"/>
              <a:t>raspolaganju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tri </a:t>
            </a:r>
            <a:r>
              <a:rPr lang="en-US" dirty="0" err="1"/>
              <a:t>predmeta</a:t>
            </a:r>
            <a:r>
              <a:rPr lang="en-US" dirty="0"/>
              <a:t> Y1 (9kg, 10kn), Y2</a:t>
            </a:r>
            <a:r>
              <a:rPr lang="hr-BA" dirty="0"/>
              <a:t> </a:t>
            </a:r>
            <a:r>
              <a:rPr lang="nn-NO" dirty="0"/>
              <a:t>( 12kg, 13kn ) i Y3 ( 16kg, 18kn )</a:t>
            </a:r>
            <a:r>
              <a:rPr lang="hr-BA" dirty="0"/>
              <a:t>.</a:t>
            </a:r>
          </a:p>
          <a:p>
            <a:r>
              <a:rPr lang="hr-BA" sz="2400" dirty="0">
                <a:latin typeface="Cambria" pitchFamily="18" charset="0"/>
              </a:rPr>
              <a:t>Za zadanu težinu u ruksaku odrediti vrijednost te težine koja može da stane u ruksak.</a:t>
            </a:r>
          </a:p>
          <a:p>
            <a:r>
              <a:rPr lang="hr-BA" sz="2400" dirty="0">
                <a:latin typeface="Cambria" pitchFamily="18" charset="0"/>
              </a:rPr>
              <a:t>Zadatak </a:t>
            </a:r>
          </a:p>
          <a:p>
            <a:pPr lvl="1"/>
            <a:r>
              <a:rPr lang="hr-BA" sz="2200" dirty="0">
                <a:latin typeface="Cambria" pitchFamily="18" charset="0"/>
              </a:rPr>
              <a:t>n=25</a:t>
            </a:r>
          </a:p>
          <a:p>
            <a:pPr lvl="1"/>
            <a:endParaRPr lang="hr-BA" sz="2200" dirty="0">
              <a:latin typeface="Cambr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9F8CD-7B29-442D-B7AF-0E3C341E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221088"/>
            <a:ext cx="594336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88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/>
          </a:bodyPr>
          <a:lstStyle/>
          <a:p>
            <a:r>
              <a:rPr lang="hr-BA" dirty="0"/>
              <a:t>Težina koja stane u ruksak je n.</a:t>
            </a:r>
          </a:p>
          <a:p>
            <a:r>
              <a:rPr lang="hr-BA" dirty="0"/>
              <a:t>Svaki predmet ima težinu i vrijednost.</a:t>
            </a:r>
          </a:p>
          <a:p>
            <a:r>
              <a:rPr lang="en-US" dirty="0"/>
              <a:t>Na </a:t>
            </a:r>
            <a:r>
              <a:rPr lang="en-US" dirty="0" err="1"/>
              <a:t>raspolaganju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tri </a:t>
            </a:r>
            <a:r>
              <a:rPr lang="en-US" dirty="0" err="1"/>
              <a:t>predmeta</a:t>
            </a:r>
            <a:r>
              <a:rPr lang="en-US" dirty="0"/>
              <a:t> Y1 (9kg, 10kn), Y2</a:t>
            </a:r>
            <a:r>
              <a:rPr lang="hr-BA" dirty="0"/>
              <a:t> </a:t>
            </a:r>
            <a:r>
              <a:rPr lang="nn-NO" dirty="0"/>
              <a:t>( 12kg, 13kn ) i Y3 ( 16kg, 18kn )</a:t>
            </a:r>
            <a:r>
              <a:rPr lang="hr-BA" dirty="0"/>
              <a:t>.</a:t>
            </a:r>
          </a:p>
          <a:p>
            <a:r>
              <a:rPr lang="hr-BA" sz="2400" dirty="0">
                <a:latin typeface="Cambria" pitchFamily="18" charset="0"/>
              </a:rPr>
              <a:t>Za zadanu težinu u ruksaku odrediti vrijednost te težine koja može da stane u ruksak.</a:t>
            </a:r>
          </a:p>
          <a:p>
            <a:r>
              <a:rPr lang="hr-BA" sz="2400" dirty="0">
                <a:latin typeface="Cambria" pitchFamily="18" charset="0"/>
              </a:rPr>
              <a:t>Zadatak</a:t>
            </a:r>
          </a:p>
          <a:p>
            <a:pPr lvl="1"/>
            <a:r>
              <a:rPr lang="hr-BA" sz="2200" dirty="0">
                <a:latin typeface="Cambria" pitchFamily="18" charset="0"/>
              </a:rPr>
              <a:t>n=37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AB7D-7AAB-4D75-8B38-8E33342D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4106411"/>
            <a:ext cx="6233552" cy="23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208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/>
          </a:bodyPr>
          <a:lstStyle/>
          <a:p>
            <a:r>
              <a:rPr lang="hr-BA" dirty="0"/>
              <a:t>Težina koja stane u ruksak je n.</a:t>
            </a:r>
          </a:p>
          <a:p>
            <a:r>
              <a:rPr lang="hr-BA" dirty="0"/>
              <a:t>Svaki predmet ima težinu i vrijednost.</a:t>
            </a:r>
          </a:p>
          <a:p>
            <a:r>
              <a:rPr lang="en-US" dirty="0"/>
              <a:t>Na </a:t>
            </a:r>
            <a:r>
              <a:rPr lang="en-US" dirty="0" err="1"/>
              <a:t>raspolaganju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tri </a:t>
            </a:r>
            <a:r>
              <a:rPr lang="en-US" dirty="0" err="1"/>
              <a:t>predmeta</a:t>
            </a:r>
            <a:r>
              <a:rPr lang="en-US" dirty="0"/>
              <a:t> Y1 (9kg, 10kn), Y2</a:t>
            </a:r>
            <a:r>
              <a:rPr lang="hr-BA" dirty="0"/>
              <a:t> </a:t>
            </a:r>
            <a:r>
              <a:rPr lang="nn-NO" dirty="0"/>
              <a:t>( 12kg, 13kn ) i Y3 ( 16kg, 18kn )</a:t>
            </a:r>
            <a:r>
              <a:rPr lang="hr-BA" dirty="0"/>
              <a:t>.</a:t>
            </a:r>
          </a:p>
          <a:p>
            <a:r>
              <a:rPr lang="hr-BA" sz="2400" dirty="0">
                <a:latin typeface="Cambria" pitchFamily="18" charset="0"/>
              </a:rPr>
              <a:t>Za zadanu težinu u ruksaku odrediti vrijednost te težine koja može da stane u ruksak.</a:t>
            </a:r>
          </a:p>
          <a:p>
            <a:r>
              <a:rPr lang="hr-BA" sz="2400" dirty="0">
                <a:latin typeface="Cambria" pitchFamily="18" charset="0"/>
              </a:rPr>
              <a:t>Zadatalk. </a:t>
            </a:r>
          </a:p>
          <a:p>
            <a:pPr lvl="1"/>
            <a:r>
              <a:rPr lang="hr-BA" sz="2200" dirty="0">
                <a:latin typeface="Cambria" pitchFamily="18" charset="0"/>
              </a:rPr>
              <a:t>n=22</a:t>
            </a:r>
            <a:endParaRPr lang="sr-Latn-RS" sz="2200" dirty="0">
              <a:latin typeface="Cambri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DA073-35E8-44A8-B083-E8A64D3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4" y="4161013"/>
            <a:ext cx="5672503" cy="20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68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Pohlepni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(</a:t>
            </a:r>
            <a:r>
              <a:rPr lang="hr-B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Greedy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05776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Pohlepni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</a:rPr>
              <a:t>predstavljaju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</a:rPr>
              <a:t>algoritamsku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</a:rPr>
              <a:t>strategiju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</a:rPr>
              <a:t>kod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</a:rPr>
              <a:t>koje</a:t>
            </a:r>
            <a:r>
              <a:rPr lang="en-US" sz="2600" dirty="0">
                <a:latin typeface="Cambria" pitchFamily="18" charset="0"/>
              </a:rPr>
              <a:t> se problem r</a:t>
            </a:r>
            <a:r>
              <a:rPr lang="hr-BA" sz="2600" dirty="0">
                <a:latin typeface="Cambria" pitchFamily="18" charset="0"/>
              </a:rPr>
              <a:t>j</a:t>
            </a:r>
            <a:r>
              <a:rPr lang="en-US" sz="2600" dirty="0">
                <a:latin typeface="Cambria" pitchFamily="18" charset="0"/>
              </a:rPr>
              <a:t>e</a:t>
            </a:r>
            <a:r>
              <a:rPr lang="sr-Latn-RS" sz="2600" dirty="0">
                <a:latin typeface="Cambria" pitchFamily="18" charset="0"/>
              </a:rPr>
              <a:t>š</a:t>
            </a:r>
            <a:r>
              <a:rPr lang="en-US" sz="2600" dirty="0">
                <a:latin typeface="Cambria" pitchFamily="18" charset="0"/>
              </a:rPr>
              <a:t>ava d</a:t>
            </a:r>
            <a:r>
              <a:rPr lang="hr-BA" sz="2600" dirty="0">
                <a:latin typeface="Cambria" pitchFamily="18" charset="0"/>
              </a:rPr>
              <a:t>i</a:t>
            </a:r>
            <a:r>
              <a:rPr lang="en-US" sz="2600" dirty="0">
                <a:latin typeface="Cambria" pitchFamily="18" charset="0"/>
              </a:rPr>
              <a:t>o </a:t>
            </a:r>
            <a:r>
              <a:rPr lang="en-US" sz="2600" dirty="0" err="1">
                <a:latin typeface="Cambria" pitchFamily="18" charset="0"/>
              </a:rPr>
              <a:t>po</a:t>
            </a:r>
            <a:r>
              <a:rPr lang="en-US" sz="2600" dirty="0">
                <a:latin typeface="Cambria" pitchFamily="18" charset="0"/>
              </a:rPr>
              <a:t> d</a:t>
            </a:r>
            <a:r>
              <a:rPr lang="hr-BA" sz="2600" dirty="0">
                <a:latin typeface="Cambria" pitchFamily="18" charset="0"/>
              </a:rPr>
              <a:t>i</a:t>
            </a:r>
            <a:r>
              <a:rPr lang="en-US" sz="2600" dirty="0">
                <a:latin typeface="Cambria" pitchFamily="18" charset="0"/>
              </a:rPr>
              <a:t>o,</a:t>
            </a:r>
            <a:r>
              <a:rPr lang="sr-Latn-RS" sz="2600" dirty="0">
                <a:latin typeface="Cambria" pitchFamily="18" charset="0"/>
              </a:rPr>
              <a:t> pri čemu se uvijek bira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sr-Latn-RS" sz="2600" dirty="0">
                <a:latin typeface="Cambria" pitchFamily="18" charset="0"/>
              </a:rPr>
              <a:t>naredni dio koji nudi </a:t>
            </a:r>
            <a:r>
              <a:rPr 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najočigledniju neposrednu korist</a:t>
            </a:r>
            <a:r>
              <a:rPr lang="sr-Latn-RS" sz="2600" dirty="0">
                <a:latin typeface="Cambria" pitchFamily="18" charset="0"/>
              </a:rPr>
              <a:t>.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2600" i="1" dirty="0">
                <a:latin typeface="Cambria" pitchFamily="18" charset="0"/>
              </a:rPr>
              <a:t>Kreira rješenje incrementalno, optimizujući neki lokalni  kriterijum.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2600" dirty="0">
                <a:latin typeface="Cambria" pitchFamily="18" charset="0"/>
              </a:rPr>
              <a:t>Ovakva strategija u mnogim slučajevima ne daje dobre rezultate, kao što ne bi dala ni u šahu, gdje moramo dobro isplanirati više poteza unaprijed, i gdje bi planiranje samo narednog poteza vrlo brzo dovelo do poraza.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2600" dirty="0">
                <a:latin typeface="Cambria" pitchFamily="18" charset="0"/>
              </a:rPr>
              <a:t>Međutim, postoje i slučajevi gdje ovakva pohlepna strategija daje rezultate, i o njima će sada biti riječ.</a:t>
            </a:r>
          </a:p>
        </p:txBody>
      </p:sp>
    </p:spTree>
    <p:extLst>
      <p:ext uri="{BB962C8B-B14F-4D97-AF65-F5344CB8AC3E}">
        <p14:creationId xmlns:p14="http://schemas.microsoft.com/office/powerpoint/2010/main" val="131607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35280" cy="79208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Zadatak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Ruksak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F0507-6604-4004-B9ED-13185974A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32" y="832752"/>
            <a:ext cx="7560840" cy="60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584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" y="1124744"/>
            <a:ext cx="8807896" cy="1944217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sz="6400" b="1" dirty="0">
                <a:latin typeface="Cambria" pitchFamily="18" charset="0"/>
              </a:rPr>
              <a:t>ALGORITMI</a:t>
            </a:r>
            <a:br>
              <a:rPr lang="hr-BA" sz="6400" b="1" dirty="0">
                <a:latin typeface="Cambria" pitchFamily="18" charset="0"/>
              </a:rPr>
            </a:br>
            <a:r>
              <a:rPr lang="hr-BA" sz="6400" b="1" dirty="0">
                <a:latin typeface="Cambria" pitchFamily="18" charset="0"/>
              </a:rPr>
              <a:t>„PODIJELI  PA  VLADAJ!</a:t>
            </a:r>
            <a:endParaRPr lang="sr-Latn-RS" sz="6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98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„podijeli pa vladaj” (</a:t>
            </a:r>
            <a:r>
              <a:rPr lang="hr-BA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Divide-and-conquer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05776"/>
          </a:xfrm>
        </p:spPr>
        <p:txBody>
          <a:bodyPr>
            <a:normAutofit/>
          </a:bodyPr>
          <a:lstStyle/>
          <a:p>
            <a:endParaRPr lang="hr-BA" dirty="0"/>
          </a:p>
          <a:p>
            <a:r>
              <a:rPr lang="hr-BA" dirty="0"/>
              <a:t>Razbija problem u dva podproblema, riješi svaki podproblem nezavisno i kombinuje rješenja podproblema kako bi se formiralo rješenje originalnog problema.</a:t>
            </a:r>
          </a:p>
          <a:p>
            <a:r>
              <a:rPr lang="hr-BA" dirty="0"/>
              <a:t>Primjeri:</a:t>
            </a:r>
          </a:p>
          <a:p>
            <a:pPr lvl="1"/>
            <a:r>
              <a:rPr lang="en-US" dirty="0" err="1"/>
              <a:t>Binarno</a:t>
            </a:r>
            <a:r>
              <a:rPr lang="en-US" dirty="0"/>
              <a:t> </a:t>
            </a:r>
            <a:r>
              <a:rPr lang="en-US" dirty="0" err="1"/>
              <a:t>pretrazivanje</a:t>
            </a:r>
            <a:endParaRPr lang="hr-BA" dirty="0"/>
          </a:p>
          <a:p>
            <a:pPr lvl="1"/>
            <a:r>
              <a:rPr lang="en-US" dirty="0" err="1"/>
              <a:t>Mergesort</a:t>
            </a:r>
            <a:r>
              <a:rPr lang="en-US" dirty="0"/>
              <a:t> </a:t>
            </a:r>
            <a:endParaRPr lang="hr-BA" dirty="0"/>
          </a:p>
          <a:p>
            <a:pPr lvl="1"/>
            <a:r>
              <a:rPr lang="en-US" dirty="0"/>
              <a:t>Quicksort</a:t>
            </a:r>
            <a:endParaRPr lang="hr-BA" dirty="0"/>
          </a:p>
          <a:p>
            <a:pPr lvl="1"/>
            <a:r>
              <a:rPr lang="en-US" dirty="0" err="1"/>
              <a:t>Mno</a:t>
            </a:r>
            <a:r>
              <a:rPr lang="hr-BA" dirty="0"/>
              <a:t>ž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cijelih</a:t>
            </a:r>
            <a:r>
              <a:rPr lang="en-US" dirty="0"/>
              <a:t> </a:t>
            </a:r>
            <a:r>
              <a:rPr lang="en-US" dirty="0" err="1"/>
              <a:t>brojeva</a:t>
            </a:r>
            <a:endParaRPr lang="en-US" dirty="0"/>
          </a:p>
          <a:p>
            <a:pPr lvl="1"/>
            <a:r>
              <a:rPr lang="en-US" dirty="0" err="1"/>
              <a:t>Mno</a:t>
            </a:r>
            <a:r>
              <a:rPr lang="hr-BA" dirty="0"/>
              <a:t>ž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196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„podijeli pa vladaj”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4320480" cy="576064"/>
          </a:xfrm>
        </p:spPr>
        <p:txBody>
          <a:bodyPr>
            <a:normAutofit/>
          </a:bodyPr>
          <a:lstStyle/>
          <a:p>
            <a:r>
              <a:rPr lang="en-US" dirty="0" err="1"/>
              <a:t>Binarno</a:t>
            </a:r>
            <a:r>
              <a:rPr lang="en-US" dirty="0"/>
              <a:t> </a:t>
            </a:r>
            <a:r>
              <a:rPr lang="en-US" dirty="0" err="1"/>
              <a:t>pretrazivanje</a:t>
            </a:r>
            <a:endParaRPr lang="hr-B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1D24B-9C05-44AD-AD3D-6A5377469A3B}"/>
              </a:ext>
            </a:extLst>
          </p:cNvPr>
          <p:cNvSpPr/>
          <p:nvPr/>
        </p:nvSpPr>
        <p:spPr>
          <a:xfrm>
            <a:off x="251520" y="1901537"/>
            <a:ext cx="2993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Binarno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pretraživanje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uzlazno</a:t>
            </a:r>
            <a:r>
              <a:rPr lang="en-US" dirty="0"/>
              <a:t> </a:t>
            </a:r>
            <a:r>
              <a:rPr lang="en-US" dirty="0" err="1"/>
              <a:t>sortiran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najbržih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pretraživanja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nizova</a:t>
            </a:r>
            <a:r>
              <a:rPr lang="en-US" dirty="0"/>
              <a:t>. </a:t>
            </a:r>
            <a:endParaRPr lang="hr-B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najgorem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vremenska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složenost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hr-BA" dirty="0"/>
              <a:t>           </a:t>
            </a:r>
            <a:r>
              <a:rPr lang="en-US" b="1" dirty="0"/>
              <a:t>O(n log(n)), </a:t>
            </a:r>
            <a:r>
              <a:rPr lang="en-US" dirty="0"/>
              <a:t>u </a:t>
            </a:r>
            <a:r>
              <a:rPr lang="en-US" dirty="0" err="1"/>
              <a:t>najboljem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O(1),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</a:t>
            </a:r>
            <a:r>
              <a:rPr lang="en-US" dirty="0" err="1"/>
              <a:t>prosječnom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b="1" dirty="0"/>
              <a:t>O(log n).</a:t>
            </a:r>
            <a:endParaRPr lang="hr-B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8E6D4-E7AF-4AB7-89AF-0FA2E312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05" y="1844824"/>
            <a:ext cx="4371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496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FACE1-6B62-464D-960C-2FD9DF54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22742"/>
            <a:ext cx="7056784" cy="5597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5" y="362552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„podijeli pa vladaj”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" y="1261689"/>
            <a:ext cx="8712968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err="1"/>
              <a:t>Mergesort</a:t>
            </a:r>
            <a:r>
              <a:rPr lang="en-US" dirty="0"/>
              <a:t> </a:t>
            </a:r>
            <a:endParaRPr lang="hr-BA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8DE02-9D48-4C8A-BC22-EC420E258B07}"/>
              </a:ext>
            </a:extLst>
          </p:cNvPr>
          <p:cNvSpPr/>
          <p:nvPr/>
        </p:nvSpPr>
        <p:spPr>
          <a:xfrm>
            <a:off x="172088" y="3429000"/>
            <a:ext cx="18722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Vremenska</a:t>
            </a:r>
            <a:r>
              <a:rPr lang="en-US" sz="2000" dirty="0"/>
              <a:t> </a:t>
            </a:r>
            <a:r>
              <a:rPr lang="en-US" sz="2000" dirty="0" err="1"/>
              <a:t>složenost</a:t>
            </a:r>
            <a:r>
              <a:rPr lang="en-US" sz="2000" dirty="0"/>
              <a:t> </a:t>
            </a:r>
            <a:r>
              <a:rPr lang="en-US" sz="2000" dirty="0" err="1"/>
              <a:t>sortiranja</a:t>
            </a:r>
            <a:r>
              <a:rPr lang="en-US" sz="2000" dirty="0"/>
              <a:t> </a:t>
            </a:r>
            <a:r>
              <a:rPr lang="en-US" sz="2000" dirty="0" err="1"/>
              <a:t>spajanjem</a:t>
            </a:r>
            <a:r>
              <a:rPr lang="en-US" sz="2000" dirty="0"/>
              <a:t> u </a:t>
            </a:r>
            <a:r>
              <a:rPr lang="en-US" sz="2000" dirty="0" err="1"/>
              <a:t>prosječnom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u </a:t>
            </a:r>
            <a:r>
              <a:rPr lang="en-US" sz="2000" dirty="0" err="1"/>
              <a:t>najgorem</a:t>
            </a:r>
            <a:r>
              <a:rPr lang="en-US" sz="2000" dirty="0"/>
              <a:t> </a:t>
            </a:r>
            <a:r>
              <a:rPr lang="en-US" sz="2000" dirty="0" err="1"/>
              <a:t>mogućem</a:t>
            </a:r>
            <a:r>
              <a:rPr lang="en-US" sz="2000" dirty="0"/>
              <a:t> </a:t>
            </a:r>
            <a:r>
              <a:rPr lang="en-US" sz="2000" dirty="0" err="1"/>
              <a:t>slučaju</a:t>
            </a:r>
            <a:r>
              <a:rPr lang="en-US" sz="2000" dirty="0"/>
              <a:t> </a:t>
            </a:r>
            <a:r>
              <a:rPr lang="en-US" sz="2000" dirty="0" err="1"/>
              <a:t>iznosi</a:t>
            </a:r>
            <a:r>
              <a:rPr lang="en-US" sz="2000" dirty="0"/>
              <a:t> </a:t>
            </a:r>
            <a:endParaRPr lang="hr-BA" sz="2000" dirty="0"/>
          </a:p>
          <a:p>
            <a:r>
              <a:rPr lang="en-US" sz="2000" b="1" dirty="0"/>
              <a:t>O(n log(n)). </a:t>
            </a:r>
          </a:p>
        </p:txBody>
      </p:sp>
    </p:spTree>
    <p:extLst>
      <p:ext uri="{BB962C8B-B14F-4D97-AF65-F5344CB8AC3E}">
        <p14:creationId xmlns:p14="http://schemas.microsoft.com/office/powerpoint/2010/main" val="79336792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5" y="362552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„podijeli pa vladaj”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46" y="1103584"/>
            <a:ext cx="3482164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hr-BA" b="1" dirty="0"/>
              <a:t>Quick</a:t>
            </a:r>
            <a:r>
              <a:rPr lang="en-US" b="1" dirty="0"/>
              <a:t>sort</a:t>
            </a:r>
            <a:r>
              <a:rPr lang="en-US" dirty="0"/>
              <a:t> </a:t>
            </a:r>
            <a:endParaRPr lang="hr-BA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8DE02-9D48-4C8A-BC22-EC420E258B07}"/>
              </a:ext>
            </a:extLst>
          </p:cNvPr>
          <p:cNvSpPr/>
          <p:nvPr/>
        </p:nvSpPr>
        <p:spPr>
          <a:xfrm>
            <a:off x="53064" y="1657756"/>
            <a:ext cx="39107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Quick Sort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najbolji</a:t>
            </a:r>
            <a:r>
              <a:rPr lang="en-US" sz="2000" dirty="0"/>
              <a:t> </a:t>
            </a:r>
            <a:r>
              <a:rPr lang="en-US" sz="2000" dirty="0" err="1"/>
              <a:t>učinak</a:t>
            </a:r>
            <a:r>
              <a:rPr lang="en-US" sz="2000" dirty="0"/>
              <a:t> </a:t>
            </a:r>
            <a:r>
              <a:rPr lang="en-US" sz="2000" dirty="0" err="1"/>
              <a:t>ukoliko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podaci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se </a:t>
            </a:r>
            <a:r>
              <a:rPr lang="en-US" sz="2000" dirty="0" err="1"/>
              <a:t>nalaze</a:t>
            </a:r>
            <a:r>
              <a:rPr lang="en-US" sz="2000" dirty="0"/>
              <a:t> u </a:t>
            </a:r>
            <a:r>
              <a:rPr lang="en-US" sz="2000" dirty="0" err="1"/>
              <a:t>nizu</a:t>
            </a:r>
            <a:r>
              <a:rPr lang="en-US" sz="2000" dirty="0"/>
              <a:t>, </a:t>
            </a:r>
            <a:r>
              <a:rPr lang="hr-BA" sz="2000" dirty="0"/>
              <a:t>tj.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potrebno</a:t>
            </a:r>
            <a:r>
              <a:rPr lang="en-US" sz="2000" dirty="0"/>
              <a:t> </a:t>
            </a:r>
            <a:r>
              <a:rPr lang="en-US" sz="2000" dirty="0" err="1"/>
              <a:t>sortirati</a:t>
            </a:r>
            <a:r>
              <a:rPr lang="en-US" sz="2000" dirty="0"/>
              <a:t> </a:t>
            </a:r>
            <a:r>
              <a:rPr lang="en-US" sz="2000" dirty="0" err="1"/>
              <a:t>neure</a:t>
            </a:r>
            <a:r>
              <a:rPr lang="hr-BA" sz="2000" dirty="0"/>
              <a:t>đ</a:t>
            </a:r>
            <a:r>
              <a:rPr lang="en-US" sz="2000" dirty="0" err="1"/>
              <a:t>eni</a:t>
            </a:r>
            <a:r>
              <a:rPr lang="en-US" sz="2000" dirty="0"/>
              <a:t>, a </a:t>
            </a:r>
            <a:r>
              <a:rPr lang="en-US" sz="2000" dirty="0" err="1"/>
              <a:t>niz</a:t>
            </a:r>
            <a:r>
              <a:rPr lang="en-US" sz="2000" dirty="0"/>
              <a:t> </a:t>
            </a:r>
            <a:r>
              <a:rPr lang="en-US" sz="2000" dirty="0" err="1"/>
              <a:t>veliki</a:t>
            </a:r>
            <a:r>
              <a:rPr lang="en-US" sz="2000" dirty="0"/>
              <a:t>. </a:t>
            </a:r>
            <a:endParaRPr lang="hr-B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Prednost</a:t>
            </a:r>
            <a:r>
              <a:rPr lang="en-US" sz="2000" dirty="0"/>
              <a:t> quicksort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en-US" sz="2000" dirty="0"/>
              <a:t> </a:t>
            </a:r>
            <a:r>
              <a:rPr lang="en-US" sz="2000" dirty="0" err="1"/>
              <a:t>mergesort</a:t>
            </a:r>
            <a:r>
              <a:rPr lang="en-US" sz="2000" dirty="0"/>
              <a:t> </a:t>
            </a:r>
            <a:r>
              <a:rPr lang="en-US" sz="2000" dirty="0" err="1"/>
              <a:t>algoritmom</a:t>
            </a:r>
            <a:r>
              <a:rPr lang="en-US" sz="2000" dirty="0"/>
              <a:t>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sortiranje</a:t>
            </a:r>
            <a:r>
              <a:rPr lang="en-US" sz="2000" dirty="0"/>
              <a:t> </a:t>
            </a:r>
            <a:r>
              <a:rPr lang="hr-BA" sz="2000" dirty="0"/>
              <a:t>„</a:t>
            </a:r>
            <a:r>
              <a:rPr lang="en-US" sz="2000" dirty="0"/>
              <a:t>u </a:t>
            </a:r>
            <a:r>
              <a:rPr lang="en-US" sz="2000" dirty="0" err="1"/>
              <a:t>mjestu</a:t>
            </a:r>
            <a:r>
              <a:rPr lang="hr-BA" sz="2000" dirty="0"/>
              <a:t>”</a:t>
            </a:r>
            <a:r>
              <a:rPr lang="en-US" sz="2000" dirty="0"/>
              <a:t>, </a:t>
            </a:r>
            <a:r>
              <a:rPr lang="hr-BA" sz="2000" dirty="0"/>
              <a:t>tj.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potreban</a:t>
            </a:r>
            <a:r>
              <a:rPr lang="en-US" sz="2000" dirty="0"/>
              <a:t> </a:t>
            </a:r>
            <a:r>
              <a:rPr lang="en-US" sz="2000" dirty="0" err="1"/>
              <a:t>pomo</a:t>
            </a:r>
            <a:r>
              <a:rPr lang="hr-BA" sz="2000" dirty="0"/>
              <a:t>ć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niz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spremanje</a:t>
            </a:r>
            <a:r>
              <a:rPr lang="en-US" sz="2000" dirty="0"/>
              <a:t> </a:t>
            </a:r>
            <a:r>
              <a:rPr lang="en-US" sz="2000" dirty="0" err="1"/>
              <a:t>sortiranih</a:t>
            </a:r>
            <a:r>
              <a:rPr lang="en-US" sz="2000" dirty="0"/>
              <a:t> </a:t>
            </a:r>
            <a:r>
              <a:rPr lang="en-US" sz="2000" dirty="0" err="1"/>
              <a:t>elemenata</a:t>
            </a:r>
            <a:endParaRPr lang="hr-B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BA" sz="2000" dirty="0"/>
              <a:t>U </a:t>
            </a:r>
            <a:r>
              <a:rPr lang="en-US" sz="2000" dirty="0" err="1"/>
              <a:t>najboljem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prosječnom</a:t>
            </a:r>
            <a:r>
              <a:rPr lang="en-US" sz="2000" dirty="0"/>
              <a:t> </a:t>
            </a:r>
            <a:r>
              <a:rPr lang="en-US" sz="2000" dirty="0" err="1"/>
              <a:t>slučaju</a:t>
            </a:r>
            <a:r>
              <a:rPr lang="en-US" sz="2000" dirty="0"/>
              <a:t> </a:t>
            </a:r>
            <a:r>
              <a:rPr lang="en-US" sz="2000" dirty="0" err="1"/>
              <a:t>vremenska</a:t>
            </a:r>
            <a:r>
              <a:rPr lang="en-US" sz="2000" dirty="0"/>
              <a:t> </a:t>
            </a:r>
            <a:r>
              <a:rPr lang="en-US" sz="2000" dirty="0" err="1"/>
              <a:t>složenost</a:t>
            </a:r>
            <a:r>
              <a:rPr lang="en-US" sz="2000" dirty="0"/>
              <a:t> </a:t>
            </a:r>
            <a:r>
              <a:rPr lang="en-US" sz="2000" dirty="0" err="1"/>
              <a:t>ovog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hr-BA" sz="2000" dirty="0"/>
              <a:t> je               </a:t>
            </a:r>
            <a:r>
              <a:rPr lang="en-US" sz="2000" dirty="0"/>
              <a:t> </a:t>
            </a:r>
            <a:r>
              <a:rPr lang="en-US" sz="2000" b="1" dirty="0"/>
              <a:t>O(n log(n))</a:t>
            </a:r>
            <a:r>
              <a:rPr lang="en-US" sz="2000" dirty="0"/>
              <a:t>, u </a:t>
            </a:r>
            <a:r>
              <a:rPr lang="en-US" sz="2000" dirty="0" err="1"/>
              <a:t>najgorem</a:t>
            </a:r>
            <a:r>
              <a:rPr lang="en-US" sz="2000" dirty="0"/>
              <a:t>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slučaju</a:t>
            </a:r>
            <a:r>
              <a:rPr lang="en-US" sz="2000" dirty="0"/>
              <a:t> </a:t>
            </a:r>
            <a:r>
              <a:rPr lang="en-US" sz="2000" b="1" dirty="0"/>
              <a:t>O(n</a:t>
            </a:r>
            <a:r>
              <a:rPr lang="en-US" sz="2000" b="1" baseline="30000" dirty="0"/>
              <a:t>2</a:t>
            </a:r>
            <a:r>
              <a:rPr lang="en-US" sz="2000" b="1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5FC8B-3982-45FA-8ACA-0AA92785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35" y="1202557"/>
            <a:ext cx="4583956" cy="56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862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5" y="362552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Algoritmi „podijeli pa vladaj”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46" y="1103584"/>
            <a:ext cx="9017154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/>
              <a:t>Primjena</a:t>
            </a:r>
            <a:r>
              <a:rPr lang="en-US" dirty="0"/>
              <a:t> u </a:t>
            </a:r>
            <a:r>
              <a:rPr lang="en-US" dirty="0" err="1"/>
              <a:t>rješavanju</a:t>
            </a:r>
            <a:r>
              <a:rPr lang="en-US" dirty="0"/>
              <a:t> </a:t>
            </a:r>
            <a:r>
              <a:rPr lang="en-US" dirty="0" err="1"/>
              <a:t>modernih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8DE02-9D48-4C8A-BC22-EC420E258B07}"/>
              </a:ext>
            </a:extLst>
          </p:cNvPr>
          <p:cNvSpPr/>
          <p:nvPr/>
        </p:nvSpPr>
        <p:spPr>
          <a:xfrm>
            <a:off x="53064" y="1657756"/>
            <a:ext cx="8695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Sve</a:t>
            </a:r>
            <a:r>
              <a:rPr lang="en-US" sz="2200" dirty="0"/>
              <a:t> </a:t>
            </a:r>
            <a:r>
              <a:rPr lang="en-US" sz="2200" dirty="0" err="1"/>
              <a:t>većim</a:t>
            </a:r>
            <a:r>
              <a:rPr lang="en-US" sz="2200" dirty="0"/>
              <a:t> </a:t>
            </a:r>
            <a:r>
              <a:rPr lang="en-US" sz="2200" dirty="0" err="1"/>
              <a:t>korištenjem</a:t>
            </a:r>
            <a:r>
              <a:rPr lang="en-US" sz="2200" dirty="0"/>
              <a:t> </a:t>
            </a:r>
            <a:r>
              <a:rPr lang="en-US" sz="2200" dirty="0" err="1"/>
              <a:t>socijalnih</a:t>
            </a:r>
            <a:r>
              <a:rPr lang="en-US" sz="2200" dirty="0"/>
              <a:t> </a:t>
            </a:r>
            <a:r>
              <a:rPr lang="en-US" sz="2200" dirty="0" err="1"/>
              <a:t>mreža</a:t>
            </a:r>
            <a:r>
              <a:rPr lang="en-US" sz="2200" dirty="0"/>
              <a:t> </a:t>
            </a:r>
            <a:r>
              <a:rPr lang="en-US" sz="2200" dirty="0" err="1"/>
              <a:t>došlo</a:t>
            </a:r>
            <a:r>
              <a:rPr lang="en-US" sz="2200" dirty="0"/>
              <a:t> </a:t>
            </a:r>
            <a:r>
              <a:rPr lang="en-US" sz="2200" dirty="0" err="1"/>
              <a:t>je</a:t>
            </a:r>
            <a:r>
              <a:rPr lang="en-US" sz="2200" dirty="0"/>
              <a:t> do </a:t>
            </a:r>
            <a:r>
              <a:rPr lang="en-US" sz="2200" dirty="0" err="1"/>
              <a:t>potrebe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njihovim</a:t>
            </a:r>
            <a:r>
              <a:rPr lang="en-US" sz="2200" dirty="0"/>
              <a:t> </a:t>
            </a:r>
            <a:r>
              <a:rPr lang="en-US" sz="2200" dirty="0" err="1"/>
              <a:t>analiziranjem</a:t>
            </a:r>
            <a:r>
              <a:rPr lang="en-US" sz="2200" dirty="0"/>
              <a:t>. </a:t>
            </a:r>
            <a:endParaRPr lang="hr-BA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BA" sz="2200" dirty="0"/>
              <a:t>B</a:t>
            </a:r>
            <a:r>
              <a:rPr lang="en-US" sz="2200" dirty="0" err="1"/>
              <a:t>rojni</a:t>
            </a:r>
            <a:r>
              <a:rPr lang="en-US" sz="2200" dirty="0"/>
              <a:t> </a:t>
            </a:r>
            <a:r>
              <a:rPr lang="en-US" sz="2200" dirty="0" err="1"/>
              <a:t>razlozi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zahtjevi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njihovu</a:t>
            </a:r>
            <a:r>
              <a:rPr lang="en-US" sz="2200" dirty="0"/>
              <a:t> </a:t>
            </a:r>
            <a:r>
              <a:rPr lang="en-US" sz="2200" dirty="0" err="1"/>
              <a:t>analizu</a:t>
            </a:r>
            <a:r>
              <a:rPr lang="en-US" sz="2200" dirty="0"/>
              <a:t> : </a:t>
            </a:r>
            <a:r>
              <a:rPr lang="en-US" sz="2200" dirty="0" err="1"/>
              <a:t>socijalni</a:t>
            </a:r>
            <a:r>
              <a:rPr lang="en-US" sz="2200" dirty="0"/>
              <a:t>, </a:t>
            </a:r>
            <a:r>
              <a:rPr lang="en-US" sz="2200" dirty="0" err="1"/>
              <a:t>ekonomski</a:t>
            </a:r>
            <a:r>
              <a:rPr lang="en-US" sz="2200" dirty="0"/>
              <a:t>, </a:t>
            </a:r>
            <a:r>
              <a:rPr lang="en-US" sz="2200" dirty="0" err="1"/>
              <a:t>društveni</a:t>
            </a:r>
            <a:r>
              <a:rPr lang="en-US" sz="2200" dirty="0"/>
              <a:t>, </a:t>
            </a:r>
            <a:r>
              <a:rPr lang="en-US" sz="2200" dirty="0" err="1"/>
              <a:t>politički</a:t>
            </a:r>
            <a:r>
              <a:rPr lang="en-US" sz="2200" dirty="0"/>
              <a:t>, </a:t>
            </a:r>
            <a:r>
              <a:rPr lang="en-US" sz="2200" dirty="0" err="1"/>
              <a:t>itd</a:t>
            </a:r>
            <a:r>
              <a:rPr lang="en-US" sz="2200" dirty="0"/>
              <a:t>. </a:t>
            </a:r>
            <a:endParaRPr lang="hr-BA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Nepredvi</a:t>
            </a:r>
            <a:r>
              <a:rPr lang="hr-BA" sz="2200" dirty="0"/>
              <a:t>đ</a:t>
            </a:r>
            <a:r>
              <a:rPr lang="en-US" sz="2200" dirty="0" err="1"/>
              <a:t>eni</a:t>
            </a:r>
            <a:r>
              <a:rPr lang="en-US" sz="2200" dirty="0"/>
              <a:t> </a:t>
            </a:r>
            <a:r>
              <a:rPr lang="en-US" sz="2200" dirty="0" err="1"/>
              <a:t>rast</a:t>
            </a:r>
            <a:r>
              <a:rPr lang="en-US" sz="2200" dirty="0"/>
              <a:t> </a:t>
            </a:r>
            <a:r>
              <a:rPr lang="en-US" sz="2200" dirty="0" err="1"/>
              <a:t>ovih</a:t>
            </a:r>
            <a:r>
              <a:rPr lang="en-US" sz="2200" dirty="0"/>
              <a:t> </a:t>
            </a:r>
            <a:r>
              <a:rPr lang="en-US" sz="2200" dirty="0" err="1"/>
              <a:t>mreža</a:t>
            </a:r>
            <a:r>
              <a:rPr lang="en-US" sz="2200" dirty="0"/>
              <a:t> </a:t>
            </a:r>
            <a:r>
              <a:rPr lang="en-US" sz="2200" dirty="0" err="1"/>
              <a:t>predstavlja</a:t>
            </a:r>
            <a:r>
              <a:rPr lang="en-US" sz="2200" dirty="0"/>
              <a:t> problem </a:t>
            </a:r>
            <a:r>
              <a:rPr lang="en-US" sz="2200" dirty="0" err="1"/>
              <a:t>kod</a:t>
            </a:r>
            <a:r>
              <a:rPr lang="en-US" sz="2200" dirty="0"/>
              <a:t> </a:t>
            </a:r>
            <a:r>
              <a:rPr lang="en-US" sz="2200" dirty="0" err="1"/>
              <a:t>njihovog</a:t>
            </a:r>
            <a:r>
              <a:rPr lang="en-US" sz="2200" dirty="0"/>
              <a:t> </a:t>
            </a:r>
            <a:r>
              <a:rPr lang="en-US" sz="2200" dirty="0" err="1"/>
              <a:t>dizajniranja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održavanja</a:t>
            </a:r>
            <a:r>
              <a:rPr lang="en-US" sz="2200" dirty="0"/>
              <a:t> </a:t>
            </a:r>
            <a:r>
              <a:rPr lang="en-US" sz="2200" dirty="0" err="1"/>
              <a:t>kao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pretrage</a:t>
            </a:r>
            <a:r>
              <a:rPr lang="en-US" sz="2200" dirty="0"/>
              <a:t>. </a:t>
            </a:r>
            <a:endParaRPr lang="hr-BA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Jedan</a:t>
            </a:r>
            <a:r>
              <a:rPr lang="en-US" sz="2200" dirty="0"/>
              <a:t> od </a:t>
            </a:r>
            <a:r>
              <a:rPr lang="en-US" sz="2200" dirty="0" err="1"/>
              <a:t>načina</a:t>
            </a:r>
            <a:r>
              <a:rPr lang="en-US" sz="2200" dirty="0"/>
              <a:t> </a:t>
            </a:r>
            <a:r>
              <a:rPr lang="en-US" sz="2200" dirty="0" err="1"/>
              <a:t>rješavanja</a:t>
            </a:r>
            <a:r>
              <a:rPr lang="en-US" sz="2200" dirty="0"/>
              <a:t> </a:t>
            </a:r>
            <a:r>
              <a:rPr lang="en-US" sz="2200" dirty="0" err="1"/>
              <a:t>ovog</a:t>
            </a:r>
            <a:r>
              <a:rPr lang="en-US" sz="2200" dirty="0"/>
              <a:t> </a:t>
            </a:r>
            <a:r>
              <a:rPr lang="en-US" sz="2200" dirty="0" err="1"/>
              <a:t>problema</a:t>
            </a:r>
            <a:r>
              <a:rPr lang="en-US" sz="2200" dirty="0"/>
              <a:t> jest </a:t>
            </a:r>
            <a:r>
              <a:rPr lang="en-US" sz="2200" dirty="0" err="1"/>
              <a:t>pokušaj</a:t>
            </a:r>
            <a:r>
              <a:rPr lang="en-US" sz="2200" dirty="0"/>
              <a:t> </a:t>
            </a:r>
            <a:r>
              <a:rPr lang="en-US" sz="2200" dirty="0" err="1"/>
              <a:t>rješavanja</a:t>
            </a:r>
            <a:r>
              <a:rPr lang="en-US" sz="2200" dirty="0"/>
              <a:t> </a:t>
            </a:r>
            <a:r>
              <a:rPr lang="en-US" sz="2200" dirty="0" err="1"/>
              <a:t>metodom</a:t>
            </a:r>
            <a:r>
              <a:rPr lang="en-US" sz="2200" dirty="0"/>
              <a:t> </a:t>
            </a:r>
            <a:r>
              <a:rPr lang="en-US" sz="2200" dirty="0" err="1"/>
              <a:t>podijeli</a:t>
            </a:r>
            <a:r>
              <a:rPr lang="en-US" sz="2200" dirty="0"/>
              <a:t> pa </a:t>
            </a:r>
            <a:r>
              <a:rPr lang="en-US" sz="2200" dirty="0" err="1"/>
              <a:t>vladaj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to </a:t>
            </a:r>
            <a:r>
              <a:rPr lang="en-US" sz="2200" dirty="0" err="1"/>
              <a:t>tako</a:t>
            </a:r>
            <a:r>
              <a:rPr lang="en-US" sz="2200" dirty="0"/>
              <a:t> da se </a:t>
            </a:r>
            <a:r>
              <a:rPr lang="en-US" sz="2200" dirty="0" err="1"/>
              <a:t>velika</a:t>
            </a:r>
            <a:r>
              <a:rPr lang="en-US" sz="2200" dirty="0"/>
              <a:t> </a:t>
            </a:r>
            <a:r>
              <a:rPr lang="en-US" sz="2200" dirty="0" err="1"/>
              <a:t>mreža</a:t>
            </a:r>
            <a:r>
              <a:rPr lang="en-US" sz="2200" dirty="0"/>
              <a:t> </a:t>
            </a:r>
            <a:r>
              <a:rPr lang="en-US" sz="2200" dirty="0" err="1"/>
              <a:t>podijeli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manje</a:t>
            </a:r>
            <a:r>
              <a:rPr lang="en-US" sz="2200" dirty="0"/>
              <a:t> </a:t>
            </a:r>
            <a:r>
              <a:rPr lang="en-US" sz="2200" dirty="0" err="1"/>
              <a:t>istovrsnih</a:t>
            </a:r>
            <a:r>
              <a:rPr lang="en-US" sz="2200" dirty="0"/>
              <a:t> </a:t>
            </a:r>
            <a:r>
              <a:rPr lang="en-US" sz="2200" dirty="0" err="1"/>
              <a:t>dijelova</a:t>
            </a:r>
            <a:r>
              <a:rPr lang="en-US" sz="2200" dirty="0"/>
              <a:t> </a:t>
            </a:r>
            <a:r>
              <a:rPr lang="en-US" sz="2200" dirty="0" err="1"/>
              <a:t>rekurzivno</a:t>
            </a:r>
            <a:r>
              <a:rPr lang="en-US" sz="2200" dirty="0"/>
              <a:t> </a:t>
            </a:r>
            <a:r>
              <a:rPr lang="en-US" sz="2200" dirty="0" err="1"/>
              <a:t>prema</a:t>
            </a:r>
            <a:r>
              <a:rPr lang="en-US" sz="2200" dirty="0"/>
              <a:t> </a:t>
            </a:r>
            <a:r>
              <a:rPr lang="en-US" sz="2200" dirty="0" err="1"/>
              <a:t>nekim</a:t>
            </a:r>
            <a:r>
              <a:rPr lang="en-US" sz="2200" dirty="0"/>
              <a:t> </a:t>
            </a:r>
            <a:r>
              <a:rPr lang="en-US" sz="2200" dirty="0" err="1"/>
              <a:t>svojstvima</a:t>
            </a:r>
            <a:r>
              <a:rPr lang="en-US" sz="2200" dirty="0"/>
              <a:t>, a </a:t>
            </a:r>
            <a:r>
              <a:rPr lang="en-US" sz="2200" dirty="0" err="1"/>
              <a:t>potom</a:t>
            </a:r>
            <a:r>
              <a:rPr lang="en-US" sz="2200" dirty="0"/>
              <a:t> se </a:t>
            </a:r>
            <a:r>
              <a:rPr lang="en-US" sz="2200" dirty="0" err="1"/>
              <a:t>svaki</a:t>
            </a:r>
            <a:r>
              <a:rPr lang="en-US" sz="2200" dirty="0"/>
              <a:t> od </a:t>
            </a:r>
            <a:r>
              <a:rPr lang="en-US" sz="2200" dirty="0" err="1"/>
              <a:t>tih</a:t>
            </a:r>
            <a:r>
              <a:rPr lang="en-US" sz="2200" dirty="0"/>
              <a:t> </a:t>
            </a:r>
            <a:r>
              <a:rPr lang="en-US" sz="2200" dirty="0" err="1"/>
              <a:t>dijelova</a:t>
            </a:r>
            <a:r>
              <a:rPr lang="en-US" sz="2200" dirty="0"/>
              <a:t> </a:t>
            </a:r>
            <a:r>
              <a:rPr lang="en-US" sz="2200" dirty="0" err="1"/>
              <a:t>dodjeli</a:t>
            </a:r>
            <a:r>
              <a:rPr lang="en-US" sz="2200" dirty="0"/>
              <a:t> </a:t>
            </a:r>
            <a:r>
              <a:rPr lang="en-US" sz="2200" dirty="0" err="1"/>
              <a:t>nekom</a:t>
            </a:r>
            <a:r>
              <a:rPr lang="en-US" sz="2200" dirty="0"/>
              <a:t> </a:t>
            </a:r>
            <a:r>
              <a:rPr lang="en-US" sz="2200" dirty="0" err="1"/>
              <a:t>serveru</a:t>
            </a:r>
            <a:r>
              <a:rPr lang="en-US" sz="2200" dirty="0"/>
              <a:t> </a:t>
            </a:r>
            <a:r>
              <a:rPr lang="en-US" sz="2200" dirty="0" err="1"/>
              <a:t>koji</a:t>
            </a:r>
            <a:r>
              <a:rPr lang="en-US" sz="2200" dirty="0"/>
              <a:t> brine o </a:t>
            </a:r>
            <a:r>
              <a:rPr lang="en-US" sz="2200" dirty="0" err="1"/>
              <a:t>povezanosti</a:t>
            </a:r>
            <a:r>
              <a:rPr lang="en-US" sz="2200" dirty="0"/>
              <a:t> </a:t>
            </a:r>
            <a:r>
              <a:rPr lang="en-US" sz="2200" dirty="0" err="1"/>
              <a:t>tako</a:t>
            </a:r>
            <a:r>
              <a:rPr lang="en-US" sz="2200" dirty="0"/>
              <a:t> </a:t>
            </a:r>
            <a:r>
              <a:rPr lang="en-US" sz="2200" dirty="0" err="1"/>
              <a:t>dobivenih</a:t>
            </a:r>
            <a:r>
              <a:rPr lang="en-US" sz="2200" dirty="0"/>
              <a:t> </a:t>
            </a:r>
            <a:r>
              <a:rPr lang="en-US" sz="2200" dirty="0" err="1"/>
              <a:t>dijelova</a:t>
            </a:r>
            <a:r>
              <a:rPr lang="en-US" sz="2200" dirty="0"/>
              <a:t>. </a:t>
            </a:r>
            <a:endParaRPr lang="hr-BA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Time se </a:t>
            </a:r>
            <a:r>
              <a:rPr lang="en-US" sz="2200" dirty="0" err="1"/>
              <a:t>znatno</a:t>
            </a:r>
            <a:r>
              <a:rPr lang="en-US" sz="2200" dirty="0"/>
              <a:t> </a:t>
            </a:r>
            <a:r>
              <a:rPr lang="en-US" sz="2200" dirty="0" err="1"/>
              <a:t>olakšava</a:t>
            </a:r>
            <a:r>
              <a:rPr lang="en-US" sz="2200" dirty="0"/>
              <a:t> </a:t>
            </a:r>
            <a:r>
              <a:rPr lang="en-US" sz="2200" dirty="0" err="1"/>
              <a:t>upravljanje</a:t>
            </a:r>
            <a:r>
              <a:rPr lang="en-US" sz="2200" dirty="0"/>
              <a:t> </a:t>
            </a:r>
            <a:r>
              <a:rPr lang="en-US" sz="2200" dirty="0" err="1"/>
              <a:t>socijalnim</a:t>
            </a:r>
            <a:r>
              <a:rPr lang="en-US" sz="2200" dirty="0"/>
              <a:t> </a:t>
            </a:r>
            <a:r>
              <a:rPr lang="en-US" sz="2200" dirty="0" err="1"/>
              <a:t>mrežama</a:t>
            </a:r>
            <a:r>
              <a:rPr lang="en-US" sz="2200" dirty="0"/>
              <a:t> </a:t>
            </a:r>
            <a:r>
              <a:rPr lang="en-US" sz="2200" dirty="0" err="1"/>
              <a:t>kao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njihovo</a:t>
            </a:r>
            <a:r>
              <a:rPr lang="en-US" sz="2200" dirty="0"/>
              <a:t> </a:t>
            </a:r>
            <a:r>
              <a:rPr lang="en-US" sz="2200" dirty="0" err="1"/>
              <a:t>održavanje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pretraživanje</a:t>
            </a:r>
            <a:r>
              <a:rPr lang="en-US" sz="2200" dirty="0"/>
              <a:t> </a:t>
            </a:r>
            <a:r>
              <a:rPr lang="en-US" sz="2200" dirty="0" err="1"/>
              <a:t>po</a:t>
            </a:r>
            <a:r>
              <a:rPr lang="en-US" sz="2200" dirty="0"/>
              <a:t> </a:t>
            </a:r>
            <a:r>
              <a:rPr lang="en-US" sz="2200" dirty="0" err="1"/>
              <a:t>odre</a:t>
            </a:r>
            <a:r>
              <a:rPr lang="hr-BA" sz="2200" dirty="0"/>
              <a:t>đ</a:t>
            </a:r>
            <a:r>
              <a:rPr lang="en-US" sz="2200" dirty="0" err="1"/>
              <a:t>enim</a:t>
            </a:r>
            <a:r>
              <a:rPr lang="en-US" sz="2200" dirty="0"/>
              <a:t> </a:t>
            </a:r>
            <a:r>
              <a:rPr lang="en-US" sz="2200" dirty="0" err="1"/>
              <a:t>svojstvima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39115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Osobine p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ohlepni</a:t>
            </a:r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</a:t>
            </a:r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</a:t>
            </a:r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</a:t>
            </a:r>
            <a:endParaRPr lang="sr-Latn-R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776864" cy="41044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Pohlepni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pogodni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r</a:t>
            </a:r>
            <a:r>
              <a:rPr lang="hr-BA" dirty="0"/>
              <a:t>j</a:t>
            </a:r>
            <a:r>
              <a:rPr lang="en-US" dirty="0" err="1"/>
              <a:t>ešavanje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optimiz</a:t>
            </a:r>
            <a:r>
              <a:rPr lang="hr-BA" dirty="0"/>
              <a:t>iran</a:t>
            </a:r>
            <a:r>
              <a:rPr lang="en-US" dirty="0" err="1"/>
              <a:t>ih</a:t>
            </a:r>
            <a:r>
              <a:rPr lang="en-US" dirty="0"/>
              <a:t> problem</a:t>
            </a:r>
            <a:r>
              <a:rPr lang="hr-BA" dirty="0"/>
              <a:t>a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optimalnu</a:t>
            </a:r>
            <a:r>
              <a:rPr lang="en-US" dirty="0"/>
              <a:t> </a:t>
            </a:r>
            <a:r>
              <a:rPr lang="hr-BA" dirty="0"/>
              <a:t>pod</a:t>
            </a:r>
            <a:r>
              <a:rPr lang="en-US" dirty="0" err="1"/>
              <a:t>strukturu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Optimalno</a:t>
            </a:r>
            <a:r>
              <a:rPr lang="en-US" dirty="0"/>
              <a:t> r</a:t>
            </a:r>
            <a:r>
              <a:rPr lang="hr-BA" dirty="0"/>
              <a:t>j</a:t>
            </a:r>
            <a:r>
              <a:rPr lang="en-US" dirty="0" err="1"/>
              <a:t>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optimalnih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potproblema</a:t>
            </a:r>
            <a:r>
              <a:rPr lang="en-US" dirty="0"/>
              <a:t> 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osobinu</a:t>
            </a:r>
            <a:r>
              <a:rPr lang="en-US" dirty="0"/>
              <a:t> </a:t>
            </a:r>
            <a:r>
              <a:rPr lang="en-US" dirty="0" err="1"/>
              <a:t>pohlepnosti</a:t>
            </a:r>
            <a:r>
              <a:rPr lang="en-US" dirty="0"/>
              <a:t> (greedy property)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6533423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Osobine p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ohlepni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</a:t>
            </a:r>
            <a:r>
              <a:rPr lang="hr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05776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Prednosti</a:t>
            </a:r>
            <a:r>
              <a:rPr lang="en-US" dirty="0"/>
              <a:t>: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jednostavni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dizajniranje</a:t>
            </a:r>
            <a:r>
              <a:rPr lang="en-US" dirty="0"/>
              <a:t> 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Jednostavni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Brzo</a:t>
            </a:r>
            <a:r>
              <a:rPr lang="en-US" dirty="0"/>
              <a:t> se </a:t>
            </a:r>
            <a:r>
              <a:rPr lang="en-US" dirty="0" err="1"/>
              <a:t>izvršavaju</a:t>
            </a:r>
            <a:r>
              <a:rPr lang="en-US" dirty="0"/>
              <a:t> </a:t>
            </a:r>
            <a:endParaRPr lang="hr-BA" dirty="0"/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hr-BA" dirty="0"/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Nedostaci</a:t>
            </a:r>
            <a:r>
              <a:rPr lang="en-US" dirty="0"/>
              <a:t>: 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pohlepni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ne </a:t>
            </a:r>
            <a:r>
              <a:rPr lang="en-US" dirty="0" err="1"/>
              <a:t>funkcionišu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dovode</a:t>
            </a:r>
            <a:r>
              <a:rPr lang="en-US" dirty="0"/>
              <a:t> do </a:t>
            </a:r>
            <a:r>
              <a:rPr lang="en-US" dirty="0" err="1"/>
              <a:t>suboptimalnog</a:t>
            </a:r>
            <a:r>
              <a:rPr lang="en-US" dirty="0"/>
              <a:t> r</a:t>
            </a:r>
            <a:r>
              <a:rPr lang="hr-BA" dirty="0"/>
              <a:t>j</a:t>
            </a:r>
            <a:r>
              <a:rPr lang="en-US" dirty="0" err="1"/>
              <a:t>ešenja</a:t>
            </a:r>
            <a:r>
              <a:rPr lang="hr-BA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hr-BA" dirty="0"/>
              <a:t>ima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da se r</a:t>
            </a:r>
            <a:r>
              <a:rPr lang="hr-BA" dirty="0"/>
              <a:t>ij</a:t>
            </a:r>
            <a:r>
              <a:rPr lang="en-US" dirty="0" err="1"/>
              <a:t>eši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problem,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strukturiran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se </a:t>
            </a:r>
            <a:r>
              <a:rPr lang="en-US" dirty="0" err="1"/>
              <a:t>utvrdi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efikasan</a:t>
            </a:r>
            <a:r>
              <a:rPr lang="hr-BA" dirty="0"/>
              <a:t>.</a:t>
            </a:r>
            <a:endParaRPr lang="sr-Latn-R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051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Primjene p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ohlepni</a:t>
            </a:r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</a:t>
            </a:r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</a:t>
            </a:r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</a:t>
            </a:r>
            <a:endParaRPr lang="sr-Latn-R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3057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Biranje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 </a:t>
            </a:r>
            <a:endParaRPr lang="hr-BA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Problem </a:t>
            </a:r>
            <a:r>
              <a:rPr lang="en-US" sz="2400" dirty="0" err="1"/>
              <a:t>selekcije</a:t>
            </a:r>
            <a:r>
              <a:rPr lang="en-US" sz="2400" dirty="0"/>
              <a:t> </a:t>
            </a:r>
            <a:r>
              <a:rPr lang="en-US" sz="2400" dirty="0" err="1"/>
              <a:t>aktivnosti</a:t>
            </a:r>
            <a:r>
              <a:rPr lang="hr-BA" sz="2400" dirty="0"/>
              <a:t>  (</a:t>
            </a:r>
            <a:r>
              <a:rPr lang="en-US" sz="2400" dirty="0"/>
              <a:t>Activity selection problem</a:t>
            </a:r>
            <a:r>
              <a:rPr lang="hr-BA" sz="2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/>
              <a:t>Pokrivanje</a:t>
            </a:r>
            <a:r>
              <a:rPr lang="en-US" sz="2400" dirty="0"/>
              <a:t> </a:t>
            </a:r>
            <a:r>
              <a:rPr lang="en-US" sz="2400" dirty="0" err="1"/>
              <a:t>intervala</a:t>
            </a:r>
            <a:r>
              <a:rPr lang="hr-BA" sz="2400" dirty="0"/>
              <a:t> (</a:t>
            </a:r>
            <a:r>
              <a:rPr lang="en-US" sz="2400" dirty="0"/>
              <a:t>Interval covering</a:t>
            </a:r>
            <a:r>
              <a:rPr lang="hr-BA" sz="2400" dirty="0"/>
              <a:t>)</a:t>
            </a:r>
            <a:r>
              <a:rPr lang="en-US" sz="2400" dirty="0"/>
              <a:t> </a:t>
            </a:r>
            <a:endParaRPr lang="hr-BA" sz="2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/>
              <a:t>Balansiranje</a:t>
            </a:r>
            <a:r>
              <a:rPr lang="en-US" sz="2400" dirty="0"/>
              <a:t> </a:t>
            </a:r>
            <a:r>
              <a:rPr lang="en-US" sz="2400" dirty="0" err="1"/>
              <a:t>opterećenja</a:t>
            </a:r>
            <a:r>
              <a:rPr lang="hr-BA" sz="2400" dirty="0"/>
              <a:t> (</a:t>
            </a:r>
            <a:r>
              <a:rPr lang="en-US" sz="2400" dirty="0"/>
              <a:t>Load Balancing</a:t>
            </a:r>
            <a:r>
              <a:rPr lang="hr-BA" sz="2400" dirty="0"/>
              <a:t>)</a:t>
            </a:r>
            <a:r>
              <a:rPr lang="en-US" sz="2400" dirty="0"/>
              <a:t> </a:t>
            </a:r>
            <a:endParaRPr lang="hr-BA" sz="2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Grafovski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endParaRPr lang="hr-BA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Prim, Kruskal, Dijkstra, Huffman-</a:t>
            </a:r>
            <a:r>
              <a:rPr lang="en-US" sz="2400" dirty="0" err="1"/>
              <a:t>ovo</a:t>
            </a:r>
            <a:r>
              <a:rPr lang="en-US" sz="2400" dirty="0"/>
              <a:t> </a:t>
            </a:r>
            <a:r>
              <a:rPr lang="en-US" sz="2400" dirty="0" err="1"/>
              <a:t>kodiranje</a:t>
            </a:r>
            <a:r>
              <a:rPr lang="en-US" sz="2400" dirty="0"/>
              <a:t>, </a:t>
            </a:r>
            <a:r>
              <a:rPr lang="en-US" sz="2400" dirty="0" err="1"/>
              <a:t>topološko</a:t>
            </a:r>
            <a:r>
              <a:rPr lang="en-US" sz="2400" dirty="0"/>
              <a:t> </a:t>
            </a:r>
            <a:r>
              <a:rPr lang="en-US" sz="2400" dirty="0" err="1"/>
              <a:t>sortiranje</a:t>
            </a:r>
            <a:r>
              <a:rPr lang="en-US" sz="2400" dirty="0"/>
              <a:t> </a:t>
            </a:r>
            <a:endParaRPr lang="hr-BA" sz="2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Problem </a:t>
            </a:r>
            <a:r>
              <a:rPr lang="en-US" dirty="0" err="1"/>
              <a:t>trgovačkog</a:t>
            </a:r>
            <a:r>
              <a:rPr lang="en-US" dirty="0"/>
              <a:t> </a:t>
            </a:r>
            <a:r>
              <a:rPr lang="en-US" dirty="0" err="1"/>
              <a:t>putnika</a:t>
            </a:r>
            <a:r>
              <a:rPr lang="en-US" dirty="0"/>
              <a:t> </a:t>
            </a:r>
            <a:r>
              <a:rPr lang="hr-BA" dirty="0"/>
              <a:t> </a:t>
            </a:r>
            <a:r>
              <a:rPr lang="hr-BA" sz="2400" dirty="0"/>
              <a:t>(</a:t>
            </a:r>
            <a:r>
              <a:rPr lang="en-US" sz="2400" dirty="0"/>
              <a:t>Traveling salesman problem</a:t>
            </a:r>
            <a:r>
              <a:rPr lang="hr-BA" sz="2400" dirty="0"/>
              <a:t>)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Problem “</a:t>
            </a:r>
            <a:r>
              <a:rPr lang="en-US" dirty="0" err="1"/>
              <a:t>razlomljenog</a:t>
            </a:r>
            <a:r>
              <a:rPr lang="en-US" dirty="0"/>
              <a:t>” </a:t>
            </a:r>
            <a:r>
              <a:rPr lang="en-US" dirty="0" err="1"/>
              <a:t>ranca</a:t>
            </a:r>
            <a:r>
              <a:rPr lang="en-US" dirty="0"/>
              <a:t> </a:t>
            </a:r>
            <a:r>
              <a:rPr lang="hr-BA" sz="2400" dirty="0"/>
              <a:t>(</a:t>
            </a:r>
            <a:r>
              <a:rPr lang="en-US" sz="2400" dirty="0"/>
              <a:t>Continuous knapsack problem</a:t>
            </a:r>
            <a:r>
              <a:rPr lang="hr-BA" sz="2400" dirty="0"/>
              <a:t>)</a:t>
            </a:r>
            <a:endParaRPr lang="hr-BA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Problem </a:t>
            </a:r>
            <a:r>
              <a:rPr lang="en-US" dirty="0" err="1"/>
              <a:t>prebrojavanja</a:t>
            </a:r>
            <a:r>
              <a:rPr lang="en-US" dirty="0"/>
              <a:t> </a:t>
            </a:r>
            <a:r>
              <a:rPr lang="en-US" dirty="0" err="1"/>
              <a:t>novca</a:t>
            </a:r>
            <a:endParaRPr lang="sr-Latn-R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101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47802"/>
            <a:ext cx="8229600" cy="792088"/>
          </a:xfrm>
        </p:spPr>
        <p:txBody>
          <a:bodyPr>
            <a:normAutofit/>
          </a:bodyPr>
          <a:lstStyle/>
          <a:p>
            <a:r>
              <a:rPr lang="hr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prebrojavanja novca </a:t>
            </a:r>
            <a:endParaRPr lang="sr-Latn-R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39890"/>
            <a:ext cx="8568952" cy="5601477"/>
          </a:xfrm>
        </p:spPr>
        <p:txBody>
          <a:bodyPr>
            <a:normAutofit fontScale="85000" lnSpcReduction="20000"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dirty="0" err="1"/>
              <a:t>Pretpostavi</a:t>
            </a:r>
            <a:r>
              <a:rPr lang="hr-BA" dirty="0"/>
              <a:t>mo</a:t>
            </a:r>
            <a:r>
              <a:rPr lang="en-US" dirty="0"/>
              <a:t> da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izbroji</a:t>
            </a:r>
            <a:r>
              <a:rPr lang="hr-BA" dirty="0"/>
              <a:t>mo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sumu</a:t>
            </a:r>
            <a:r>
              <a:rPr lang="en-US" dirty="0"/>
              <a:t> </a:t>
            </a:r>
            <a:r>
              <a:rPr lang="en-US" dirty="0" err="1"/>
              <a:t>novca</a:t>
            </a:r>
            <a:r>
              <a:rPr lang="en-US" dirty="0"/>
              <a:t> u </a:t>
            </a:r>
            <a:r>
              <a:rPr lang="en-US" dirty="0" err="1"/>
              <a:t>dolarima</a:t>
            </a:r>
            <a:r>
              <a:rPr lang="en-US" dirty="0"/>
              <a:t> </a:t>
            </a:r>
            <a:r>
              <a:rPr lang="en-US" dirty="0" err="1"/>
              <a:t>koriš</a:t>
            </a:r>
            <a:r>
              <a:rPr lang="hr-BA" dirty="0"/>
              <a:t>t</a:t>
            </a:r>
            <a:r>
              <a:rPr lang="en-US" dirty="0" err="1"/>
              <a:t>enjem</a:t>
            </a:r>
            <a:r>
              <a:rPr lang="en-US" dirty="0"/>
              <a:t> </a:t>
            </a:r>
            <a:r>
              <a:rPr lang="en-US" dirty="0" err="1"/>
              <a:t>najmanjeg</a:t>
            </a:r>
            <a:r>
              <a:rPr lang="en-US" dirty="0"/>
              <a:t> </a:t>
            </a:r>
            <a:r>
              <a:rPr lang="en-US" dirty="0" err="1"/>
              <a:t>mogućeg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novčanica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novčića</a:t>
            </a:r>
            <a:r>
              <a:rPr lang="en-US" dirty="0"/>
              <a:t> (</a:t>
            </a:r>
            <a:r>
              <a:rPr lang="en-US" dirty="0" err="1"/>
              <a:t>apoena</a:t>
            </a:r>
            <a:r>
              <a:rPr lang="en-US" dirty="0"/>
              <a:t>) </a:t>
            </a:r>
            <a:endParaRPr lang="hr-BA" dirty="0"/>
          </a:p>
          <a:p>
            <a:pPr marL="109728" indent="0">
              <a:spcBef>
                <a:spcPts val="0"/>
              </a:spcBef>
              <a:buNone/>
            </a:pPr>
            <a:endParaRPr lang="hr-BA" dirty="0"/>
          </a:p>
          <a:p>
            <a:pPr marL="109728" indent="0">
              <a:spcBef>
                <a:spcPts val="0"/>
              </a:spcBef>
              <a:buNone/>
            </a:pPr>
            <a:r>
              <a:rPr lang="en-US" dirty="0"/>
              <a:t>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prim</a:t>
            </a:r>
            <a:r>
              <a:rPr lang="hr-BA" dirty="0"/>
              <a:t>j</a:t>
            </a:r>
            <a:r>
              <a:rPr lang="en-US" dirty="0" err="1"/>
              <a:t>eniti</a:t>
            </a:r>
            <a:r>
              <a:rPr lang="en-US" dirty="0"/>
              <a:t> </a:t>
            </a:r>
            <a:r>
              <a:rPr lang="en-US" dirty="0" err="1"/>
              <a:t>pohlepni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koraku</a:t>
            </a:r>
            <a:r>
              <a:rPr lang="en-US" dirty="0"/>
              <a:t> </a:t>
            </a:r>
            <a:r>
              <a:rPr lang="en-US" dirty="0" err="1"/>
              <a:t>uzima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mogući</a:t>
            </a:r>
            <a:r>
              <a:rPr lang="en-US" dirty="0"/>
              <a:t> </a:t>
            </a:r>
            <a:r>
              <a:rPr lang="en-US" dirty="0" err="1"/>
              <a:t>apoen</a:t>
            </a:r>
            <a:r>
              <a:rPr lang="en-US" dirty="0"/>
              <a:t> </a:t>
            </a:r>
            <a:r>
              <a:rPr lang="en-US" dirty="0" err="1"/>
              <a:t>takav</a:t>
            </a:r>
            <a:r>
              <a:rPr lang="en-US" dirty="0"/>
              <a:t> da </a:t>
            </a:r>
            <a:r>
              <a:rPr lang="en-US" dirty="0" err="1"/>
              <a:t>ukupna</a:t>
            </a:r>
            <a:r>
              <a:rPr lang="en-US" dirty="0"/>
              <a:t> do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izbrojana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ne </a:t>
            </a:r>
            <a:r>
              <a:rPr lang="en-US" dirty="0" err="1"/>
              <a:t>prelazi</a:t>
            </a:r>
            <a:r>
              <a:rPr lang="en-US" dirty="0"/>
              <a:t> </a:t>
            </a:r>
            <a:r>
              <a:rPr lang="en-US" dirty="0" err="1"/>
              <a:t>zadatu</a:t>
            </a:r>
            <a:r>
              <a:rPr lang="en-US" dirty="0"/>
              <a:t> </a:t>
            </a:r>
            <a:endParaRPr lang="hr-BA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Prim</a:t>
            </a:r>
            <a:r>
              <a:rPr lang="hr-BA" dirty="0"/>
              <a:t>j</a:t>
            </a:r>
            <a:r>
              <a:rPr lang="en-US" dirty="0" err="1"/>
              <a:t>er</a:t>
            </a:r>
            <a:r>
              <a:rPr lang="en-US" dirty="0"/>
              <a:t>: da bi </a:t>
            </a:r>
            <a:r>
              <a:rPr lang="en-US" dirty="0" err="1"/>
              <a:t>izbrojali</a:t>
            </a:r>
            <a:r>
              <a:rPr lang="en-US" dirty="0"/>
              <a:t> $6.39,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sl</a:t>
            </a:r>
            <a:r>
              <a:rPr lang="hr-BA" dirty="0"/>
              <a:t>j</a:t>
            </a:r>
            <a:r>
              <a:rPr lang="en-US" dirty="0" err="1"/>
              <a:t>edeće</a:t>
            </a:r>
            <a:r>
              <a:rPr lang="en-US" dirty="0"/>
              <a:t> </a:t>
            </a:r>
            <a:r>
              <a:rPr lang="en-US" dirty="0" err="1"/>
              <a:t>apoene</a:t>
            </a:r>
            <a:r>
              <a:rPr lang="en-US" dirty="0"/>
              <a:t>: </a:t>
            </a:r>
            <a:endParaRPr lang="hr-BA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/>
              <a:t>Novčanicu</a:t>
            </a:r>
            <a:r>
              <a:rPr lang="en-US" sz="2800" dirty="0"/>
              <a:t> od $5 </a:t>
            </a:r>
            <a:endParaRPr lang="hr-BA" sz="2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/>
              <a:t>Novčanicu</a:t>
            </a:r>
            <a:r>
              <a:rPr lang="en-US" sz="2800" dirty="0"/>
              <a:t> od $1, da bi </a:t>
            </a:r>
            <a:r>
              <a:rPr lang="en-US" sz="2800" dirty="0" err="1"/>
              <a:t>izbrojali</a:t>
            </a:r>
            <a:r>
              <a:rPr lang="en-US" sz="2800" dirty="0"/>
              <a:t> $6 </a:t>
            </a:r>
            <a:endParaRPr lang="hr-BA" sz="2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/>
              <a:t>Novčić</a:t>
            </a:r>
            <a:r>
              <a:rPr lang="en-US" sz="2800" dirty="0"/>
              <a:t> od 25¢, da bi </a:t>
            </a:r>
            <a:r>
              <a:rPr lang="en-US" sz="2800" dirty="0" err="1"/>
              <a:t>izbrojali</a:t>
            </a:r>
            <a:r>
              <a:rPr lang="en-US" sz="2800" dirty="0"/>
              <a:t> $6.25 </a:t>
            </a:r>
            <a:endParaRPr lang="hr-BA" sz="2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/>
              <a:t>Novčić</a:t>
            </a:r>
            <a:r>
              <a:rPr lang="en-US" sz="2800" dirty="0"/>
              <a:t> od 10¢, da bi </a:t>
            </a:r>
            <a:r>
              <a:rPr lang="en-US" sz="2800" dirty="0" err="1"/>
              <a:t>izbrojali</a:t>
            </a:r>
            <a:r>
              <a:rPr lang="en-US" sz="2800" dirty="0"/>
              <a:t> $6.35 </a:t>
            </a:r>
            <a:endParaRPr lang="hr-BA" sz="2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err="1"/>
              <a:t>Četiri</a:t>
            </a:r>
            <a:r>
              <a:rPr lang="en-US" sz="2800" dirty="0"/>
              <a:t> </a:t>
            </a:r>
            <a:r>
              <a:rPr lang="en-US" sz="2800" dirty="0" err="1"/>
              <a:t>novčića</a:t>
            </a:r>
            <a:r>
              <a:rPr lang="en-US" sz="2800" dirty="0"/>
              <a:t> od 1¢, da bi </a:t>
            </a:r>
            <a:r>
              <a:rPr lang="en-US" sz="2800" dirty="0" err="1"/>
              <a:t>izbrojali</a:t>
            </a:r>
            <a:r>
              <a:rPr lang="en-US" sz="2800" dirty="0"/>
              <a:t> $6.39 </a:t>
            </a:r>
            <a:endParaRPr lang="hr-BA" sz="2800" dirty="0"/>
          </a:p>
          <a:p>
            <a:pPr marL="185738" lvl="1" indent="0">
              <a:spcBef>
                <a:spcPts val="0"/>
              </a:spcBef>
              <a:buNone/>
            </a:pPr>
            <a:endParaRPr lang="hr-BA" sz="2800" dirty="0">
              <a:solidFill>
                <a:schemeClr val="tx1"/>
              </a:solidFill>
            </a:endParaRPr>
          </a:p>
          <a:p>
            <a:pPr marL="185738" lvl="1" indent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1"/>
                </a:solidFill>
              </a:rPr>
              <a:t> Za </a:t>
            </a:r>
            <a:r>
              <a:rPr lang="en-US" sz="2800" b="1" dirty="0" err="1">
                <a:solidFill>
                  <a:schemeClr val="tx1"/>
                </a:solidFill>
              </a:rPr>
              <a:t>dolarske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novčanice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može</a:t>
            </a:r>
            <a:r>
              <a:rPr lang="en-US" sz="2800" b="1" dirty="0">
                <a:solidFill>
                  <a:schemeClr val="tx1"/>
                </a:solidFill>
              </a:rPr>
              <a:t> se </a:t>
            </a:r>
            <a:r>
              <a:rPr lang="en-US" sz="2800" b="1" dirty="0" err="1">
                <a:solidFill>
                  <a:schemeClr val="tx1"/>
                </a:solidFill>
              </a:rPr>
              <a:t>dokazati</a:t>
            </a:r>
            <a:r>
              <a:rPr lang="en-US" sz="2800" b="1" dirty="0">
                <a:solidFill>
                  <a:schemeClr val="tx1"/>
                </a:solidFill>
              </a:rPr>
              <a:t> da </a:t>
            </a:r>
            <a:r>
              <a:rPr lang="en-US" sz="2800" b="1" dirty="0" err="1">
                <a:solidFill>
                  <a:schemeClr val="tx1"/>
                </a:solidFill>
              </a:rPr>
              <a:t>pohlepni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algoritam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uv</a:t>
            </a:r>
            <a:r>
              <a:rPr lang="hr-BA" sz="2800" b="1" dirty="0">
                <a:solidFill>
                  <a:schemeClr val="tx1"/>
                </a:solidFill>
              </a:rPr>
              <a:t>ij</a:t>
            </a:r>
            <a:r>
              <a:rPr lang="en-US" sz="2800" b="1" dirty="0" err="1">
                <a:solidFill>
                  <a:schemeClr val="tx1"/>
                </a:solidFill>
              </a:rPr>
              <a:t>ek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daje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optimalno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rešenje</a:t>
            </a:r>
            <a:r>
              <a:rPr lang="hr-BA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6057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prebrojavanja novca </a:t>
            </a:r>
            <a:endParaRPr lang="sr-Latn-R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4" y="1055158"/>
            <a:ext cx="8892480" cy="5305776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600" dirty="0"/>
              <a:t> U </a:t>
            </a:r>
            <a:r>
              <a:rPr lang="en-US" sz="2600" dirty="0" err="1"/>
              <a:t>nekom</a:t>
            </a:r>
            <a:r>
              <a:rPr lang="en-US" sz="2600" dirty="0"/>
              <a:t> </a:t>
            </a:r>
            <a:r>
              <a:rPr lang="en-US" sz="2600" dirty="0" err="1"/>
              <a:t>zamišljenom</a:t>
            </a:r>
            <a:r>
              <a:rPr lang="en-US" sz="2600" dirty="0"/>
              <a:t> </a:t>
            </a:r>
            <a:r>
              <a:rPr lang="en-US" sz="2600" dirty="0" err="1"/>
              <a:t>monetarnom</a:t>
            </a:r>
            <a:r>
              <a:rPr lang="en-US" sz="2600" dirty="0"/>
              <a:t> </a:t>
            </a:r>
            <a:r>
              <a:rPr lang="en-US" sz="2600" dirty="0" err="1"/>
              <a:t>sistemu</a:t>
            </a:r>
            <a:r>
              <a:rPr lang="en-US" sz="2600" dirty="0"/>
              <a:t>, “</a:t>
            </a:r>
            <a:r>
              <a:rPr lang="en-US" sz="2600" dirty="0" err="1"/>
              <a:t>perperi</a:t>
            </a:r>
            <a:r>
              <a:rPr lang="en-US" sz="2600" dirty="0"/>
              <a:t>” se </a:t>
            </a:r>
            <a:r>
              <a:rPr lang="en-US" sz="2600" dirty="0" err="1"/>
              <a:t>kuju</a:t>
            </a:r>
            <a:r>
              <a:rPr lang="en-US" sz="2600" dirty="0"/>
              <a:t> u </a:t>
            </a:r>
            <a:r>
              <a:rPr lang="en-US" sz="2600" dirty="0" err="1"/>
              <a:t>novčićima</a:t>
            </a:r>
            <a:r>
              <a:rPr lang="en-US" sz="2600" dirty="0"/>
              <a:t> od 1p, 7p </a:t>
            </a:r>
            <a:r>
              <a:rPr lang="en-US" sz="2600" dirty="0" err="1"/>
              <a:t>i</a:t>
            </a:r>
            <a:r>
              <a:rPr lang="en-US" sz="2600" dirty="0"/>
              <a:t> 10p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600" dirty="0"/>
              <a:t> </a:t>
            </a:r>
            <a:r>
              <a:rPr lang="en-US" sz="2600" dirty="0" err="1"/>
              <a:t>Ako</a:t>
            </a:r>
            <a:r>
              <a:rPr lang="en-US" sz="2600" dirty="0"/>
              <a:t> se </a:t>
            </a:r>
            <a:r>
              <a:rPr lang="en-US" sz="2600" dirty="0" err="1"/>
              <a:t>koristi</a:t>
            </a:r>
            <a:r>
              <a:rPr lang="en-US" sz="2600" dirty="0"/>
              <a:t> </a:t>
            </a:r>
            <a:r>
              <a:rPr lang="en-US" sz="2600" dirty="0" err="1"/>
              <a:t>pohlepni</a:t>
            </a:r>
            <a:r>
              <a:rPr lang="en-US" sz="2600" dirty="0"/>
              <a:t> </a:t>
            </a:r>
            <a:r>
              <a:rPr lang="en-US" sz="2600" dirty="0" err="1"/>
              <a:t>algoritam</a:t>
            </a:r>
            <a:r>
              <a:rPr lang="en-US" sz="2600" dirty="0"/>
              <a:t> </a:t>
            </a:r>
            <a:r>
              <a:rPr lang="en-US" sz="2600" dirty="0" err="1"/>
              <a:t>za</a:t>
            </a:r>
            <a:r>
              <a:rPr lang="en-US" sz="2600" dirty="0"/>
              <a:t> </a:t>
            </a:r>
            <a:r>
              <a:rPr lang="en-US" sz="2600" dirty="0" err="1"/>
              <a:t>brojanje</a:t>
            </a:r>
            <a:r>
              <a:rPr lang="en-US" sz="2600" dirty="0"/>
              <a:t> 15 </a:t>
            </a:r>
            <a:r>
              <a:rPr lang="en-US" sz="2600" dirty="0" err="1"/>
              <a:t>perpera</a:t>
            </a:r>
            <a:r>
              <a:rPr lang="en-US" sz="2600" dirty="0"/>
              <a:t>, </a:t>
            </a:r>
            <a:r>
              <a:rPr lang="en-US" sz="2600" dirty="0" err="1"/>
              <a:t>dobija</a:t>
            </a:r>
            <a:r>
              <a:rPr lang="en-US" sz="2600" dirty="0"/>
              <a:t> se </a:t>
            </a:r>
            <a:r>
              <a:rPr lang="en-US" sz="2600" dirty="0" err="1"/>
              <a:t>sl</a:t>
            </a:r>
            <a:r>
              <a:rPr lang="hr-BA" sz="2600" dirty="0"/>
              <a:t>j</a:t>
            </a:r>
            <a:r>
              <a:rPr lang="en-US" sz="2600" dirty="0" err="1"/>
              <a:t>edeće</a:t>
            </a:r>
            <a:r>
              <a:rPr lang="en-US" sz="2600" dirty="0"/>
              <a:t> r</a:t>
            </a:r>
            <a:r>
              <a:rPr lang="hr-BA" sz="2600" dirty="0"/>
              <a:t>j</a:t>
            </a:r>
            <a:r>
              <a:rPr lang="en-US" sz="2600" dirty="0" err="1"/>
              <a:t>ešenje</a:t>
            </a:r>
            <a:r>
              <a:rPr lang="en-US" sz="2600" dirty="0"/>
              <a:t>: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hr-BA" sz="2600" dirty="0"/>
              <a:t>	</a:t>
            </a:r>
            <a:r>
              <a:rPr lang="en-US" sz="2600" dirty="0"/>
              <a:t> </a:t>
            </a:r>
            <a:r>
              <a:rPr lang="en-US" sz="2600" dirty="0" err="1"/>
              <a:t>Jedan</a:t>
            </a:r>
            <a:r>
              <a:rPr lang="en-US" sz="2600" dirty="0"/>
              <a:t> </a:t>
            </a:r>
            <a:r>
              <a:rPr lang="en-US" sz="2600" dirty="0" err="1"/>
              <a:t>novčić</a:t>
            </a:r>
            <a:r>
              <a:rPr lang="en-US" sz="2600" dirty="0"/>
              <a:t> od 10 </a:t>
            </a:r>
            <a:r>
              <a:rPr lang="en-US" sz="2600" dirty="0" err="1"/>
              <a:t>perpera</a:t>
            </a:r>
            <a:r>
              <a:rPr lang="en-US" sz="2600" dirty="0"/>
              <a:t>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hr-BA" sz="2600" dirty="0"/>
              <a:t>	</a:t>
            </a:r>
            <a:r>
              <a:rPr lang="en-US" sz="2600" dirty="0"/>
              <a:t> Pet </a:t>
            </a:r>
            <a:r>
              <a:rPr lang="en-US" sz="2600" dirty="0" err="1"/>
              <a:t>novčića</a:t>
            </a:r>
            <a:r>
              <a:rPr lang="en-US" sz="2600" dirty="0"/>
              <a:t> od 1 </a:t>
            </a:r>
            <a:r>
              <a:rPr lang="en-US" sz="2600" dirty="0" err="1"/>
              <a:t>perpera</a:t>
            </a:r>
            <a:r>
              <a:rPr lang="en-US" sz="2600" dirty="0"/>
              <a:t>, </a:t>
            </a:r>
            <a:r>
              <a:rPr lang="en-US" sz="2600" dirty="0" err="1"/>
              <a:t>za</a:t>
            </a:r>
            <a:r>
              <a:rPr lang="en-US" sz="2600" dirty="0"/>
              <a:t> </a:t>
            </a:r>
            <a:r>
              <a:rPr lang="en-US" sz="2600" dirty="0" err="1"/>
              <a:t>ukupno</a:t>
            </a:r>
            <a:r>
              <a:rPr lang="en-US" sz="2600" dirty="0"/>
              <a:t> 15 </a:t>
            </a:r>
            <a:r>
              <a:rPr lang="en-US" sz="2600" dirty="0" err="1"/>
              <a:t>perpera</a:t>
            </a:r>
            <a:r>
              <a:rPr lang="en-US" sz="2600" dirty="0"/>
              <a:t>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FF0000"/>
                </a:solidFill>
              </a:rPr>
              <a:t> </a:t>
            </a:r>
            <a:r>
              <a:rPr lang="en-US" sz="2600" b="1" dirty="0" err="1">
                <a:solidFill>
                  <a:srgbClr val="FF0000"/>
                </a:solidFill>
              </a:rPr>
              <a:t>Potrebno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je</a:t>
            </a:r>
            <a:r>
              <a:rPr lang="en-US" sz="2600" b="1" dirty="0">
                <a:solidFill>
                  <a:srgbClr val="FF0000"/>
                </a:solidFill>
              </a:rPr>
              <a:t> 6 </a:t>
            </a:r>
            <a:r>
              <a:rPr lang="en-US" sz="2600" b="1" dirty="0" err="1">
                <a:solidFill>
                  <a:srgbClr val="FF0000"/>
                </a:solidFill>
              </a:rPr>
              <a:t>novčića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endParaRPr lang="hr-BA" sz="2600" b="1" dirty="0">
              <a:solidFill>
                <a:srgbClr val="FF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600" dirty="0"/>
              <a:t> </a:t>
            </a:r>
            <a:r>
              <a:rPr lang="en-US" sz="2600" dirty="0" err="1"/>
              <a:t>Bolje</a:t>
            </a:r>
            <a:r>
              <a:rPr lang="en-US" sz="2600" dirty="0"/>
              <a:t> r</a:t>
            </a:r>
            <a:r>
              <a:rPr lang="hr-BA" sz="2600" dirty="0"/>
              <a:t>j</a:t>
            </a:r>
            <a:r>
              <a:rPr lang="en-US" sz="2600" dirty="0" err="1"/>
              <a:t>ešenje</a:t>
            </a:r>
            <a:r>
              <a:rPr lang="en-US" sz="2600" dirty="0"/>
              <a:t> bi </a:t>
            </a:r>
            <a:r>
              <a:rPr lang="en-US" sz="2600" dirty="0" err="1"/>
              <a:t>bilo</a:t>
            </a:r>
            <a:r>
              <a:rPr lang="en-US" sz="2600" dirty="0"/>
              <a:t> da se </a:t>
            </a:r>
            <a:r>
              <a:rPr lang="en-US" sz="2600" dirty="0" err="1"/>
              <a:t>koriste</a:t>
            </a:r>
            <a:r>
              <a:rPr lang="hr-BA" sz="2600" dirty="0"/>
              <a:t>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hr-BA" sz="2600" dirty="0"/>
              <a:t>	</a:t>
            </a:r>
            <a:r>
              <a:rPr lang="en-US" sz="2600" dirty="0"/>
              <a:t> </a:t>
            </a:r>
            <a:r>
              <a:rPr lang="en-US" sz="2600" dirty="0" err="1"/>
              <a:t>dva</a:t>
            </a:r>
            <a:r>
              <a:rPr lang="en-US" sz="2600" dirty="0"/>
              <a:t> </a:t>
            </a:r>
            <a:r>
              <a:rPr lang="en-US" sz="2600" dirty="0" err="1"/>
              <a:t>novčića</a:t>
            </a:r>
            <a:r>
              <a:rPr lang="en-US" sz="2600" dirty="0"/>
              <a:t> od 7 </a:t>
            </a:r>
            <a:r>
              <a:rPr lang="en-US" sz="2600" dirty="0" err="1"/>
              <a:t>perpera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hr-BA" sz="2600" dirty="0"/>
              <a:t>	</a:t>
            </a:r>
            <a:r>
              <a:rPr lang="en-US" sz="2600" dirty="0"/>
              <a:t>  </a:t>
            </a:r>
            <a:r>
              <a:rPr lang="en-US" sz="2600" dirty="0" err="1"/>
              <a:t>jedan</a:t>
            </a:r>
            <a:r>
              <a:rPr lang="en-US" sz="2600" dirty="0"/>
              <a:t> </a:t>
            </a:r>
            <a:r>
              <a:rPr lang="en-US" sz="2600" dirty="0" err="1"/>
              <a:t>novčić</a:t>
            </a:r>
            <a:r>
              <a:rPr lang="en-US" sz="2600" dirty="0"/>
              <a:t> od 1 </a:t>
            </a:r>
            <a:r>
              <a:rPr lang="en-US" sz="2600" dirty="0" err="1"/>
              <a:t>perpera</a:t>
            </a:r>
            <a:r>
              <a:rPr lang="en-US" sz="2600" dirty="0"/>
              <a:t>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FF0000"/>
                </a:solidFill>
              </a:rPr>
              <a:t> </a:t>
            </a:r>
            <a:r>
              <a:rPr lang="en-US" sz="2600" b="1" dirty="0" err="1">
                <a:solidFill>
                  <a:srgbClr val="FF0000"/>
                </a:solidFill>
              </a:rPr>
              <a:t>Potrebna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su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samo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hr-BA" sz="2600" b="1" dirty="0">
                <a:solidFill>
                  <a:srgbClr val="FF0000"/>
                </a:solidFill>
              </a:rPr>
              <a:t>3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novčića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endParaRPr lang="hr-BA" sz="2600" b="1" dirty="0">
              <a:solidFill>
                <a:srgbClr val="FF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600" dirty="0"/>
              <a:t> </a:t>
            </a:r>
            <a:r>
              <a:rPr lang="en-US" sz="2600" dirty="0" err="1"/>
              <a:t>Pohlepni</a:t>
            </a:r>
            <a:r>
              <a:rPr lang="en-US" sz="2600" dirty="0"/>
              <a:t> </a:t>
            </a:r>
            <a:r>
              <a:rPr lang="en-US" sz="2600" dirty="0" err="1"/>
              <a:t>algoritam</a:t>
            </a:r>
            <a:r>
              <a:rPr lang="en-US" sz="2600" dirty="0"/>
              <a:t> </a:t>
            </a:r>
            <a:r>
              <a:rPr lang="en-US" sz="2600" dirty="0" err="1"/>
              <a:t>pronalazi</a:t>
            </a:r>
            <a:r>
              <a:rPr lang="en-US" sz="2600" dirty="0"/>
              <a:t> r</a:t>
            </a:r>
            <a:r>
              <a:rPr lang="hr-BA" sz="2600" dirty="0"/>
              <a:t>j</a:t>
            </a:r>
            <a:r>
              <a:rPr lang="en-US" sz="2600" dirty="0" err="1"/>
              <a:t>ešenje</a:t>
            </a:r>
            <a:r>
              <a:rPr lang="en-US" sz="2600" dirty="0"/>
              <a:t>, </a:t>
            </a:r>
            <a:r>
              <a:rPr lang="en-US" sz="2600" dirty="0" err="1"/>
              <a:t>ali</a:t>
            </a:r>
            <a:r>
              <a:rPr lang="en-US" sz="2600" dirty="0"/>
              <a:t> ono </a:t>
            </a:r>
            <a:r>
              <a:rPr lang="hr-BA" sz="2600" dirty="0"/>
              <a:t>ne mora biti i </a:t>
            </a:r>
            <a:r>
              <a:rPr lang="en-US" sz="2600" dirty="0"/>
              <a:t> </a:t>
            </a:r>
            <a:r>
              <a:rPr lang="en-US" sz="2600" dirty="0" err="1"/>
              <a:t>optimalno</a:t>
            </a:r>
            <a:r>
              <a:rPr lang="en-US" sz="2600" dirty="0"/>
              <a:t> </a:t>
            </a:r>
            <a:r>
              <a:rPr lang="en-US" sz="2600" dirty="0" err="1"/>
              <a:t>rešenje</a:t>
            </a:r>
            <a:r>
              <a:rPr lang="en-US" sz="2600" dirty="0"/>
              <a:t> </a:t>
            </a:r>
            <a:endParaRPr lang="hr-BA" sz="2600" dirty="0"/>
          </a:p>
          <a:p>
            <a:pPr marL="109728" indent="0">
              <a:spcBef>
                <a:spcPts val="0"/>
              </a:spcBef>
              <a:buNone/>
            </a:pPr>
            <a:endParaRPr lang="sr-Latn-R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45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hr-B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NZD – postavka</a:t>
            </a:r>
            <a:endParaRPr lang="sr-Latn-R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53057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od n </a:t>
            </a:r>
            <a:r>
              <a:rPr lang="en-US" dirty="0" err="1"/>
              <a:t>prirodnih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. </a:t>
            </a:r>
            <a:endParaRPr lang="hr-BA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potezu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dozvoljeno</a:t>
            </a:r>
            <a:r>
              <a:rPr lang="en-US" dirty="0"/>
              <a:t> </a:t>
            </a:r>
            <a:r>
              <a:rPr lang="en-US" dirty="0" err="1"/>
              <a:t>odabrati</a:t>
            </a:r>
            <a:r>
              <a:rPr lang="en-US" dirty="0"/>
              <a:t> </a:t>
            </a:r>
            <a:r>
              <a:rPr lang="en-US" dirty="0" err="1"/>
              <a:t>proizvoljna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hr-BA" dirty="0"/>
              <a:t>j</a:t>
            </a:r>
            <a:r>
              <a:rPr lang="en-US" dirty="0" err="1"/>
              <a:t>edna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zam</a:t>
            </a:r>
            <a:r>
              <a:rPr lang="hr-BA" dirty="0"/>
              <a:t>j</a:t>
            </a:r>
            <a:r>
              <a:rPr lang="en-US" dirty="0" err="1"/>
              <a:t>eniti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njihovim</a:t>
            </a:r>
            <a:r>
              <a:rPr lang="en-US" dirty="0"/>
              <a:t> </a:t>
            </a:r>
            <a:r>
              <a:rPr lang="en-US" dirty="0" err="1"/>
              <a:t>zbirom</a:t>
            </a:r>
            <a:r>
              <a:rPr lang="en-US" dirty="0"/>
              <a:t>.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potez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ponavljati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novodobijenim</a:t>
            </a:r>
            <a:r>
              <a:rPr lang="en-US" dirty="0"/>
              <a:t> </a:t>
            </a:r>
            <a:r>
              <a:rPr lang="en-US" dirty="0" err="1"/>
              <a:t>nizovima</a:t>
            </a:r>
            <a:r>
              <a:rPr lang="en-US" dirty="0"/>
              <a:t>. </a:t>
            </a:r>
            <a:endParaRPr lang="hr-BA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prim</a:t>
            </a:r>
            <a:r>
              <a:rPr lang="hr-BA" dirty="0"/>
              <a:t>j</a:t>
            </a:r>
            <a:r>
              <a:rPr lang="en-US" dirty="0" err="1"/>
              <a:t>eniti</a:t>
            </a:r>
            <a:r>
              <a:rPr lang="en-US" dirty="0"/>
              <a:t> </a:t>
            </a:r>
            <a:r>
              <a:rPr lang="en-US" dirty="0" err="1"/>
              <a:t>određen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poteza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originalnim</a:t>
            </a:r>
            <a:r>
              <a:rPr lang="en-US" dirty="0"/>
              <a:t> </a:t>
            </a:r>
            <a:r>
              <a:rPr lang="en-US" dirty="0" err="1"/>
              <a:t>nizom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dobilo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k </a:t>
            </a:r>
            <a:r>
              <a:rPr lang="en-US" dirty="0" err="1"/>
              <a:t>brojeva</a:t>
            </a:r>
            <a:r>
              <a:rPr lang="en-US" dirty="0"/>
              <a:t> </a:t>
            </a:r>
            <a:r>
              <a:rPr lang="en-US" dirty="0" err="1"/>
              <a:t>čiji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NZD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moguć</a:t>
            </a:r>
            <a:r>
              <a:rPr lang="en-US" dirty="0"/>
              <a:t>. </a:t>
            </a:r>
            <a:endParaRPr lang="hr-BA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Na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ispisati</a:t>
            </a:r>
            <a:r>
              <a:rPr lang="en-US" dirty="0"/>
              <a:t> </a:t>
            </a:r>
            <a:r>
              <a:rPr lang="en-US" dirty="0" err="1"/>
              <a:t>dobijeni</a:t>
            </a:r>
            <a:r>
              <a:rPr lang="en-US" dirty="0"/>
              <a:t> NZD,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izvršenih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.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7249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6489</TotalTime>
  <Words>2352</Words>
  <Application>Microsoft Office PowerPoint</Application>
  <PresentationFormat>On-screen Show (4:3)</PresentationFormat>
  <Paragraphs>249</Paragraphs>
  <Slides>36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Georgia</vt:lpstr>
      <vt:lpstr>Trebuchet MS</vt:lpstr>
      <vt:lpstr>Wingdings</vt:lpstr>
      <vt:lpstr>Wingdings 2</vt:lpstr>
      <vt:lpstr>Urban</vt:lpstr>
      <vt:lpstr>ALGORITAMSKE PARADIGME</vt:lpstr>
      <vt:lpstr>POHLEPNI ALGORITMI</vt:lpstr>
      <vt:lpstr>Pohlepni algoritmi (Greedy)</vt:lpstr>
      <vt:lpstr>Osobine pohlepnih algoritama</vt:lpstr>
      <vt:lpstr>Osobine pohlepnih algoritama</vt:lpstr>
      <vt:lpstr>Primjene pohlepnih algoritama</vt:lpstr>
      <vt:lpstr>Problem prebrojavanja novca </vt:lpstr>
      <vt:lpstr>Problem prebrojavanja novca </vt:lpstr>
      <vt:lpstr>Problem NZD – postavka</vt:lpstr>
      <vt:lpstr>Problem NZD – postavka</vt:lpstr>
      <vt:lpstr>Problem NZD – ideja</vt:lpstr>
      <vt:lpstr>Problem NZD – programski kôd</vt:lpstr>
      <vt:lpstr>Problem NZD – rezultat testa</vt:lpstr>
      <vt:lpstr>Minimalna razapinjuća stabla</vt:lpstr>
      <vt:lpstr>Minimalna razapinjuća stabla</vt:lpstr>
      <vt:lpstr>Minimalna razapinjuća stabla</vt:lpstr>
      <vt:lpstr>Pohlepni pristup</vt:lpstr>
      <vt:lpstr>Primjer</vt:lpstr>
      <vt:lpstr>Primjer</vt:lpstr>
      <vt:lpstr> DINAMIČKO PROGRAMIRANJE</vt:lpstr>
      <vt:lpstr>Što je dinamičko programiranje?</vt:lpstr>
      <vt:lpstr>Rekurzivna implementacija</vt:lpstr>
      <vt:lpstr>Memorizacija</vt:lpstr>
      <vt:lpstr>Zadatak: Ruksak</vt:lpstr>
      <vt:lpstr>Zadatak: Ruksak</vt:lpstr>
      <vt:lpstr>Zadatak: Ruksak</vt:lpstr>
      <vt:lpstr>Zadatak: Ruksak</vt:lpstr>
      <vt:lpstr>Zadatak: Ruksak</vt:lpstr>
      <vt:lpstr>Zadatak: Ruksak</vt:lpstr>
      <vt:lpstr>Zadatak: Ruksak</vt:lpstr>
      <vt:lpstr>ALGORITMI „PODIJELI  PA  VLADAJ!</vt:lpstr>
      <vt:lpstr>Algoritmi „podijeli pa vladaj” (Divide-and-conquer)</vt:lpstr>
      <vt:lpstr>Algoritmi „podijeli pa vladaj”</vt:lpstr>
      <vt:lpstr>Algoritmi „podijeli pa vladaj”</vt:lpstr>
      <vt:lpstr>Algoritmi „podijeli pa vladaj”</vt:lpstr>
      <vt:lpstr>Algoritmi „podijeli pa vladaj”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SA BROJEVIMA</dc:title>
  <dc:creator>Miroslav</dc:creator>
  <cp:lastModifiedBy>Jasna Hamzabegović</cp:lastModifiedBy>
  <cp:revision>610</cp:revision>
  <dcterms:created xsi:type="dcterms:W3CDTF">2013-03-05T14:41:57Z</dcterms:created>
  <dcterms:modified xsi:type="dcterms:W3CDTF">2021-06-18T07:25:58Z</dcterms:modified>
</cp:coreProperties>
</file>