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rot="20828132">
            <a:off x="6344845" y="2541810"/>
            <a:ext cx="205123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Auth. Portfolios</a:t>
            </a:r>
          </a:p>
        </p:txBody>
      </p:sp>
      <p:sp>
        <p:nvSpPr>
          <p:cNvPr id="120" name="Shape 120"/>
          <p:cNvSpPr/>
          <p:nvPr/>
        </p:nvSpPr>
        <p:spPr>
          <a:xfrm>
            <a:off x="1524000" y="4686300"/>
            <a:ext cx="1270000" cy="1270000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HTML/JAVA UI</a:t>
            </a:r>
          </a:p>
        </p:txBody>
      </p:sp>
      <p:sp>
        <p:nvSpPr>
          <p:cNvPr id="121" name="Shape 121"/>
          <p:cNvSpPr/>
          <p:nvPr/>
        </p:nvSpPr>
        <p:spPr>
          <a:xfrm>
            <a:off x="993130" y="1511300"/>
            <a:ext cx="2331740" cy="1270000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FLASK PYTHON SERVER</a:t>
            </a:r>
          </a:p>
        </p:txBody>
      </p:sp>
      <p:sp>
        <p:nvSpPr>
          <p:cNvPr id="122" name="Shape 122"/>
          <p:cNvSpPr/>
          <p:nvPr/>
        </p:nvSpPr>
        <p:spPr>
          <a:xfrm rot="16200000">
            <a:off x="1314323" y="3391026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AJAX</a:t>
            </a:r>
          </a:p>
        </p:txBody>
      </p:sp>
      <p:sp>
        <p:nvSpPr>
          <p:cNvPr id="123" name="Shape 123"/>
          <p:cNvSpPr/>
          <p:nvPr/>
        </p:nvSpPr>
        <p:spPr>
          <a:xfrm>
            <a:off x="9662149" y="1612900"/>
            <a:ext cx="3034508" cy="1270000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Pivot Engines</a:t>
            </a:r>
          </a:p>
        </p:txBody>
      </p:sp>
      <p:sp>
        <p:nvSpPr>
          <p:cNvPr id="124" name="Shape 124"/>
          <p:cNvSpPr/>
          <p:nvPr/>
        </p:nvSpPr>
        <p:spPr>
          <a:xfrm>
            <a:off x="9662150" y="6807200"/>
            <a:ext cx="3034507" cy="1270000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Analytics Engines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10297149" y="3019784"/>
            <a:ext cx="1" cy="1053382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6" name="Shape 126"/>
          <p:cNvSpPr/>
          <p:nvPr/>
        </p:nvSpPr>
        <p:spPr>
          <a:xfrm>
            <a:off x="9662149" y="4210050"/>
            <a:ext cx="1270001" cy="1270000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Msg Queue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10297149" y="5616934"/>
            <a:ext cx="1" cy="1053382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8" name="Shape 128"/>
          <p:cNvSpPr/>
          <p:nvPr/>
        </p:nvSpPr>
        <p:spPr>
          <a:xfrm>
            <a:off x="3284220" y="2247899"/>
            <a:ext cx="1654158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2159000" y="2777876"/>
            <a:ext cx="0" cy="1874002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0" name="Shape 130"/>
          <p:cNvSpPr/>
          <p:nvPr/>
        </p:nvSpPr>
        <p:spPr>
          <a:xfrm rot="16200000">
            <a:off x="9331975" y="3222625"/>
            <a:ext cx="1308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JSON</a:t>
            </a:r>
          </a:p>
        </p:txBody>
      </p:sp>
      <p:sp>
        <p:nvSpPr>
          <p:cNvPr id="131" name="Shape 131"/>
          <p:cNvSpPr/>
          <p:nvPr/>
        </p:nvSpPr>
        <p:spPr>
          <a:xfrm rot="16200000">
            <a:off x="9331975" y="5819775"/>
            <a:ext cx="1308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JSON</a:t>
            </a:r>
          </a:p>
        </p:txBody>
      </p:sp>
      <p:sp>
        <p:nvSpPr>
          <p:cNvPr id="132" name="Shape 132"/>
          <p:cNvSpPr/>
          <p:nvPr/>
        </p:nvSpPr>
        <p:spPr>
          <a:xfrm>
            <a:off x="5243834" y="1511300"/>
            <a:ext cx="186790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Msg Queue</a:t>
            </a:r>
          </a:p>
        </p:txBody>
      </p:sp>
      <p:sp>
        <p:nvSpPr>
          <p:cNvPr id="133" name="Shape 133"/>
          <p:cNvSpPr/>
          <p:nvPr/>
        </p:nvSpPr>
        <p:spPr>
          <a:xfrm>
            <a:off x="3446805" y="1492250"/>
            <a:ext cx="1308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JSON</a:t>
            </a:r>
          </a:p>
        </p:txBody>
      </p:sp>
      <p:sp>
        <p:nvSpPr>
          <p:cNvPr id="134" name="Shape 134"/>
          <p:cNvSpPr/>
          <p:nvPr/>
        </p:nvSpPr>
        <p:spPr>
          <a:xfrm>
            <a:off x="7607021" y="1407795"/>
            <a:ext cx="1308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JSON</a:t>
            </a:r>
          </a:p>
        </p:txBody>
      </p:sp>
      <p:sp>
        <p:nvSpPr>
          <p:cNvPr id="135" name="Shape 135"/>
          <p:cNvSpPr/>
          <p:nvPr/>
        </p:nvSpPr>
        <p:spPr>
          <a:xfrm>
            <a:off x="7260913" y="2163444"/>
            <a:ext cx="1654159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6" name="Shape 136"/>
          <p:cNvSpPr/>
          <p:nvPr/>
        </p:nvSpPr>
        <p:spPr>
          <a:xfrm>
            <a:off x="4708525" y="4241800"/>
            <a:ext cx="1270000" cy="127000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Client DB</a:t>
            </a:r>
          </a:p>
        </p:txBody>
      </p:sp>
      <p:sp>
        <p:nvSpPr>
          <p:cNvPr id="137" name="Shape 137"/>
          <p:cNvSpPr/>
          <p:nvPr/>
        </p:nvSpPr>
        <p:spPr>
          <a:xfrm>
            <a:off x="6432848" y="7442199"/>
            <a:ext cx="1734831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8" name="Shape 138"/>
          <p:cNvSpPr/>
          <p:nvPr/>
        </p:nvSpPr>
        <p:spPr>
          <a:xfrm>
            <a:off x="6366661" y="6711950"/>
            <a:ext cx="18672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TRADES</a:t>
            </a:r>
          </a:p>
        </p:txBody>
      </p:sp>
      <p:sp>
        <p:nvSpPr>
          <p:cNvPr id="139" name="Shape 139"/>
          <p:cNvSpPr/>
          <p:nvPr/>
        </p:nvSpPr>
        <p:spPr>
          <a:xfrm>
            <a:off x="6754923" y="7524750"/>
            <a:ext cx="8252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MD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6340467" y="2873821"/>
            <a:ext cx="2059988" cy="529779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1" name="Shape 141"/>
          <p:cNvSpPr/>
          <p:nvPr/>
        </p:nvSpPr>
        <p:spPr>
          <a:xfrm flipV="1">
            <a:off x="6345301" y="3325821"/>
            <a:ext cx="1" cy="4193860"/>
          </a:xfrm>
          <a:prstGeom prst="line">
            <a:avLst/>
          </a:prstGeom>
          <a:ln w="25400">
            <a:solidFill>
              <a:srgbClr val="189B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>
            <a:off x="5997567" y="4876800"/>
            <a:ext cx="360435" cy="0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3" name="Shape 143"/>
          <p:cNvSpPr/>
          <p:nvPr/>
        </p:nvSpPr>
        <p:spPr>
          <a:xfrm rot="16200000">
            <a:off x="3259900" y="4997450"/>
            <a:ext cx="55485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Data Access Layer</a:t>
            </a:r>
          </a:p>
        </p:txBody>
      </p:sp>
      <p:sp>
        <p:nvSpPr>
          <p:cNvPr id="144" name="Shape 144"/>
          <p:cNvSpPr/>
          <p:nvPr/>
        </p:nvSpPr>
        <p:spPr>
          <a:xfrm rot="16200000">
            <a:off x="5908122" y="5036498"/>
            <a:ext cx="5426076" cy="420714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MSG QUEUE</a:t>
            </a:r>
          </a:p>
        </p:txBody>
      </p:sp>
      <p:sp>
        <p:nvSpPr>
          <p:cNvPr id="145" name="Shape 145"/>
          <p:cNvSpPr/>
          <p:nvPr/>
        </p:nvSpPr>
        <p:spPr>
          <a:xfrm flipV="1">
            <a:off x="8845033" y="2453034"/>
            <a:ext cx="803601" cy="163166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6" name="Shape 146"/>
          <p:cNvSpPr/>
          <p:nvPr/>
        </p:nvSpPr>
        <p:spPr>
          <a:xfrm flipV="1">
            <a:off x="8838274" y="7442199"/>
            <a:ext cx="817118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</a:t>
            </a:r>
          </a:p>
        </p:txBody>
      </p:sp>
      <p:sp>
        <p:nvSpPr>
          <p:cNvPr id="149" name="Shape 14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33679">
              <a:defRPr sz="1280"/>
            </a:pPr>
            <a:r>
              <a:t>two date picker (from and to)</a:t>
            </a:r>
          </a:p>
          <a:p>
            <a:pPr defTabSz="233679">
              <a:defRPr sz="1280"/>
            </a:pPr>
            <a:r>
              <a:t>portfolio picker (permisioned)</a:t>
            </a:r>
          </a:p>
          <a:p>
            <a:pPr defTabSz="233679">
              <a:defRPr sz="1280"/>
            </a:pPr>
            <a:r>
              <a:t>pivot picker( with default)</a:t>
            </a:r>
          </a:p>
          <a:p>
            <a:pPr defTabSz="233679">
              <a:defRPr sz="1280"/>
            </a:pPr>
            <a:r>
              <a:t>unit picker</a:t>
            </a:r>
          </a:p>
          <a:p>
            <a:pPr defTabSz="233679">
              <a:defRPr sz="1280"/>
            </a:pPr>
          </a:p>
          <a:p>
            <a:pPr defTabSz="233679">
              <a:defRPr sz="128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MSG QUEUE</a:t>
            </a:r>
          </a:p>
        </p:txBody>
      </p:sp>
      <p:sp>
        <p:nvSpPr>
          <p:cNvPr id="152" name="Shape 15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33679">
              <a:defRPr sz="1280"/>
            </a:pPr>
            <a:r>
              <a:t>Valuation Topic</a:t>
            </a:r>
          </a:p>
          <a:p>
            <a:pPr defTabSz="233679">
              <a:defRPr sz="1280"/>
            </a:pPr>
            <a:r>
              <a:t>Data Topic</a:t>
            </a:r>
          </a:p>
          <a:p>
            <a:pPr defTabSz="233679">
              <a:defRPr sz="1280"/>
            </a:pPr>
            <a:r>
              <a:t>Pivot Topic</a:t>
            </a:r>
          </a:p>
          <a:p>
            <a:pPr defTabSz="233679">
              <a:defRPr sz="1280"/>
            </a:pPr>
            <a:r>
              <a:t>ZMQ</a:t>
            </a:r>
          </a:p>
          <a:p>
            <a:pPr defTabSz="233679">
              <a:defRPr sz="1280"/>
            </a:pPr>
          </a:p>
          <a:p>
            <a:pPr defTabSz="233679">
              <a:defRPr sz="128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Analytics Engine</a:t>
            </a:r>
          </a:p>
        </p:txBody>
      </p:sp>
      <p:sp>
        <p:nvSpPr>
          <p:cNvPr id="155" name="Shape 15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15468">
              <a:defRPr sz="1728"/>
            </a:pPr>
            <a:r>
              <a:t>QLNET</a:t>
            </a:r>
          </a:p>
          <a:p>
            <a:pPr defTabSz="315468">
              <a:defRPr sz="1728"/>
            </a:pPr>
          </a:p>
          <a:p>
            <a:pPr defTabSz="315468">
              <a:defRPr sz="1728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Pivot Engine</a:t>
            </a:r>
          </a:p>
        </p:txBody>
      </p:sp>
      <p:sp>
        <p:nvSpPr>
          <p:cNvPr id="158" name="Shape 15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15468">
              <a:defRPr sz="1728"/>
            </a:pPr>
            <a:r>
              <a:t>??</a:t>
            </a:r>
          </a:p>
          <a:p>
            <a:pPr defTabSz="315468">
              <a:defRPr sz="1728"/>
            </a:pPr>
          </a:p>
          <a:p>
            <a:pPr defTabSz="315468">
              <a:defRPr sz="1728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