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0%BD%D1%82%D0%B8%D0%B2%D0%B8%D1%80%D1%83%D1%81%D0%BD%D0%B0%D1%8F_%D0%BF%D1%80%D0%BE%D0%B3%D1%80%D0%B0%D0%BC%D0%BC%D0%B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8%D1%81%D0%BF%D1%8B%D1%82%D0%B0%D0%BD%D0%B8%D0%B5_%D0%BD%D0%B0_%D0%BF%D1%80%D0%BE%D0%BD%D0%B8%D0%BA%D0%BD%D0%BE%D0%B2%D0%B5%D0%BD%D0%B8%D0%B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2008_%D0%B3%D0%BE%D0%B4" TargetMode="External"/><Relationship Id="rId7" Type="http://schemas.openxmlformats.org/officeDocument/2006/relationships/hyperlink" Target="https://ru.wikipedia.org/wiki/2015_%D0%B3%D0%BE%D0%B4" TargetMode="External"/><Relationship Id="rId2" Type="http://schemas.openxmlformats.org/officeDocument/2006/relationships/hyperlink" Target="https://ru.wikipedia.org/wiki/2006_%D0%B3%D0%BE%D0%B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2013_%D0%B3%D0%BE%D0%B4" TargetMode="External"/><Relationship Id="rId5" Type="http://schemas.openxmlformats.org/officeDocument/2006/relationships/hyperlink" Target="https://ru.wikipedia.org/wiki/2010_%D0%B3%D0%BE%D0%B4" TargetMode="External"/><Relationship Id="rId4" Type="http://schemas.openxmlformats.org/officeDocument/2006/relationships/hyperlink" Target="https://ru.wikipedia.org/wiki/2009_%D0%B3%D0%BE%D0%B4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ase.garant.ru/71936226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PCI DSS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Подготовила</a:t>
            </a:r>
            <a:r>
              <a:rPr lang="ru-RU" sz="240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ru-RU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96DD-82F5-4A62-BF42-ADD37FD4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73034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Rubik"/>
              </a:rPr>
              <a:t>Поддержка программы управления уязвимостями</a:t>
            </a: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/>
            </a:r>
            <a:b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51BCE-AA2E-4543-84E0-AE39F4C95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Требование 5: использование и регулярное обновление </a:t>
            </a:r>
            <a:r>
              <a:rPr lang="ru-RU" b="0" i="0" strike="noStrike" dirty="0">
                <a:effectLst/>
                <a:latin typeface="Arial" panose="020B0604020202020204" pitchFamily="34" charset="0"/>
                <a:hlinkClick r:id="rId2" tooltip="Антивирусная программа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антивирусного программного обеспечения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Требование 6: разработка и поддержка безопасных систем и приложений.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D9A4-C071-4865-9E9B-F6C1CA63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10385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Rubik"/>
              </a:rPr>
              <a:t>Реализация мер по строгому контролю доступа</a:t>
            </a: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/>
            </a:r>
            <a:b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126C5-F8B9-4935-B7A7-93E09FF56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Требование 7: ограничение доступа к данным держателей карт в соответствии со служебной необходимостью.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Требование 8: присвоение уникального идентификатора каждому лицу, имеющему доступ к информационной инфраструктуре.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Требование 9: ограничение физического доступа к данным держателей карт.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17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169D-983F-4EC0-B835-9DF32861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Rubik"/>
              </a:rPr>
              <a:t/>
            </a:r>
            <a:br>
              <a:rPr lang="ru-RU" b="1" i="0" dirty="0">
                <a:solidFill>
                  <a:srgbClr val="000000"/>
                </a:solidFill>
                <a:effectLst/>
                <a:latin typeface="Rubik"/>
              </a:rPr>
            </a:br>
            <a:r>
              <a:rPr lang="ru-RU" b="1" i="0" dirty="0">
                <a:solidFill>
                  <a:srgbClr val="000000"/>
                </a:solidFill>
                <a:effectLst/>
                <a:latin typeface="Rubik"/>
              </a:rPr>
              <a:t>Регулярный мониторинг и тестирование сети</a:t>
            </a: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/>
            </a:r>
            <a:b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98D5-5B1B-4B25-9A77-635B83B0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Требование 10: контроль и отслеживание всех сеансов доступа к сетевым ресурсам и данным держателей карт.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Arial" panose="020B0604020202020204" pitchFamily="34" charset="0"/>
              </a:rPr>
              <a:t>Требование 11: регулярное </a:t>
            </a:r>
            <a:r>
              <a:rPr lang="ru-RU" b="0" i="0" u="none" strike="noStrike" dirty="0">
                <a:effectLst/>
                <a:latin typeface="Arial" panose="020B0604020202020204" pitchFamily="34" charset="0"/>
                <a:hlinkClick r:id="rId2" tooltip="Испытание на проникновение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тестирование</a:t>
            </a:r>
            <a:r>
              <a:rPr lang="ru-RU" b="0" i="0" dirty="0">
                <a:effectLst/>
                <a:latin typeface="Arial" panose="020B0604020202020204" pitchFamily="34" charset="0"/>
              </a:rPr>
              <a:t> систем и процессов обеспечения безопасности.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1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4AAE-8508-48C0-B279-9A84B745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28141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Rubik"/>
              </a:rPr>
              <a:t/>
            </a:r>
            <a:br>
              <a:rPr lang="ru-RU" b="1" i="0" dirty="0">
                <a:solidFill>
                  <a:srgbClr val="000000"/>
                </a:solidFill>
                <a:effectLst/>
                <a:latin typeface="Rubik"/>
              </a:rPr>
            </a:br>
            <a:r>
              <a:rPr lang="ru-RU" b="1" i="0" dirty="0">
                <a:solidFill>
                  <a:srgbClr val="000000"/>
                </a:solidFill>
                <a:effectLst/>
                <a:latin typeface="Rubik"/>
              </a:rPr>
              <a:t>Поддержка политики информационной безопасности</a:t>
            </a: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/>
            </a:r>
            <a:b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5C583-0927-49DA-8C61-7B56D38A8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Требование 12: разработка, поддержка и исполнение политики информационной безопасности.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69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538A-3194-4327-96B3-58057CFF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200" b="1" i="0" dirty="0">
                <a:solidFill>
                  <a:srgbClr val="000000"/>
                </a:solidFill>
                <a:effectLst/>
                <a:latin typeface="Rubik"/>
              </a:rPr>
              <a:t>Версии стандарта </a:t>
            </a:r>
            <a:r>
              <a:rPr lang="en-US" sz="4200" b="1" i="0" dirty="0">
                <a:solidFill>
                  <a:srgbClr val="000000"/>
                </a:solidFill>
                <a:effectLst/>
                <a:latin typeface="Rubik"/>
              </a:rPr>
              <a:t>PCI DSS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/>
            </a:r>
            <a:b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652B8-1BE6-4AD8-A8B7-C35F2AEA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Arial" panose="020B0604020202020204" pitchFamily="34" charset="0"/>
              </a:rPr>
              <a:t>1.0 — первоначальная версия стандарта.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Arial" panose="020B0604020202020204" pitchFamily="34" charset="0"/>
              </a:rPr>
              <a:t>1.1 — принята в сентябре </a:t>
            </a:r>
            <a:r>
              <a:rPr lang="ru-RU" b="0" i="0" u="none" strike="noStrike" dirty="0">
                <a:effectLst/>
                <a:latin typeface="Arial" panose="020B0604020202020204" pitchFamily="34" charset="0"/>
                <a:hlinkClick r:id="rId2" tooltip="2006 год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2006 года</a:t>
            </a:r>
            <a:r>
              <a:rPr lang="ru-RU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Arial" panose="020B0604020202020204" pitchFamily="34" charset="0"/>
              </a:rPr>
              <a:t>1.2 — принята в октябре </a:t>
            </a:r>
            <a:r>
              <a:rPr lang="ru-RU" b="0" i="0" u="none" strike="noStrike" dirty="0">
                <a:effectLst/>
                <a:latin typeface="Arial" panose="020B0604020202020204" pitchFamily="34" charset="0"/>
                <a:hlinkClick r:id="rId3" tooltip="2008 год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2008 года</a:t>
            </a:r>
            <a:r>
              <a:rPr lang="ru-RU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Arial" panose="020B0604020202020204" pitchFamily="34" charset="0"/>
              </a:rPr>
              <a:t>1.2.1, малая редакция — принята в июле </a:t>
            </a:r>
            <a:r>
              <a:rPr lang="ru-RU" b="0" i="0" u="none" strike="noStrike" dirty="0">
                <a:effectLst/>
                <a:latin typeface="Arial" panose="020B0604020202020204" pitchFamily="34" charset="0"/>
                <a:hlinkClick r:id="rId4" tooltip="2009 год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2009 года</a:t>
            </a:r>
            <a:r>
              <a:rPr lang="ru-RU" b="0" i="0" dirty="0">
                <a:effectLst/>
                <a:latin typeface="Arial" panose="020B0604020202020204" pitchFamily="34" charset="0"/>
              </a:rPr>
              <a:t>; содержит незначительные технические поправки.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Arial" panose="020B0604020202020204" pitchFamily="34" charset="0"/>
              </a:rPr>
              <a:t>2.0 — принята в октябре </a:t>
            </a:r>
            <a:r>
              <a:rPr lang="ru-RU" b="0" i="0" u="none" strike="noStrike" dirty="0">
                <a:effectLst/>
                <a:latin typeface="Arial" panose="020B0604020202020204" pitchFamily="34" charset="0"/>
                <a:hlinkClick r:id="rId5" tooltip="2010 год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2010 года</a:t>
            </a:r>
            <a:r>
              <a:rPr lang="ru-RU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Arial" panose="020B0604020202020204" pitchFamily="34" charset="0"/>
              </a:rPr>
              <a:t>3.0 — принята в ноябре </a:t>
            </a:r>
            <a:r>
              <a:rPr lang="ru-RU" b="0" i="0" u="none" strike="noStrike" dirty="0">
                <a:effectLst/>
                <a:latin typeface="Arial" panose="020B0604020202020204" pitchFamily="34" charset="0"/>
                <a:hlinkClick r:id="rId6" tooltip="2013 год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2013 года</a:t>
            </a:r>
            <a:r>
              <a:rPr lang="ru-RU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Arial" panose="020B0604020202020204" pitchFamily="34" charset="0"/>
              </a:rPr>
              <a:t>3.1 — принята в апреле </a:t>
            </a:r>
            <a:r>
              <a:rPr lang="ru-RU" b="0" i="0" u="none" strike="noStrike" dirty="0">
                <a:effectLst/>
                <a:latin typeface="Arial" panose="020B0604020202020204" pitchFamily="34" charset="0"/>
                <a:hlinkClick r:id="rId7" tooltip="2015 год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2015 года</a:t>
            </a:r>
            <a:r>
              <a:rPr lang="ru-RU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Arial" panose="020B0604020202020204" pitchFamily="34" charset="0"/>
              </a:rPr>
              <a:t>3.2 — принята в апреле 2016 года. Утратила силу 31 декабря 2018.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Arial" panose="020B0604020202020204" pitchFamily="34" charset="0"/>
              </a:rPr>
              <a:t>3.2.1 — принята в 2018.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11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5130-CECF-453C-8458-0B461F13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i="0" dirty="0">
                <a:solidFill>
                  <a:srgbClr val="1D1D1D"/>
                </a:solidFill>
                <a:effectLst/>
                <a:latin typeface="Rubik"/>
              </a:rPr>
              <a:t>Что</a:t>
            </a:r>
            <a:r>
              <a:rPr lang="ru-RU" sz="3600" b="0" i="0" dirty="0">
                <a:solidFill>
                  <a:srgbClr val="1D1D1D"/>
                </a:solidFill>
                <a:effectLst/>
                <a:latin typeface="Rubik"/>
              </a:rPr>
              <a:t> </a:t>
            </a:r>
            <a:r>
              <a:rPr lang="ru-RU" sz="3600" b="1" i="0" dirty="0">
                <a:solidFill>
                  <a:srgbClr val="1D1D1D"/>
                </a:solidFill>
                <a:effectLst/>
                <a:latin typeface="Rubik"/>
              </a:rPr>
              <a:t>получает компания в результате прохождения аудита на соответствие стандарту PCI DSS?</a:t>
            </a:r>
            <a:endParaRPr lang="en-US" sz="3600" dirty="0">
              <a:latin typeface="Rubi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552E4-9EFF-4B7D-B1F6-D7F7164D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sz="1800" b="0" i="0" dirty="0">
                <a:solidFill>
                  <a:srgbClr val="1D1D1D"/>
                </a:solidFill>
                <a:effectLst/>
                <a:latin typeface="Exo 2"/>
              </a:rPr>
              <a:t>— Соответствие требованиям международных платёжных систем;</a:t>
            </a:r>
            <a:endParaRPr lang="ru-RU" b="0" i="0" dirty="0">
              <a:solidFill>
                <a:srgbClr val="1D1D1D"/>
              </a:solidFill>
              <a:effectLst/>
              <a:latin typeface="Exo 2"/>
            </a:endParaRPr>
          </a:p>
          <a:p>
            <a:pPr algn="l"/>
            <a:r>
              <a:rPr lang="ru-RU" sz="1800" b="0" i="0" dirty="0">
                <a:solidFill>
                  <a:srgbClr val="1D1D1D"/>
                </a:solidFill>
                <a:effectLst/>
                <a:latin typeface="Exo 2"/>
              </a:rPr>
              <a:t>— Снижение рисков от возможного разглашения конфиденциальной информации;</a:t>
            </a:r>
            <a:endParaRPr lang="ru-RU" b="0" i="0" dirty="0">
              <a:solidFill>
                <a:srgbClr val="1D1D1D"/>
              </a:solidFill>
              <a:effectLst/>
              <a:latin typeface="Exo 2"/>
            </a:endParaRPr>
          </a:p>
          <a:p>
            <a:pPr algn="l"/>
            <a:r>
              <a:rPr lang="ru-RU" sz="1800" b="0" i="0" dirty="0">
                <a:solidFill>
                  <a:srgbClr val="1D1D1D"/>
                </a:solidFill>
                <a:effectLst/>
                <a:latin typeface="Exo 2"/>
              </a:rPr>
              <a:t>— Формирование общественного мнения о честном имени и стабильном положении компании;</a:t>
            </a:r>
            <a:endParaRPr lang="ru-RU" b="0" i="0" dirty="0">
              <a:solidFill>
                <a:srgbClr val="1D1D1D"/>
              </a:solidFill>
              <a:effectLst/>
              <a:latin typeface="Exo 2"/>
            </a:endParaRPr>
          </a:p>
          <a:p>
            <a:pPr algn="l"/>
            <a:r>
              <a:rPr lang="ru-RU" sz="1800" b="0" i="0" dirty="0">
                <a:solidFill>
                  <a:srgbClr val="1D1D1D"/>
                </a:solidFill>
                <a:effectLst/>
                <a:latin typeface="Exo 2"/>
              </a:rPr>
              <a:t>— Рост уровня доверия и, соответственно, уровня продаж.</a:t>
            </a:r>
            <a:endParaRPr lang="ru-RU" b="0" i="0" dirty="0">
              <a:solidFill>
                <a:srgbClr val="1D1D1D"/>
              </a:solidFill>
              <a:effectLst/>
              <a:latin typeface="Exo 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3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2013"/>
            <a:ext cx="10058400" cy="1450757"/>
          </a:xfrm>
        </p:spPr>
        <p:txBody>
          <a:bodyPr anchor="ctr">
            <a:normAutofit fontScale="90000"/>
          </a:bodyPr>
          <a:lstStyle/>
          <a:p>
            <a:pPr lvl="0" algn="ctr"/>
            <a:r>
              <a:rPr lang="en-US" sz="4800" i="1" dirty="0">
                <a:solidFill>
                  <a:srgbClr val="FFFFFF"/>
                </a:solidFill>
              </a:rPr>
              <a:t>Your best quote that reflects your </a:t>
            </a:r>
            <a:r>
              <a:rPr lang="en-US" sz="4800" i="1" dirty="0" err="1">
                <a:solidFill>
                  <a:srgbClr val="FFFFFF"/>
                </a:solidFill>
              </a:rPr>
              <a:t>approac</a:t>
            </a:r>
            <a:r>
              <a:rPr lang="ru-RU" sz="5300" b="1" dirty="0">
                <a:solidFill>
                  <a:srgbClr val="393E42"/>
                </a:solidFill>
                <a:latin typeface="Exo 2"/>
              </a:rPr>
              <a:t>Что такое </a:t>
            </a:r>
            <a:r>
              <a:rPr lang="en-US" sz="5300" b="1" dirty="0">
                <a:solidFill>
                  <a:srgbClr val="393E42"/>
                </a:solidFill>
                <a:latin typeface="Exo 2"/>
              </a:rPr>
              <a:t>PCI DSS</a:t>
            </a:r>
            <a:r>
              <a:rPr lang="ru-RU" sz="5300" b="1" dirty="0">
                <a:solidFill>
                  <a:srgbClr val="393E42"/>
                </a:solidFill>
                <a:latin typeface="Exo 2"/>
              </a:rPr>
              <a:t>?</a:t>
            </a:r>
            <a:r>
              <a:rPr lang="en-US" sz="5300" b="1" dirty="0">
                <a:solidFill>
                  <a:srgbClr val="393E42"/>
                </a:solidFill>
                <a:latin typeface="Exo 2"/>
              </a:rPr>
              <a:t> </a:t>
            </a:r>
            <a:r>
              <a:rPr lang="en-US" sz="4800" i="1" dirty="0">
                <a:solidFill>
                  <a:srgbClr val="FFFFFF"/>
                </a:solidFill>
              </a:rPr>
              <a:t>small step </a:t>
            </a:r>
            <a:r>
              <a:rPr lang="en-US" sz="4800" i="1" dirty="0" err="1">
                <a:solidFill>
                  <a:srgbClr val="FFFFFF"/>
                </a:solidFill>
              </a:rPr>
              <a:t>forniant</a:t>
            </a:r>
            <a:r>
              <a:rPr lang="en-US" sz="4800" i="1" dirty="0">
                <a:solidFill>
                  <a:srgbClr val="FFFFFF"/>
                </a:solidFill>
              </a:rPr>
              <a:t> leap for mankind.”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- Neil</a:t>
            </a:r>
            <a:r>
              <a:rPr lang="ru-RU" sz="1800" b="0" i="0" dirty="0">
                <a:solidFill>
                  <a:srgbClr val="1D1D1D"/>
                </a:solidFill>
                <a:effectLst/>
                <a:latin typeface="Exo 2"/>
              </a:rPr>
              <a:t>Электронные деньги всё больше и больше замещают бумажные банкноты. Электронными деньгами очень удобно пользоваться, но, к сожалению, не всегда безопасно. И чем больше они применяются, тем острее становится вопрос безопасности средств, находящихся на карточных счетах.</a:t>
            </a:r>
            <a:endParaRPr lang="ru-RU" b="0" i="0" dirty="0">
              <a:solidFill>
                <a:srgbClr val="1D1D1D"/>
              </a:solidFill>
              <a:effectLst/>
              <a:latin typeface="Exo 2"/>
            </a:endParaRPr>
          </a:p>
          <a:p>
            <a:pPr algn="l"/>
            <a:r>
              <a:rPr lang="en-US" sz="1800" b="0" i="0" dirty="0">
                <a:solidFill>
                  <a:srgbClr val="1D1D1D"/>
                </a:solidFill>
                <a:effectLst/>
                <a:latin typeface="Exo 2"/>
              </a:rPr>
              <a:t>        </a:t>
            </a:r>
            <a:r>
              <a:rPr lang="ru-RU" sz="1800" b="0" i="0" dirty="0">
                <a:solidFill>
                  <a:srgbClr val="1D1D1D"/>
                </a:solidFill>
                <a:effectLst/>
                <a:latin typeface="Exo 2"/>
              </a:rPr>
              <a:t>Чтобы иметь гарантию безопасности сохранности денег своих клиентов, международные платежные системы, как, например, VISA и MasterCard, требуют от торговых предприятий и различных поставщиков услуг, принимающих платежи через данные платежные системы, соответствовать требованиям стандарта </a:t>
            </a:r>
            <a:r>
              <a:rPr lang="ru-RU" sz="1800" b="1" i="0" dirty="0">
                <a:solidFill>
                  <a:srgbClr val="1D1D1D"/>
                </a:solidFill>
                <a:effectLst/>
                <a:latin typeface="Exo 2"/>
              </a:rPr>
              <a:t>PCI DSS</a:t>
            </a:r>
            <a:r>
              <a:rPr lang="ru-RU" sz="1800" b="0" i="0" dirty="0">
                <a:solidFill>
                  <a:srgbClr val="1D1D1D"/>
                </a:solidFill>
                <a:effectLst/>
                <a:latin typeface="Exo 2"/>
              </a:rPr>
              <a:t>. Относится это не только к крупным организациям, но и к небольшим компаниям.</a:t>
            </a:r>
            <a:endParaRPr lang="ru-RU" b="0" i="0" dirty="0">
              <a:solidFill>
                <a:srgbClr val="1D1D1D"/>
              </a:solidFill>
              <a:effectLst/>
              <a:latin typeface="Exo 2"/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0573-2B50-44A3-8CF2-C28E9145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i="1" dirty="0">
                <a:solidFill>
                  <a:srgbClr val="FFFFFF"/>
                </a:solidFill>
              </a:rPr>
              <a:t>… </a:t>
            </a:r>
            <a:r>
              <a:rPr lang="ru-RU" sz="4800" b="1" i="0" dirty="0">
                <a:solidFill>
                  <a:srgbClr val="393E42"/>
                </a:solidFill>
                <a:effectLst/>
                <a:latin typeface="Exo 2"/>
              </a:rPr>
              <a:t>Что такое </a:t>
            </a:r>
            <a:r>
              <a:rPr lang="en-US" sz="4800" b="1" i="0" dirty="0">
                <a:solidFill>
                  <a:srgbClr val="393E42"/>
                </a:solidFill>
                <a:effectLst/>
                <a:latin typeface="Exo 2"/>
              </a:rPr>
              <a:t>PCI DSS</a:t>
            </a:r>
            <a:r>
              <a:rPr lang="ru-RU" sz="4800" b="1" dirty="0">
                <a:solidFill>
                  <a:srgbClr val="393E42"/>
                </a:solidFill>
                <a:latin typeface="Exo 2"/>
              </a:rPr>
              <a:t>?</a:t>
            </a:r>
            <a:r>
              <a:rPr lang="en-US" sz="8800" i="1" dirty="0">
                <a:solidFill>
                  <a:srgbClr val="FFFFFF"/>
                </a:solidFill>
              </a:rPr>
              <a:t> 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7F655-5C7A-4EA4-83F1-A680BE79A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0" dirty="0">
                <a:solidFill>
                  <a:srgbClr val="1D1D1D"/>
                </a:solidFill>
                <a:effectLst/>
                <a:latin typeface="Exo 2"/>
              </a:rPr>
              <a:t>         </a:t>
            </a:r>
            <a:r>
              <a:rPr lang="ru-RU" b="1" i="0" dirty="0">
                <a:solidFill>
                  <a:srgbClr val="1D1D1D"/>
                </a:solidFill>
                <a:effectLst/>
                <a:latin typeface="Exo 2"/>
              </a:rPr>
              <a:t>Payment Card Industry Data Security Standard</a:t>
            </a:r>
            <a:r>
              <a:rPr lang="ru-RU" b="0" i="0" dirty="0">
                <a:solidFill>
                  <a:srgbClr val="1D1D1D"/>
                </a:solidFill>
                <a:effectLst/>
                <a:latin typeface="Exo 2"/>
              </a:rPr>
              <a:t> (PCI DSS) — это совокупность требований по обеспечению безопасности данных о держателях платёжных карт, которые хранятся, передаются и обрабатываются в информационных системах организаций. </a:t>
            </a:r>
            <a:endParaRPr lang="en-US" b="0" i="0" dirty="0">
              <a:solidFill>
                <a:srgbClr val="1D1D1D"/>
              </a:solidFill>
              <a:effectLst/>
              <a:latin typeface="Exo 2"/>
            </a:endParaRPr>
          </a:p>
          <a:p>
            <a:pPr algn="just"/>
            <a:r>
              <a:rPr lang="en-US" dirty="0">
                <a:solidFill>
                  <a:srgbClr val="1D1D1D"/>
                </a:solidFill>
                <a:latin typeface="Exo 2"/>
              </a:rPr>
              <a:t>      </a:t>
            </a:r>
            <a:r>
              <a:rPr lang="ru-RU" b="0" i="0" dirty="0">
                <a:solidFill>
                  <a:srgbClr val="1D1D1D"/>
                </a:solidFill>
                <a:effectLst/>
                <a:latin typeface="Exo 2"/>
              </a:rPr>
              <a:t>Стандарт разработан Советом по стандартам безопасности индустрии платежных карт (Payment Card Industry Security Standards Council, PCI SSC), учреждённым международными платёжными системами, такими как: Visa, MasterCard, American Express, JCB и Discover.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7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C3AF-B89C-48F4-8258-66DBC449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b="1" i="0" dirty="0">
                <a:solidFill>
                  <a:srgbClr val="333333"/>
                </a:solidFill>
                <a:effectLst/>
                <a:latin typeface="Rubik"/>
              </a:rPr>
              <a:t/>
            </a:r>
            <a:br>
              <a:rPr lang="en-US" b="1" i="0" dirty="0">
                <a:solidFill>
                  <a:srgbClr val="333333"/>
                </a:solidFill>
                <a:effectLst/>
                <a:latin typeface="Rubik"/>
              </a:rPr>
            </a:br>
            <a:r>
              <a:rPr lang="en-US" b="1" i="0" dirty="0">
                <a:solidFill>
                  <a:srgbClr val="333333"/>
                </a:solidFill>
                <a:effectLst/>
                <a:latin typeface="Rubik"/>
              </a:rPr>
              <a:t/>
            </a:r>
            <a:br>
              <a:rPr lang="en-US" b="1" i="0" dirty="0">
                <a:solidFill>
                  <a:srgbClr val="333333"/>
                </a:solidFill>
                <a:effectLst/>
                <a:latin typeface="Rubik"/>
              </a:rPr>
            </a:br>
            <a:r>
              <a:rPr lang="ru-RU" b="1" i="0" dirty="0">
                <a:solidFill>
                  <a:srgbClr val="333333"/>
                </a:solidFill>
                <a:effectLst/>
                <a:latin typeface="Rubik"/>
              </a:rPr>
              <a:t>О СТАНДАРТЕ </a:t>
            </a:r>
            <a:r>
              <a:rPr lang="en-US" b="1" i="0" dirty="0">
                <a:solidFill>
                  <a:srgbClr val="333333"/>
                </a:solidFill>
                <a:effectLst/>
                <a:latin typeface="Rubik"/>
              </a:rPr>
              <a:t>PCI DSS</a:t>
            </a:r>
            <a:br>
              <a:rPr lang="en-US" b="1" i="0" dirty="0">
                <a:solidFill>
                  <a:srgbClr val="333333"/>
                </a:solidFill>
                <a:effectLst/>
                <a:latin typeface="Rubik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84048-A00F-4F0F-8741-0CAC9510D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1D1D1D"/>
                </a:solidFill>
                <a:latin typeface="Exo 2"/>
              </a:rPr>
              <a:t>        </a:t>
            </a:r>
            <a:r>
              <a:rPr lang="ru-RU" dirty="0">
                <a:solidFill>
                  <a:srgbClr val="1D1D1D"/>
                </a:solidFill>
                <a:latin typeface="Exo 2"/>
              </a:rPr>
              <a:t>Соответствовать стандарту обязаны организации, которые хранят, обрабатывают или передают в течение года информацию хотя бы об одной карточной транзакции или владельце платежной карты. В большинстве случаев сертификационный аудит на соответствие требованиям стандарта необходим банкам, розничным магазинам и сайтам электронной коммерции, процессинговым центрам, платежным шлюзам, хранилищам носителей резервных копий данных, организациям персонализации карт и т.д.</a:t>
            </a:r>
          </a:p>
          <a:p>
            <a:pPr algn="just"/>
            <a:r>
              <a:rPr lang="en-US" dirty="0">
                <a:solidFill>
                  <a:srgbClr val="1D1D1D"/>
                </a:solidFill>
                <a:latin typeface="Exo 2"/>
              </a:rPr>
              <a:t>       </a:t>
            </a:r>
            <a:r>
              <a:rPr lang="ru-RU" dirty="0">
                <a:solidFill>
                  <a:srgbClr val="1D1D1D"/>
                </a:solidFill>
                <a:latin typeface="Exo 2"/>
              </a:rPr>
              <a:t>Несоблюдение требований стандарта предусматривает наложение штрафов, вплоть до отключения от системы процессинга международных платежных систем.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4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C3AF-B89C-48F4-8258-66DBC449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b="1" i="0" dirty="0">
                <a:solidFill>
                  <a:srgbClr val="333333"/>
                </a:solidFill>
                <a:effectLst/>
                <a:latin typeface="Rubik"/>
              </a:rPr>
              <a:t/>
            </a:r>
            <a:br>
              <a:rPr lang="en-US" b="1" i="0" dirty="0">
                <a:solidFill>
                  <a:srgbClr val="333333"/>
                </a:solidFill>
                <a:effectLst/>
                <a:latin typeface="Rubik"/>
              </a:rPr>
            </a:br>
            <a:r>
              <a:rPr lang="en-US" b="1" i="0" dirty="0">
                <a:solidFill>
                  <a:srgbClr val="333333"/>
                </a:solidFill>
                <a:effectLst/>
                <a:latin typeface="Rubik"/>
              </a:rPr>
              <a:t/>
            </a:r>
            <a:br>
              <a:rPr lang="en-US" b="1" i="0" dirty="0">
                <a:solidFill>
                  <a:srgbClr val="333333"/>
                </a:solidFill>
                <a:effectLst/>
                <a:latin typeface="Rubik"/>
              </a:rPr>
            </a:br>
            <a:r>
              <a:rPr lang="ru-RU" b="1" i="0" dirty="0">
                <a:solidFill>
                  <a:srgbClr val="333333"/>
                </a:solidFill>
                <a:effectLst/>
                <a:latin typeface="Rubik"/>
              </a:rPr>
              <a:t>О СТАНДА</a:t>
            </a:r>
            <a:r>
              <a:rPr lang="ru-RU" b="1" dirty="0">
                <a:solidFill>
                  <a:srgbClr val="333333"/>
                </a:solidFill>
                <a:latin typeface="Rubik"/>
              </a:rPr>
              <a:t>Р</a:t>
            </a:r>
            <a:r>
              <a:rPr lang="ru-RU" b="1" i="0" dirty="0">
                <a:solidFill>
                  <a:srgbClr val="333333"/>
                </a:solidFill>
                <a:effectLst/>
                <a:latin typeface="Rubik"/>
              </a:rPr>
              <a:t>ТЕ </a:t>
            </a:r>
            <a:r>
              <a:rPr lang="en-US" b="1" i="0" dirty="0">
                <a:solidFill>
                  <a:srgbClr val="333333"/>
                </a:solidFill>
                <a:effectLst/>
                <a:latin typeface="Rubik"/>
              </a:rPr>
              <a:t>PCI DS</a:t>
            </a:r>
            <a:br>
              <a:rPr lang="en-US" b="1" i="0" dirty="0">
                <a:solidFill>
                  <a:srgbClr val="333333"/>
                </a:solidFill>
                <a:effectLst/>
                <a:latin typeface="Rubik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84048-A00F-4F0F-8741-0CAC9510D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1D1D1D"/>
                </a:solidFill>
                <a:latin typeface="Exo 2"/>
              </a:rPr>
              <a:t>        </a:t>
            </a:r>
            <a:r>
              <a:rPr lang="ru-RU" b="0" i="0" dirty="0">
                <a:solidFill>
                  <a:srgbClr val="4C4C4C"/>
                </a:solidFill>
                <a:effectLst/>
                <a:latin typeface="roboto" panose="020B0604020202020204" pitchFamily="2" charset="0"/>
              </a:rPr>
              <a:t>Стандарт не закреплен на законодательном уровне ни в одном государстве. Контроль осуществляют Visa и MasterCard — они отвечают за санкции и штрафы. Однако отдельные требования PCI DSS можно встретить в различных правовых документах. Так, американском штате Миннесота с 2007 года</a:t>
            </a:r>
            <a:r>
              <a:rPr lang="ru-RU" dirty="0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 </a:t>
            </a:r>
            <a:r>
              <a:rPr lang="ru-RU" dirty="0">
                <a:effectLst/>
                <a:latin typeface="roboto" panose="020B0604020202020204" pitchFamily="2" charset="0"/>
              </a:rPr>
              <a:t>действует</a:t>
            </a:r>
            <a:r>
              <a:rPr lang="ru-RU" dirty="0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 </a:t>
            </a:r>
            <a:r>
              <a:rPr lang="ru-RU" b="0" i="0" dirty="0">
                <a:solidFill>
                  <a:srgbClr val="4C4C4C"/>
                </a:solidFill>
                <a:effectLst/>
                <a:latin typeface="roboto" panose="020B0604020202020204" pitchFamily="2" charset="0"/>
              </a:rPr>
              <a:t>Plastic Card Security Act, запрещающий бизнесу хранение PIN-кодов карт клиентов.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3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9B2E-F025-4D03-A970-0C59E81DA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6532"/>
            <a:ext cx="10058400" cy="163082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sz="4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/>
            </a:r>
            <a:b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</a:br>
            <a:r>
              <a:rPr lang="ru-RU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ubik"/>
              </a:rPr>
              <a:t>Ответственность за нарушение</a:t>
            </a:r>
            <a:r>
              <a:rPr lang="ru-RU" b="1" i="0" dirty="0">
                <a:solidFill>
                  <a:srgbClr val="4C4C4C"/>
                </a:solidFill>
                <a:effectLst/>
                <a:latin typeface="roboto" panose="02000000000000000000" pitchFamily="2" charset="0"/>
              </a:rPr>
              <a:t/>
            </a:r>
            <a:br>
              <a:rPr lang="ru-RU" b="1" i="0" dirty="0">
                <a:solidFill>
                  <a:srgbClr val="4C4C4C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6E098-0814-44A0-AABC-799B74588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dirty="0">
                <a:solidFill>
                  <a:srgbClr val="4C4C4C"/>
                </a:solidFill>
                <a:effectLst/>
                <a:latin typeface="roboto" panose="02000000000000000000" pitchFamily="2" charset="0"/>
              </a:rPr>
              <a:t>   </a:t>
            </a:r>
            <a:r>
              <a:rPr lang="en-US" sz="1800" i="0" dirty="0">
                <a:latin typeface="roboto" panose="02000000000000000000" pitchFamily="2" charset="0"/>
              </a:rPr>
              <a:t>  </a:t>
            </a:r>
            <a:r>
              <a:rPr lang="ru-RU" sz="1800" i="0" dirty="0">
                <a:latin typeface="roboto" panose="02000000000000000000" pitchFamily="2" charset="0"/>
              </a:rPr>
              <a:t>Платёжные системы устанавливают штрафы за несоблюдение требований PCI DSS. Сумма зависит от типа компании (торговое предприятие или поставщик услуг), объёмов проводимых транзакций и повторяемости нарушения. За первый проступок Visa может </a:t>
            </a:r>
            <a:r>
              <a:rPr lang="ru-RU" sz="1800" dirty="0">
                <a:latin typeface="roboto" panose="02000000000000000000" pitchFamily="2" charset="0"/>
              </a:rPr>
              <a:t>назначить</a:t>
            </a:r>
            <a:r>
              <a:rPr lang="ru-RU" sz="1800" i="0" dirty="0">
                <a:latin typeface="roboto" panose="02000000000000000000" pitchFamily="2" charset="0"/>
              </a:rPr>
              <a:t> штраф в 50 тыс. долларов, за третий — уже 200 тыс. Санкции накладывают ежемесячно вплоть до устранения несоответствий.</a:t>
            </a:r>
            <a:endParaRPr lang="ru-RU" i="0" dirty="0">
              <a:latin typeface="roboto" panose="02000000000000000000" pitchFamily="2" charset="0"/>
            </a:endParaRPr>
          </a:p>
          <a:p>
            <a:pPr algn="l"/>
            <a:r>
              <a:rPr lang="en-US" sz="1800" i="0" dirty="0">
                <a:latin typeface="roboto" panose="02000000000000000000" pitchFamily="2" charset="0"/>
              </a:rPr>
              <a:t>     </a:t>
            </a:r>
            <a:r>
              <a:rPr lang="ru-RU" sz="1800" i="0" dirty="0">
                <a:latin typeface="roboto" panose="02000000000000000000" pitchFamily="2" charset="0"/>
              </a:rPr>
              <a:t>Невыполнение требований PCI DSS также может рассматриваться как нарушение законов о защите персональных данных. Они зависят от юрисдикции, в которой фирма осуществляет деятельность: в Европе действует </a:t>
            </a:r>
            <a:r>
              <a:rPr lang="ru-RU" sz="1800" i="0" dirty="0"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GDPR</a:t>
            </a:r>
            <a:r>
              <a:rPr lang="ru-RU" sz="1800" i="0" dirty="0">
                <a:latin typeface="roboto" panose="02000000000000000000" pitchFamily="2" charset="0"/>
              </a:rPr>
              <a:t>, в Беларуси – «О персональных данных» 2021 г.</a:t>
            </a:r>
            <a:endParaRPr lang="ru-RU" i="0" dirty="0"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1EAB-1ACC-465C-8F20-872F3058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Linux Libertine"/>
              </a:rPr>
              <a:t/>
            </a:r>
            <a:br>
              <a:rPr lang="ru-RU" b="0" i="0" dirty="0">
                <a:solidFill>
                  <a:srgbClr val="000000"/>
                </a:solidFill>
                <a:effectLst/>
                <a:latin typeface="Linux Libertin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Linux Libertine"/>
              </a:rPr>
              <a:t/>
            </a:r>
            <a:br>
              <a:rPr lang="ru-RU" b="0" i="0" dirty="0">
                <a:solidFill>
                  <a:srgbClr val="000000"/>
                </a:solidFill>
                <a:effectLst/>
                <a:latin typeface="Linux Libertine"/>
              </a:rPr>
            </a:br>
            <a:r>
              <a:rPr lang="ru-RU" b="1" i="0" dirty="0">
                <a:solidFill>
                  <a:srgbClr val="000000"/>
                </a:solidFill>
                <a:effectLst/>
                <a:latin typeface="Rubik"/>
              </a:rPr>
              <a:t>Требования стандарта </a:t>
            </a:r>
            <a:r>
              <a:rPr lang="en-US" b="1" i="0" dirty="0">
                <a:solidFill>
                  <a:srgbClr val="000000"/>
                </a:solidFill>
                <a:effectLst/>
                <a:latin typeface="Rubik"/>
              </a:rPr>
              <a:t>PCI DSS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/>
            </a:r>
            <a:b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E579D-342F-4889-8F8F-5407B27C5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PCI DSS определяет следующие шесть областей контроля и 12 основных требований по безопасности.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09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0751-C294-46B3-801A-148FCD9E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b="1" dirty="0">
                <a:solidFill>
                  <a:srgbClr val="000000"/>
                </a:solidFill>
                <a:latin typeface="Rubik"/>
              </a:rPr>
              <a:t>Построение и сопровождение защищённой сети</a:t>
            </a: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/>
            </a:r>
            <a:b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2302B-28FF-43DD-A478-DED144A8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Arial" panose="020B0604020202020204" pitchFamily="34" charset="0"/>
              </a:rPr>
              <a:t>Требование 1: установка и обеспечение функционирования </a:t>
            </a:r>
            <a:r>
              <a:rPr lang="ru-RU" dirty="0">
                <a:latin typeface="Arial" panose="020B0604020202020204" pitchFamily="34" charset="0"/>
              </a:rPr>
              <a:t>межсетевых экранов </a:t>
            </a:r>
            <a:r>
              <a:rPr lang="ru-RU" b="0" i="0" dirty="0">
                <a:effectLst/>
                <a:latin typeface="Arial" panose="020B0604020202020204" pitchFamily="34" charset="0"/>
              </a:rPr>
              <a:t>для защиты данных держателей карт.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Arial" panose="020B0604020202020204" pitchFamily="34" charset="0"/>
              </a:rPr>
              <a:t>Требование 2: неиспользование выставленных по умолчанию производителями системных паролей и других параметров безопасности.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2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FD4A-09E7-4E1D-B1F4-D3D0CF41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200" b="1" i="0" dirty="0">
                <a:solidFill>
                  <a:srgbClr val="000000"/>
                </a:solidFill>
                <a:effectLst/>
                <a:latin typeface="Rubik"/>
              </a:rPr>
              <a:t>Защита данных держателей карт</a:t>
            </a:r>
            <a:br>
              <a:rPr lang="ru-RU" sz="4200" b="1" i="0" dirty="0">
                <a:solidFill>
                  <a:srgbClr val="000000"/>
                </a:solidFill>
                <a:effectLst/>
                <a:latin typeface="Rubik"/>
              </a:rPr>
            </a:br>
            <a:endParaRPr lang="en-US" sz="4200" dirty="0">
              <a:latin typeface="Rubi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68DF-0A64-463D-9A53-FD70A604B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Требование 3: обеспечение защиты данных держателей карт в ходе их хранения.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Требование 4: обеспечение 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шифрования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данных держателей карт при их передаче через общедоступные сети.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7824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{42FCE3CA-7964-48C3-8BBB-4EB3B1556950}tf56160789_win32</Template>
  <TotalTime>59</TotalTime>
  <Words>409</Words>
  <Application>Microsoft Office PowerPoint</Application>
  <PresentationFormat>Широкоэкранный</PresentationFormat>
  <Paragraphs>51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Arial</vt:lpstr>
      <vt:lpstr>Bookman Old Style</vt:lpstr>
      <vt:lpstr>Calibri</vt:lpstr>
      <vt:lpstr>Exo 2</vt:lpstr>
      <vt:lpstr>Franklin Gothic Book</vt:lpstr>
      <vt:lpstr>Linux Libertine</vt:lpstr>
      <vt:lpstr>roboto</vt:lpstr>
      <vt:lpstr>Rubik</vt:lpstr>
      <vt:lpstr>1_RetrospectVTI</vt:lpstr>
      <vt:lpstr>PCI DSS</vt:lpstr>
      <vt:lpstr>Your best quote that reflects your approacЧто такое PCI DSS? small step forniant leap for mankind.”</vt:lpstr>
      <vt:lpstr>… Что такое PCI DSS? one</vt:lpstr>
      <vt:lpstr>  О СТАНДАРТЕ PCI DSS </vt:lpstr>
      <vt:lpstr>  О СТАНДАРТЕ PCI DS </vt:lpstr>
      <vt:lpstr>                                      Ответственность за нарушение </vt:lpstr>
      <vt:lpstr>  Требования стандарта PCI DSS </vt:lpstr>
      <vt:lpstr> Построение и сопровождение защищённой сети </vt:lpstr>
      <vt:lpstr>Защита данных держателей карт </vt:lpstr>
      <vt:lpstr>Поддержка программы управления уязвимостями </vt:lpstr>
      <vt:lpstr>Реализация мер по строгому контролю доступа </vt:lpstr>
      <vt:lpstr> Регулярный мониторинг и тестирование сети </vt:lpstr>
      <vt:lpstr> Поддержка политики информационной безопасности </vt:lpstr>
      <vt:lpstr>Версии стандарта PCI DSS </vt:lpstr>
      <vt:lpstr>Что получает компания в результате прохождения аудита на соответствие стандарту PCI DSS?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PCI DSS</dc:title>
  <dc:creator>Anna Kostyukova</dc:creator>
  <cp:lastModifiedBy>Work</cp:lastModifiedBy>
  <cp:revision>7</cp:revision>
  <dcterms:created xsi:type="dcterms:W3CDTF">2022-02-23T16:38:38Z</dcterms:created>
  <dcterms:modified xsi:type="dcterms:W3CDTF">2022-07-03T20:52:12Z</dcterms:modified>
</cp:coreProperties>
</file>