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31.png" ContentType="image/png"/>
  <Override PartName="/ppt/media/image7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9.wmf" ContentType="image/x-wmf"/>
  <Override PartName="/ppt/media/image25.jpeg" ContentType="image/jpeg"/>
  <Override PartName="/ppt/media/image26.wmf" ContentType="image/x-wmf"/>
  <Override PartName="/ppt/media/image27.wmf" ContentType="image/x-wmf"/>
  <Override PartName="/ppt/media/image28.wmf" ContentType="image/x-wmf"/>
  <Override PartName="/ppt/media/image30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30696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47128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30696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47128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793160" y="4372200"/>
            <a:ext cx="651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30696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47128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30696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47128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793160" y="4372200"/>
            <a:ext cx="651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3640" cy="29908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3640" cy="3866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3640" cy="2285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6D8CA0-4C06-4467-B6C8-D9ED9CCB7D64}" type="datetime">
              <a:rPr b="1" lang="be-BY" sz="1100" spc="-1" strike="noStrike">
                <a:solidFill>
                  <a:srgbClr val="808080"/>
                </a:solidFill>
                <a:latin typeface="Trebuchet MS"/>
              </a:rPr>
              <a:t>30.04.20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C85A1E7-EAE5-406D-8769-3520D0F873BB}" type="slidenum">
              <a:rPr b="1" lang="be-BY" sz="1200" spc="-1" strike="noStrike">
                <a:solidFill>
                  <a:srgbClr val="808080"/>
                </a:solidFill>
                <a:latin typeface="Trebuchet M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817560" y="3132360"/>
            <a:ext cx="7175160" cy="1792800"/>
          </a:xfrm>
          <a:prstGeom prst="rect">
            <a:avLst/>
          </a:prstGeom>
        </p:spPr>
        <p:txBody>
          <a:bodyPr>
            <a:noAutofit/>
          </a:bodyPr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ru-RU" sz="5400" spc="-1" strike="noStrike">
                <a:solidFill>
                  <a:srgbClr val="404040"/>
                </a:solidFill>
                <a:latin typeface="Trebuchet MS"/>
              </a:rPr>
              <a:t>Образец заголовка</a:t>
            </a:r>
            <a:endParaRPr b="0" lang="be-BY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2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18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be-BY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16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be-BY" sz="16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14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be-BY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be-BY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be-BY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be-BY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919A68-2E90-4EB8-AAFA-24567A787B2F}" type="datetime">
              <a:rPr b="1" lang="be-BY" sz="1100" spc="-1" strike="noStrike">
                <a:solidFill>
                  <a:srgbClr val="808080"/>
                </a:solidFill>
                <a:latin typeface="Trebuchet MS"/>
              </a:rPr>
              <a:t>30.04.20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87456263-760B-476E-802D-7BE56FE2A195}" type="slidenum">
              <a:rPr b="1" lang="be-BY" sz="1200" spc="-1" strike="noStrike">
                <a:solidFill>
                  <a:srgbClr val="808080"/>
                </a:solidFill>
                <a:latin typeface="Trebuchet M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>
            <a:noAutofit/>
          </a:bodyPr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ru-RU" sz="4600" spc="-1" strike="noStrike">
                <a:solidFill>
                  <a:srgbClr val="404040"/>
                </a:solidFill>
                <a:latin typeface="Trebuchet MS"/>
              </a:rPr>
              <a:t>Образец заголовка</a:t>
            </a:r>
            <a:endParaRPr b="0" lang="be-BY" sz="4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>
            <a:noAutofit/>
          </a:bodyPr>
          <a:p>
            <a:pPr marL="228600" indent="-1825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2200" spc="-1" strike="noStrike">
                <a:solidFill>
                  <a:srgbClr val="404040"/>
                </a:solidFill>
                <a:latin typeface="Trebuchet MS"/>
              </a:rPr>
              <a:t>Образец текста</a:t>
            </a:r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548640" indent="-1825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Второй уровень</a:t>
            </a:r>
            <a:endParaRPr b="0" lang="be-BY" sz="2000" spc="-1" strike="noStrike">
              <a:solidFill>
                <a:srgbClr val="404040"/>
              </a:solidFill>
              <a:latin typeface="Trebuchet MS"/>
            </a:endParaRPr>
          </a:p>
          <a:p>
            <a:pPr lvl="2" marL="822960" indent="-1825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Третий уровень</a:t>
            </a:r>
            <a:endParaRPr b="0" lang="be-BY" sz="1800" spc="-1" strike="noStrike">
              <a:solidFill>
                <a:srgbClr val="404040"/>
              </a:solidFill>
              <a:latin typeface="Trebuchet MS"/>
            </a:endParaRPr>
          </a:p>
          <a:p>
            <a:pPr lvl="3" marL="1097280" indent="-182520">
              <a:lnSpc>
                <a:spcPct val="100000"/>
              </a:lnSpc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</a:rPr>
              <a:t>Четвертый уровень</a:t>
            </a:r>
            <a:endParaRPr b="0" lang="be-BY" sz="1600" spc="-1" strike="noStrike">
              <a:solidFill>
                <a:srgbClr val="404040"/>
              </a:solidFill>
              <a:latin typeface="Trebuchet MS"/>
            </a:endParaRPr>
          </a:p>
          <a:p>
            <a:pPr lvl="4" marL="1389960" indent="-182520">
              <a:lnSpc>
                <a:spcPct val="100000"/>
              </a:lnSpc>
              <a:spcBef>
                <a:spcPts val="281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Пятый уровень</a:t>
            </a:r>
            <a:endParaRPr b="0" lang="be-BY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Relationship Id="rId11" Type="http://schemas.openxmlformats.org/officeDocument/2006/relationships/image" Target="../media/image12.jpeg"/><Relationship Id="rId12" Type="http://schemas.openxmlformats.org/officeDocument/2006/relationships/image" Target="../media/image13.jpeg"/><Relationship Id="rId13" Type="http://schemas.openxmlformats.org/officeDocument/2006/relationships/image" Target="../media/image14.jpeg"/><Relationship Id="rId14" Type="http://schemas.openxmlformats.org/officeDocument/2006/relationships/image" Target="../media/image15.jpeg"/><Relationship Id="rId15" Type="http://schemas.openxmlformats.org/officeDocument/2006/relationships/image" Target="../media/image16.jpeg"/><Relationship Id="rId16" Type="http://schemas.openxmlformats.org/officeDocument/2006/relationships/image" Target="../media/image17.jpeg"/><Relationship Id="rId17" Type="http://schemas.openxmlformats.org/officeDocument/2006/relationships/image" Target="../media/image18.jpeg"/><Relationship Id="rId18" Type="http://schemas.openxmlformats.org/officeDocument/2006/relationships/image" Target="../media/image19.jpeg"/><Relationship Id="rId19" Type="http://schemas.openxmlformats.org/officeDocument/2006/relationships/image" Target="../media/image20.jpeg"/><Relationship Id="rId20" Type="http://schemas.openxmlformats.org/officeDocument/2006/relationships/image" Target="../media/image21.jpeg"/><Relationship Id="rId21" Type="http://schemas.openxmlformats.org/officeDocument/2006/relationships/image" Target="../media/image22.jpeg"/><Relationship Id="rId22" Type="http://schemas.openxmlformats.org/officeDocument/2006/relationships/image" Target="../media/image23.jpeg"/><Relationship Id="rId23" Type="http://schemas.openxmlformats.org/officeDocument/2006/relationships/image" Target="../media/image24.jpeg"/><Relationship Id="rId24" Type="http://schemas.openxmlformats.org/officeDocument/2006/relationships/image" Target="../media/image25.jpeg"/><Relationship Id="rId25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79640" y="116640"/>
            <a:ext cx="8856720" cy="179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ff0000"/>
                </a:solidFill>
                <a:latin typeface="Trebuchet MS"/>
              </a:rPr>
              <a:t>Сетевые модели</a:t>
            </a:r>
            <a:endParaRPr b="0" lang="be-BY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909800"/>
            <a:ext cx="914364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r>
              <a:rPr b="0" lang="ru-RU" sz="3600" spc="-1" strike="noStrike">
                <a:solidFill>
                  <a:srgbClr val="ff0000"/>
                </a:solidFill>
                <a:latin typeface="Trebuchet MS"/>
              </a:rPr>
              <a:t>Цель: </a:t>
            </a: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освоение навыков решения</a:t>
            </a: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задач на основе методов сетевого планирования.</a:t>
            </a:r>
            <a:endParaRPr b="0" lang="ru-RU" sz="3600" spc="-1" strike="noStrike"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r>
              <a:rPr b="0" lang="ru-RU" sz="3600" spc="-1" strike="noStrike">
                <a:solidFill>
                  <a:srgbClr val="ff0000"/>
                </a:solidFill>
                <a:latin typeface="Trebuchet MS"/>
              </a:rPr>
              <a:t>Задачи: </a:t>
            </a:r>
            <a:endParaRPr b="0" lang="ru-RU" sz="3600" spc="-1" strike="noStrike">
              <a:latin typeface="Arial"/>
            </a:endParaRPr>
          </a:p>
          <a:p>
            <a:pPr marL="228600" indent="-1825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изучение теоретических основ;</a:t>
            </a:r>
            <a:endParaRPr b="0" lang="ru-RU" sz="3600" spc="-1" strike="noStrike">
              <a:latin typeface="Arial"/>
            </a:endParaRPr>
          </a:p>
          <a:p>
            <a:pPr marL="228600" indent="-1825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освоение навыков построения сетевого графика.</a:t>
            </a:r>
            <a:endParaRPr b="0" lang="ru-RU" sz="3600" spc="-1" strike="noStrike"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endParaRPr b="0" lang="ru-RU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3640" y="116640"/>
            <a:ext cx="820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Основные понятия</a:t>
            </a:r>
            <a:r>
              <a:rPr b="1" i="1" lang="en-US" sz="3600" spc="-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 сетевых моделях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87640" y="620640"/>
            <a:ext cx="8640720" cy="66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Различают три вида событий: </a:t>
            </a:r>
            <a:r>
              <a:rPr b="1" i="1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исходное</a:t>
            </a: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1" i="1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завершающее</a:t>
            </a: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i="1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промежуточное</a:t>
            </a: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С </a:t>
            </a:r>
            <a:r>
              <a:rPr b="1" i="1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исходного</a:t>
            </a: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события начинается выполнение комплекса операций. </a:t>
            </a:r>
            <a:r>
              <a:rPr b="1" i="1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Завершающее</a:t>
            </a: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событие соответствует достижению конечной цели. </a:t>
            </a:r>
            <a:endParaRPr b="0" lang="ru-RU" sz="27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Сетевые графики с несколькими завершающими событиями называются </a:t>
            </a:r>
            <a:r>
              <a:rPr b="1" i="1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многоцелевыми</a:t>
            </a: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К </a:t>
            </a:r>
            <a:r>
              <a:rPr b="1" i="1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промежуточным</a:t>
            </a: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относятся все прочие события. </a:t>
            </a:r>
            <a:r>
              <a:rPr b="0" i="1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Предполагается, что события не имеют продолжительности во времени.</a:t>
            </a:r>
            <a:endParaRPr b="0" lang="ru-RU" sz="27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Моментом свершения события считается момент окончания выполнения </a:t>
            </a:r>
            <a:r>
              <a:rPr b="0" lang="ru-RU" sz="27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всех входящих в это событие операций</a:t>
            </a: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b="0" lang="ru-RU" sz="27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 этого момента не может быть начата ни одна из непосредственно следующих за событием операций.</a:t>
            </a:r>
            <a:endParaRPr b="0" lang="ru-RU" sz="27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7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640" y="116640"/>
            <a:ext cx="820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Основные понятия</a:t>
            </a:r>
            <a:r>
              <a:rPr b="1" i="1" lang="en-US" sz="3600" spc="-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 сетевых моделях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23640" y="1052640"/>
            <a:ext cx="8568720" cy="52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Различают три вида операций:</a:t>
            </a:r>
            <a:endParaRPr b="0" lang="ru-RU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действительная операция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(              )  требует затрат времени и ресурсов (разработка проекта, подвоз материалов, выполнение монтажных работ и т. п.);</a:t>
            </a:r>
            <a:endParaRPr b="0" lang="ru-RU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операция - ожидание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(                ) требует только затрат времени (затвердение бетона, сушка штукатурки перед началом малярных работ, рост растений и т. д.);</a:t>
            </a:r>
            <a:endParaRPr b="0" lang="ru-RU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фиктивная операция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          ) - технологическая или ресурсная зависимость в выполнении некоторых операций.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5364000" y="1772640"/>
            <a:ext cx="14400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4"/>
          <p:cNvSpPr/>
          <p:nvPr/>
        </p:nvSpPr>
        <p:spPr>
          <a:xfrm>
            <a:off x="4572000" y="3501000"/>
            <a:ext cx="1296000" cy="0"/>
          </a:xfrm>
          <a:prstGeom prst="line">
            <a:avLst/>
          </a:prstGeom>
          <a:ln w="9360">
            <a:solidFill>
              <a:srgbClr val="000000"/>
            </a:solidFill>
            <a:prstDash val="lgDash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5"/>
          <p:cNvSpPr/>
          <p:nvPr/>
        </p:nvSpPr>
        <p:spPr>
          <a:xfrm>
            <a:off x="4353840" y="5157000"/>
            <a:ext cx="1226160" cy="0"/>
          </a:xfrm>
          <a:prstGeom prst="line">
            <a:avLst/>
          </a:prstGeom>
          <a:ln w="9360">
            <a:solidFill>
              <a:srgbClr val="000000"/>
            </a:solidFill>
            <a:prstDash val="lg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640" y="116640"/>
            <a:ext cx="820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Основные понятия</a:t>
            </a:r>
            <a:r>
              <a:rPr b="1" i="1" lang="en-US" sz="3600" spc="-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 сетевых моделях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95640" y="889920"/>
            <a:ext cx="842472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построении сетевых графиков соблюдается ряд правил:</a:t>
            </a:r>
            <a:endParaRPr b="0" lang="ru-RU" sz="2800" spc="-1" strike="noStrike"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сети не должно быть событий (кроме  исходного), в которые не входит ни одна дуга;</a:t>
            </a:r>
            <a:endParaRPr b="0" lang="ru-RU" sz="2800" spc="-1" strike="noStrike"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 должно быть событий (кроме  завершающего), из которых не выходит ни одной дуги;</a:t>
            </a:r>
            <a:endParaRPr b="0" lang="ru-RU" sz="2800" spc="-1" strike="noStrike"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сеть не должна содержать замкнутых контуров (циклов);</a:t>
            </a:r>
            <a:endParaRPr b="0" lang="ru-RU" sz="2800" spc="-1" strike="noStrike"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любая пара событий сетевого графика может быть соединена не  более чем одной дугой; </a:t>
            </a:r>
            <a:endParaRPr b="0" lang="ru-RU" sz="2800" spc="-1" strike="noStrike"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номер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начального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события любой операции должен быть меньше номера ее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конечного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события. 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640" y="116640"/>
            <a:ext cx="820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Основные понятия</a:t>
            </a:r>
            <a:r>
              <a:rPr b="1" i="1" lang="en-US" sz="3600" spc="-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 сетевых моделях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1640" y="784800"/>
            <a:ext cx="871272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Например, для трех одновременно выполняемых операций 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возникает путаница из-за того,  что они имеют одинаковое обозначение  (3,6).   В этом случае вводятся дополнительные события и новые фиктивные операции;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3" name="Рисунок 3" descr=""/>
          <p:cNvPicPr/>
          <p:nvPr/>
        </p:nvPicPr>
        <p:blipFill>
          <a:blip r:embed="rId1"/>
          <a:stretch/>
        </p:blipFill>
        <p:spPr>
          <a:xfrm>
            <a:off x="251640" y="3031560"/>
            <a:ext cx="8785440" cy="3493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116640"/>
            <a:ext cx="820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Основные понятия</a:t>
            </a:r>
            <a:r>
              <a:rPr b="1" i="1" lang="en-US" sz="3600" spc="-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 сетевых моделях</a:t>
            </a:r>
            <a:endParaRPr b="0" lang="ru-RU" sz="3600" spc="-1" strike="noStrike"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1691640" y="762840"/>
          <a:ext cx="6480360" cy="0"/>
        </p:xfrm>
        <a:graphic>
          <a:graphicData uri="http://schemas.openxmlformats.org/drawingml/2006/table">
            <a:tbl>
              <a:tblPr/>
              <a:tblGrid>
                <a:gridCol w="1257480"/>
                <a:gridCol w="2929320"/>
                <a:gridCol w="2293560"/>
              </a:tblGrid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Работа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blipFill rotWithShape="0">
                      <a:blip r:embed="rId1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Непосредственно предшествующие 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работы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blipFill rotWithShape="0">
                      <a:blip r:embed="rId2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Время выполнения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blipFill rotWithShape="0">
                      <a:blip r:embed="rId3"/>
                      <a:tile/>
                    </a:blip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4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---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5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</a:t>
                      </a:r>
                      <a:r>
                        <a:rPr b="1" lang="en-US" sz="1400" spc="-1" strike="noStrike" baseline="-25000">
                          <a:solidFill>
                            <a:srgbClr val="000000"/>
                          </a:solidFill>
                          <a:latin typeface="Trebuchet MS"/>
                        </a:rPr>
                        <a:t>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6"/>
                      <a:tile/>
                    </a:blip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7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---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8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</a:t>
                      </a:r>
                      <a:r>
                        <a:rPr b="1" lang="en-US" sz="1400" spc="-1" strike="noStrike" baseline="-25000">
                          <a:solidFill>
                            <a:srgbClr val="000000"/>
                          </a:solidFill>
                          <a:latin typeface="Trebuchet MS"/>
                        </a:rPr>
                        <a:t>B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9"/>
                      <a:tile/>
                    </a:blip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0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1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</a:t>
                      </a:r>
                      <a:r>
                        <a:rPr b="1" lang="en-US" sz="1400" spc="-1" strike="noStrike" baseline="-25000">
                          <a:solidFill>
                            <a:srgbClr val="000000"/>
                          </a:solidFill>
                          <a:latin typeface="Trebuchet MS"/>
                        </a:rPr>
                        <a:t>C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2"/>
                      <a:tile/>
                    </a:blip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3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A, C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4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</a:t>
                      </a:r>
                      <a:r>
                        <a:rPr b="1" lang="en-US" sz="1400" spc="-1" strike="noStrike" baseline="-25000">
                          <a:solidFill>
                            <a:srgbClr val="000000"/>
                          </a:solidFill>
                          <a:latin typeface="Trebuchet MS"/>
                        </a:rPr>
                        <a:t>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5"/>
                      <a:tile/>
                    </a:blip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6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7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</a:t>
                      </a:r>
                      <a:r>
                        <a:rPr b="1" lang="en-US" sz="1400" spc="-1" strike="noStrike" baseline="-25000">
                          <a:solidFill>
                            <a:srgbClr val="000000"/>
                          </a:solidFill>
                          <a:latin typeface="Trebuchet MS"/>
                        </a:rPr>
                        <a:t>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8"/>
                      <a:tile/>
                    </a:blip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9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0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</a:t>
                      </a:r>
                      <a:r>
                        <a:rPr b="1" lang="en-US" sz="1400" spc="-1" strike="noStrike" baseline="-25000">
                          <a:solidFill>
                            <a:srgbClr val="000000"/>
                          </a:solidFill>
                          <a:latin typeface="Trebuchet MS"/>
                        </a:rPr>
                        <a:t>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1"/>
                      <a:tile/>
                    </a:blip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2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D, E, 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3"/>
                      <a:tile/>
                    </a:blip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3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</a:t>
                      </a:r>
                      <a:r>
                        <a:rPr b="1" lang="en-US" sz="1400" spc="-1" strike="noStrike" baseline="-25000">
                          <a:solidFill>
                            <a:srgbClr val="000000"/>
                          </a:solidFill>
                          <a:latin typeface="Trebuchet MS"/>
                        </a:rPr>
                        <a:t>G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4"/>
                      <a:tile/>
                    </a:blipFill>
                  </a:tcPr>
                </a:tc>
              </a:tr>
            </a:tbl>
          </a:graphicData>
        </a:graphic>
      </p:graphicFrame>
      <p:sp>
        <p:nvSpPr>
          <p:cNvPr id="126" name="CustomShape 3"/>
          <p:cNvSpPr/>
          <p:nvPr/>
        </p:nvSpPr>
        <p:spPr>
          <a:xfrm>
            <a:off x="1691640" y="297180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" name="Group 4"/>
          <p:cNvGrpSpPr/>
          <p:nvPr/>
        </p:nvGrpSpPr>
        <p:grpSpPr>
          <a:xfrm>
            <a:off x="1691640" y="3727440"/>
            <a:ext cx="4782600" cy="3085920"/>
            <a:chOff x="1691640" y="3727440"/>
            <a:chExt cx="4782600" cy="3085920"/>
          </a:xfrm>
        </p:grpSpPr>
        <p:sp>
          <p:nvSpPr>
            <p:cNvPr id="128" name="CustomShape 5"/>
            <p:cNvSpPr/>
            <p:nvPr/>
          </p:nvSpPr>
          <p:spPr>
            <a:xfrm>
              <a:off x="1691640" y="3727440"/>
              <a:ext cx="4782600" cy="3085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4451040" y="3841560"/>
              <a:ext cx="342360" cy="3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D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130" name="CustomShape 7"/>
            <p:cNvSpPr/>
            <p:nvPr/>
          </p:nvSpPr>
          <p:spPr>
            <a:xfrm>
              <a:off x="3291840" y="6470640"/>
              <a:ext cx="342360" cy="342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C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4434840" y="6470640"/>
              <a:ext cx="342360" cy="342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F</a:t>
              </a:r>
              <a:endParaRPr b="0" lang="ru-RU" sz="1200" spc="-1" strike="noStrike">
                <a:latin typeface="Arial"/>
              </a:endParaRPr>
            </a:p>
          </p:txBody>
        </p:sp>
        <p:grpSp>
          <p:nvGrpSpPr>
            <p:cNvPr id="132" name="Group 9"/>
            <p:cNvGrpSpPr/>
            <p:nvPr/>
          </p:nvGrpSpPr>
          <p:grpSpPr>
            <a:xfrm>
              <a:off x="2073240" y="4002840"/>
              <a:ext cx="4401000" cy="2467440"/>
              <a:chOff x="2073240" y="4002840"/>
              <a:chExt cx="4401000" cy="2467440"/>
            </a:xfrm>
          </p:grpSpPr>
          <p:sp>
            <p:nvSpPr>
              <p:cNvPr id="133" name="CustomShape 10"/>
              <p:cNvSpPr/>
              <p:nvPr/>
            </p:nvSpPr>
            <p:spPr>
              <a:xfrm>
                <a:off x="3861360" y="40136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4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4</a:t>
                </a:r>
                <a:endParaRPr b="0" lang="ru-RU" sz="1400" spc="-1" strike="noStrike">
                  <a:latin typeface="Arial"/>
                </a:endParaRPr>
              </a:p>
            </p:txBody>
          </p:sp>
          <p:sp>
            <p:nvSpPr>
              <p:cNvPr id="134" name="CustomShape 11"/>
              <p:cNvSpPr/>
              <p:nvPr/>
            </p:nvSpPr>
            <p:spPr>
              <a:xfrm>
                <a:off x="5010120" y="40028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4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6</a:t>
                </a:r>
                <a:endParaRPr b="0" lang="ru-RU" sz="1400" spc="-1" strike="noStrike">
                  <a:latin typeface="Arial"/>
                </a:endParaRPr>
              </a:p>
            </p:txBody>
          </p:sp>
          <p:sp>
            <p:nvSpPr>
              <p:cNvPr id="135" name="CustomShape 12"/>
              <p:cNvSpPr/>
              <p:nvPr/>
            </p:nvSpPr>
            <p:spPr>
              <a:xfrm>
                <a:off x="2073240" y="4540680"/>
                <a:ext cx="45612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4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1</a:t>
                </a:r>
                <a:endParaRPr b="0" lang="ru-RU" sz="1400" spc="-1" strike="noStrike">
                  <a:latin typeface="Arial"/>
                </a:endParaRPr>
              </a:p>
            </p:txBody>
          </p:sp>
          <p:sp>
            <p:nvSpPr>
              <p:cNvPr id="136" name="CustomShape 13"/>
              <p:cNvSpPr/>
              <p:nvPr/>
            </p:nvSpPr>
            <p:spPr>
              <a:xfrm>
                <a:off x="6018120" y="5029560"/>
                <a:ext cx="45612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4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7</a:t>
                </a:r>
                <a:endParaRPr b="0" lang="ru-RU" sz="1400" spc="-1" strike="noStrike">
                  <a:latin typeface="Arial"/>
                </a:endParaRPr>
              </a:p>
            </p:txBody>
          </p:sp>
          <p:sp>
            <p:nvSpPr>
              <p:cNvPr id="137" name="CustomShape 14"/>
              <p:cNvSpPr/>
              <p:nvPr/>
            </p:nvSpPr>
            <p:spPr>
              <a:xfrm>
                <a:off x="2662560" y="600516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4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2</a:t>
                </a:r>
                <a:endParaRPr b="0" lang="ru-RU" sz="1400" spc="-1" strike="noStrike">
                  <a:latin typeface="Arial"/>
                </a:endParaRPr>
              </a:p>
            </p:txBody>
          </p:sp>
          <p:sp>
            <p:nvSpPr>
              <p:cNvPr id="138" name="CustomShape 15"/>
              <p:cNvSpPr/>
              <p:nvPr/>
            </p:nvSpPr>
            <p:spPr>
              <a:xfrm>
                <a:off x="3870360" y="60134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4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3</a:t>
                </a:r>
                <a:endParaRPr b="0" lang="ru-RU" sz="1400" spc="-1" strike="noStrike">
                  <a:latin typeface="Arial"/>
                </a:endParaRPr>
              </a:p>
            </p:txBody>
          </p:sp>
          <p:sp>
            <p:nvSpPr>
              <p:cNvPr id="139" name="CustomShape 16"/>
              <p:cNvSpPr/>
              <p:nvPr/>
            </p:nvSpPr>
            <p:spPr>
              <a:xfrm>
                <a:off x="5006160" y="60134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4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5</a:t>
                </a:r>
                <a:endParaRPr b="0" lang="ru-RU" sz="1400" spc="-1" strike="noStrike">
                  <a:latin typeface="Arial"/>
                </a:endParaRPr>
              </a:p>
            </p:txBody>
          </p:sp>
          <p:sp>
            <p:nvSpPr>
              <p:cNvPr id="140" name="Line 17"/>
              <p:cNvSpPr/>
              <p:nvPr/>
            </p:nvSpPr>
            <p:spPr>
              <a:xfrm flipV="1">
                <a:off x="2491560" y="4298760"/>
                <a:ext cx="1371600" cy="3427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Line 18"/>
              <p:cNvSpPr/>
              <p:nvPr/>
            </p:nvSpPr>
            <p:spPr>
              <a:xfrm>
                <a:off x="4320360" y="4242240"/>
                <a:ext cx="6858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Line 19"/>
              <p:cNvSpPr/>
              <p:nvPr/>
            </p:nvSpPr>
            <p:spPr>
              <a:xfrm>
                <a:off x="2377080" y="4984560"/>
                <a:ext cx="457200" cy="1028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Line 20"/>
              <p:cNvSpPr/>
              <p:nvPr/>
            </p:nvSpPr>
            <p:spPr>
              <a:xfrm>
                <a:off x="3087720" y="6241680"/>
                <a:ext cx="799920" cy="7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Line 21"/>
              <p:cNvSpPr/>
              <p:nvPr/>
            </p:nvSpPr>
            <p:spPr>
              <a:xfrm>
                <a:off x="4320360" y="6241680"/>
                <a:ext cx="6858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Line 22"/>
              <p:cNvSpPr/>
              <p:nvPr/>
            </p:nvSpPr>
            <p:spPr>
              <a:xfrm flipV="1">
                <a:off x="4205880" y="4412880"/>
                <a:ext cx="914400" cy="16002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Line 23"/>
              <p:cNvSpPr/>
              <p:nvPr/>
            </p:nvSpPr>
            <p:spPr>
              <a:xfrm>
                <a:off x="5421960" y="4396320"/>
                <a:ext cx="685800" cy="6858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Line 24"/>
              <p:cNvSpPr/>
              <p:nvPr/>
            </p:nvSpPr>
            <p:spPr>
              <a:xfrm flipV="1">
                <a:off x="4100040" y="4470840"/>
                <a:ext cx="360" cy="152964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Dot"/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Line 25"/>
              <p:cNvSpPr/>
              <p:nvPr/>
            </p:nvSpPr>
            <p:spPr>
              <a:xfrm flipV="1">
                <a:off x="5234400" y="4469400"/>
                <a:ext cx="720" cy="152964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Dot"/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26"/>
              <p:cNvSpPr/>
              <p:nvPr/>
            </p:nvSpPr>
            <p:spPr>
              <a:xfrm>
                <a:off x="2794680" y="410328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2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A</a:t>
                </a:r>
                <a:endParaRPr b="0" lang="ru-RU" sz="1200" spc="-1" strike="noStrike">
                  <a:latin typeface="Arial"/>
                </a:endParaRPr>
              </a:p>
            </p:txBody>
          </p:sp>
          <p:sp>
            <p:nvSpPr>
              <p:cNvPr id="150" name="CustomShape 27"/>
              <p:cNvSpPr/>
              <p:nvPr/>
            </p:nvSpPr>
            <p:spPr>
              <a:xfrm>
                <a:off x="2150280" y="54417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2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B</a:t>
                </a:r>
                <a:endParaRPr b="0" lang="ru-RU" sz="1200" spc="-1" strike="noStrike">
                  <a:latin typeface="Arial"/>
                </a:endParaRPr>
              </a:p>
            </p:txBody>
          </p:sp>
          <p:sp>
            <p:nvSpPr>
              <p:cNvPr id="151" name="CustomShape 28"/>
              <p:cNvSpPr/>
              <p:nvPr/>
            </p:nvSpPr>
            <p:spPr>
              <a:xfrm>
                <a:off x="4320360" y="47559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2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E</a:t>
                </a:r>
                <a:endParaRPr b="0" lang="ru-RU" sz="1200" spc="-1" strike="noStrike">
                  <a:latin typeface="Arial"/>
                </a:endParaRPr>
              </a:p>
            </p:txBody>
          </p:sp>
          <p:sp>
            <p:nvSpPr>
              <p:cNvPr id="152" name="CustomShape 29"/>
              <p:cNvSpPr/>
              <p:nvPr/>
            </p:nvSpPr>
            <p:spPr>
              <a:xfrm>
                <a:off x="5806080" y="42987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2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G</a:t>
                </a:r>
                <a:endParaRPr b="0" lang="ru-RU" sz="1200" spc="-1" strike="noStrike">
                  <a:latin typeface="Arial"/>
                </a:endParaRPr>
              </a:p>
            </p:txBody>
          </p:sp>
        </p:grpSp>
      </p:grpSp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88000" y="72000"/>
            <a:ext cx="8640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Комплекс операций проекта разработки web-приложения WSP</a:t>
            </a:r>
            <a:endParaRPr b="0" lang="ru-RU" sz="3600" spc="-1" strike="noStrike">
              <a:latin typeface="Arial"/>
            </a:endParaRPr>
          </a:p>
        </p:txBody>
      </p:sp>
      <p:graphicFrame>
        <p:nvGraphicFramePr>
          <p:cNvPr id="154" name="Table 2"/>
          <p:cNvGraphicFramePr/>
          <p:nvPr/>
        </p:nvGraphicFramePr>
        <p:xfrm>
          <a:off x="107640" y="1312560"/>
          <a:ext cx="8928720" cy="4708440"/>
        </p:xfrm>
        <a:graphic>
          <a:graphicData uri="http://schemas.openxmlformats.org/drawingml/2006/table">
            <a:tbl>
              <a:tblPr/>
              <a:tblGrid>
                <a:gridCol w="1253520"/>
                <a:gridCol w="4064400"/>
                <a:gridCol w="2224800"/>
                <a:gridCol w="1386000"/>
              </a:tblGrid>
              <a:tr h="210276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Наименование операции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Предшествую-щие операции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Продол-житель-ность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 (дни)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0840">
                <a:tc gridSpan="4"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АНАЛИЗ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084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Системный анализ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 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084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Анализ требований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0840">
                <a:tc gridSpan="4"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II.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084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базы данных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084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классов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Z2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Z17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13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интерфейсов пользователей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Z15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"/>
          <p:cNvGraphicFramePr/>
          <p:nvPr/>
        </p:nvGraphicFramePr>
        <p:xfrm>
          <a:off x="26280" y="908640"/>
          <a:ext cx="8928720" cy="3783600"/>
        </p:xfrm>
        <a:graphic>
          <a:graphicData uri="http://schemas.openxmlformats.org/drawingml/2006/table">
            <a:tbl>
              <a:tblPr/>
              <a:tblGrid>
                <a:gridCol w="1253520"/>
                <a:gridCol w="4064400"/>
                <a:gridCol w="2224800"/>
                <a:gridCol w="1386000"/>
              </a:tblGrid>
              <a:tr h="501480">
                <a:tc gridSpan="4"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III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КОДИРОВАНИЕ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750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интерфейсов пользователей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14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процедур СУБД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14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Z8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классов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1480">
                <a:tc gridSpan="4"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IV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ТЕСТИРОВАНИЕ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14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Функциональное тестирование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11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Структурное тестирование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"/>
          <p:cNvGraphicFramePr/>
          <p:nvPr/>
        </p:nvGraphicFramePr>
        <p:xfrm>
          <a:off x="25560" y="620640"/>
          <a:ext cx="9036000" cy="4170960"/>
        </p:xfrm>
        <a:graphic>
          <a:graphicData uri="http://schemas.openxmlformats.org/drawingml/2006/table">
            <a:tbl>
              <a:tblPr/>
              <a:tblGrid>
                <a:gridCol w="1268640"/>
                <a:gridCol w="4113360"/>
                <a:gridCol w="2251800"/>
                <a:gridCol w="1402200"/>
              </a:tblGrid>
              <a:tr h="416880">
                <a:tc gridSpan="4"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ВНЕДРЕНИЕ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168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Разработка документации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8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Обучение пользователей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8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Испытание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10,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8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Завершение работ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880">
                <a:tc gridSpan="4"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VI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ДОПОЛНИТЕЛЬНЫЕ РАБОТЫ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168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СУБД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8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web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-сервера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8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инструментария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04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Подготовка полигона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79800" y="66240"/>
            <a:ext cx="852804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Нумерация событий комплекса операций </a:t>
            </a:r>
            <a:br/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проекта WSP</a:t>
            </a:r>
            <a:endParaRPr b="1" i="1" lang="ru-RU" sz="3600" spc="-1" strike="noStrike">
              <a:solidFill>
                <a:srgbClr val="ff0000"/>
              </a:solidFill>
              <a:latin typeface="Times New Roman"/>
              <a:ea typeface="Microsoft YaHei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39960" y="1259640"/>
          <a:ext cx="8928720" cy="4564440"/>
        </p:xfrm>
        <a:graphic>
          <a:graphicData uri="http://schemas.openxmlformats.org/drawingml/2006/table">
            <a:tbl>
              <a:tblPr/>
              <a:tblGrid>
                <a:gridCol w="1676520"/>
                <a:gridCol w="2137320"/>
                <a:gridCol w="2837520"/>
                <a:gridCol w="2277360"/>
              </a:tblGrid>
              <a:tr h="9810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Начальное 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событие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Предшествующие 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Конечное событие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 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Z2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Z5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Z15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Z8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8840" y="70560"/>
            <a:ext cx="662904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2800" spc="-1" strike="noStrike">
                <a:solidFill>
                  <a:srgbClr val="ff0000"/>
                </a:solidFill>
                <a:latin typeface="Times New Roman"/>
              </a:rPr>
              <a:t>Нумерация событий комплекса операций </a:t>
            </a:r>
            <a:br/>
            <a:r>
              <a:rPr b="1" i="1" lang="ru-RU" sz="2800" spc="-1" strike="noStrike">
                <a:solidFill>
                  <a:srgbClr val="ff0000"/>
                </a:solidFill>
                <a:latin typeface="Times New Roman"/>
              </a:rPr>
              <a:t>проекта WSP</a:t>
            </a:r>
            <a:endParaRPr b="1" i="1" lang="ru-RU" sz="2800" spc="-1" strike="noStrike">
              <a:solidFill>
                <a:srgbClr val="ff0000"/>
              </a:solidFill>
              <a:latin typeface="Times New Roman"/>
              <a:ea typeface="Microsoft YaHei"/>
            </a:endParaRPr>
          </a:p>
        </p:txBody>
      </p:sp>
      <p:graphicFrame>
        <p:nvGraphicFramePr>
          <p:cNvPr id="160" name="Table 2"/>
          <p:cNvGraphicFramePr/>
          <p:nvPr/>
        </p:nvGraphicFramePr>
        <p:xfrm>
          <a:off x="107640" y="836640"/>
          <a:ext cx="8928720" cy="4564440"/>
        </p:xfrm>
        <a:graphic>
          <a:graphicData uri="http://schemas.openxmlformats.org/drawingml/2006/table">
            <a:tbl>
              <a:tblPr/>
              <a:tblGrid>
                <a:gridCol w="1676520"/>
                <a:gridCol w="2137320"/>
                <a:gridCol w="2837520"/>
                <a:gridCol w="2277360"/>
              </a:tblGrid>
              <a:tr h="9810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Начальное 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событие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Предшествующие 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Конечное событие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 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Z2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Z5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Z15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6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Z8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974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91480" y="1484640"/>
            <a:ext cx="799236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60160" indent="-514080">
              <a:lnSpc>
                <a:spcPct val="100000"/>
              </a:lnSpc>
              <a:spcBef>
                <a:spcPts val="561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Trebuchet MS"/>
              <a:buAutoNum type="arabicPeriod"/>
            </a:pPr>
            <a:r>
              <a:rPr b="1" i="1" lang="ru-RU" sz="2800" spc="-1" strike="noStrike">
                <a:solidFill>
                  <a:srgbClr val="404040"/>
                </a:solidFill>
                <a:latin typeface="Times New Roman"/>
              </a:rPr>
              <a:t>Методы сетевого планирования</a:t>
            </a:r>
            <a:r>
              <a:rPr b="1" i="1" lang="en-US" sz="2800" spc="-1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1" i="1" lang="ru-RU" sz="2800" spc="-1" strike="noStrike">
                <a:solidFill>
                  <a:srgbClr val="404040"/>
                </a:solidFill>
                <a:latin typeface="Times New Roman"/>
              </a:rPr>
              <a:t> и управления;</a:t>
            </a:r>
            <a:endParaRPr b="0" lang="ru-RU" sz="2800" spc="-1" strike="noStrike">
              <a:latin typeface="Arial"/>
            </a:endParaRPr>
          </a:p>
          <a:p>
            <a:pPr marL="560160" indent="-514080">
              <a:lnSpc>
                <a:spcPct val="100000"/>
              </a:lnSpc>
              <a:spcBef>
                <a:spcPts val="561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Trebuchet MS"/>
              <a:buAutoNum type="arabicPeriod"/>
            </a:pPr>
            <a:r>
              <a:rPr b="1" i="1" lang="ru-RU" sz="2800" spc="-1" strike="noStrike">
                <a:solidFill>
                  <a:srgbClr val="404040"/>
                </a:solidFill>
                <a:latin typeface="Times New Roman"/>
              </a:rPr>
              <a:t>Основные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ru-RU" sz="2800" spc="-1" strike="noStrike">
                <a:solidFill>
                  <a:srgbClr val="404040"/>
                </a:solidFill>
                <a:latin typeface="Times New Roman"/>
              </a:rPr>
              <a:t>понятия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ru-RU" sz="2800" spc="-1" strike="noStrike">
                <a:solidFill>
                  <a:srgbClr val="404040"/>
                </a:solidFill>
                <a:latin typeface="Times New Roman"/>
              </a:rPr>
              <a:t>о сетевых моделях</a:t>
            </a:r>
            <a:endParaRPr b="0" lang="ru-RU" sz="2800" spc="-1" strike="noStrike">
              <a:latin typeface="Arial"/>
            </a:endParaRPr>
          </a:p>
          <a:p>
            <a:pPr marL="560160" indent="-514080">
              <a:lnSpc>
                <a:spcPct val="100000"/>
              </a:lnSpc>
              <a:spcBef>
                <a:spcPts val="561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Trebuchet MS"/>
              <a:buAutoNum type="arabicPeriod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Комплекс операций проекта разработки web-приложения WSP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ru-RU" sz="2800" spc="-1" strike="noStrike">
              <a:latin typeface="Arial"/>
            </a:endParaRPr>
          </a:p>
          <a:p>
            <a:pPr marL="560160" indent="-514080">
              <a:lnSpc>
                <a:spcPct val="100000"/>
              </a:lnSpc>
              <a:spcBef>
                <a:spcPts val="561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Trebuchet MS"/>
              <a:buAutoNum type="arabicPeriod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Нумерация событий комплекса операций проекта WSP;</a:t>
            </a:r>
            <a:endParaRPr b="0" lang="ru-RU" sz="2800" spc="-1" strike="noStrike">
              <a:latin typeface="Arial"/>
            </a:endParaRPr>
          </a:p>
          <a:p>
            <a:pPr marL="560160" indent="-514080">
              <a:lnSpc>
                <a:spcPct val="100000"/>
              </a:lnSpc>
              <a:spcBef>
                <a:spcPts val="561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Trebuchet MS"/>
              <a:buAutoNum type="arabicPeriod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Построение сетевого графика.</a:t>
            </a:r>
            <a:endParaRPr b="0" lang="ru-RU" sz="2800" spc="-1" strike="noStrike"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331640" y="21600"/>
            <a:ext cx="651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404040"/>
                </a:solidFill>
                <a:latin typeface="Trebuchet MS"/>
              </a:rPr>
              <a:t>План лекции</a:t>
            </a:r>
            <a:endParaRPr b="0" lang="ru-RU" sz="5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Table 1"/>
          <p:cNvGraphicFramePr/>
          <p:nvPr/>
        </p:nvGraphicFramePr>
        <p:xfrm>
          <a:off x="107640" y="1522800"/>
          <a:ext cx="8928720" cy="3489840"/>
        </p:xfrm>
        <a:graphic>
          <a:graphicData uri="http://schemas.openxmlformats.org/drawingml/2006/table">
            <a:tbl>
              <a:tblPr/>
              <a:tblGrid>
                <a:gridCol w="1676520"/>
                <a:gridCol w="2137320"/>
                <a:gridCol w="2837520"/>
                <a:gridCol w="2277360"/>
              </a:tblGrid>
              <a:tr h="387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19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10,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28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29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80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34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35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push dir="u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31440" y="116640"/>
            <a:ext cx="450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e-BY" sz="2000" spc="-1" strike="noStrike">
                <a:solidFill>
                  <a:srgbClr val="000000"/>
                </a:solidFill>
                <a:latin typeface="Trebuchet MS"/>
              </a:rPr>
              <a:t>2. ПОСТРОЕНИЕ СЕТЕВОГО ГРАФИКА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72000" y="836640"/>
            <a:ext cx="9036000" cy="44640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"/>
          <p:cNvPicPr/>
          <p:nvPr/>
        </p:nvPicPr>
        <p:blipFill>
          <a:blip r:embed="rId1"/>
          <a:stretch/>
        </p:blipFill>
        <p:spPr>
          <a:xfrm>
            <a:off x="107640" y="908640"/>
            <a:ext cx="8928720" cy="345600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 flipH="1">
            <a:off x="7091640" y="3615480"/>
            <a:ext cx="143640" cy="456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107640" y="1098360"/>
            <a:ext cx="8928720" cy="3770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14480" y="1689120"/>
            <a:ext cx="8902800" cy="30862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0" y="1625760"/>
            <a:ext cx="9029880" cy="32004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3" descr="ПервыйСГ_new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83640" y="1166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Понятие о методах сетевого планирования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 и управления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1845000"/>
            <a:ext cx="885672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практике управления сложными системами широко применяются методы сетевого планирования и управления (СПУ). 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Основные разновидности этих методов: </a:t>
            </a:r>
            <a:endParaRPr b="0" lang="ru-RU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метод критического пути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(Critical Path Method - СРМ)</a:t>
            </a:r>
            <a:endParaRPr b="0" lang="ru-RU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метод оценки и обзора программ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(Program Evaluation and Review Technique - PERT).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3640" y="1166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Понятие о методах сетевого планирования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 и управления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0" y="1845000"/>
            <a:ext cx="885672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Метод критического пути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(СРМ) применяется тогда, когда операции, входящие в состав комплекса работ, имеют известные строго определенные продолжительности (являются 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детерминированными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). 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свою очередь,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метод оценки и обзора программ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(РЕRТ) применяется при планировании проектов, для которых характерна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неопределенность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в оценке затрат времени, необходимого для выполнения отдельных операций. 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83640" y="1166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Понятие о методах сетевого планирования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 и управления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07640" y="1248120"/>
            <a:ext cx="8892000" cy="52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3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СПУ включает три основных этапа:</a:t>
            </a:r>
            <a:endParaRPr b="0" lang="ru-RU" sz="2800" spc="-1" strike="noStrike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Структурное планирование</a:t>
            </a:r>
            <a:endParaRPr b="0" lang="ru-RU" sz="2800" spc="-1" strike="noStrike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Календарное планирование</a:t>
            </a:r>
            <a:endParaRPr b="0" lang="ru-RU" sz="2800" spc="-1" strike="noStrike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Оперативное управление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Структурное планирование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начинается с разбиения проекта на четко определенные операции. Затем строится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сетевой график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который представляет взаимосвязи работ проекта. Это позволяет детально анализировать все работы и вносить улучшения в структуру проекта еще до начала его реализации.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83640" y="1166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Понятие о методах сетевого планирования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 и управления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15640" y="1549080"/>
            <a:ext cx="8784720" cy="47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Календарное планирование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предусматривает построение календарного графика, определяющего моменты </a:t>
            </a:r>
            <a:r>
              <a:rPr b="0" lang="ru-RU" sz="2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начала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0" lang="ru-RU" sz="2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окончания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каждой работы и другие временные характеристики сетевого графика. Это позволяет, в частности, выявлять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критические операции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которым необходимо уделять особое внимание, чтобы закончить проект в директивный срок. Во время календарного планирования определяются </a:t>
            </a:r>
            <a:r>
              <a:rPr b="0" lang="ru-RU" sz="2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временные характеристики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всех работ с целью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оптимизации сетевой модели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которая улучшает эффективность использования какого-либо ресурса.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83640" y="1166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Понятие о методах сетевого планирования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 и управления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15640" y="2277000"/>
            <a:ext cx="878472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ходе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оперативного управления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используются сетевой и календарный графики для составления периодических отчетов о ходе выполнения проекта. При этом сетевая модель может подвергаться оперативной корректировке, вследствие чего будет разрабатываться новый календарный план остальной части проекта.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3640" y="116640"/>
            <a:ext cx="820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Основные понятия</a:t>
            </a:r>
            <a:r>
              <a:rPr b="1" i="1" lang="en-US" sz="3600" spc="-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 сетевых моделях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07640" y="1720800"/>
            <a:ext cx="892872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Сетевой моделью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называется модель, отражающая комплекс работ (операций) и событий, связанных с реализацией некоторого проекта в их логической и технологической последовательности и связи. Анализ сетевой модели, представленной в </a:t>
            </a:r>
            <a:r>
              <a:rPr b="0" lang="ru-RU" sz="2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графической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или </a:t>
            </a:r>
            <a:r>
              <a:rPr b="0" lang="ru-RU" sz="2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табличной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форме, позволяет выявить взаимосвязи этапов проекта и определить оптимальный порядок выполнения этих этапов, например, для сокращения сроков выполнения всего комплекса работ. 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640" y="116640"/>
            <a:ext cx="820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300"/>
              </a:spcAft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Основные понятия</a:t>
            </a:r>
            <a:r>
              <a:rPr b="1" i="1" lang="en-US" sz="3600" spc="-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о сетевых моделях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15640" y="1164240"/>
            <a:ext cx="8784720" cy="52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Сетевая модель обычно представляется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сетевым графиком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определяющим логическую взаимосвязь и взаимообусловленность входящих в него элементарных операций (работ).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Сетевые  графики  представляют  собой ориентированные  графы, дугам или вершинам которых приписаны некоторые числовые значения. 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Последовательность дуг или ребер, ведущая от некоторой вершины к другой, образует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путь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Как правило, вершины, называемые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событиями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соответствуют моментам времени начала или окончания одной или нескольких операций, а дуги – операциям.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898</TotalTime>
  <Application>LibreOffice/6.4.0.3$Windows_x86 LibreOffice_project/b0a288ab3d2d4774cb44b62f04d5d28733ac6df8</Application>
  <Words>1312</Words>
  <Paragraphs>268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2010-12-02T13:55:43Z</dcterms:created>
  <dc:creator>Brakovich</dc:creator>
  <dc:description/>
  <dc:language>ru-RU</dc:language>
  <cp:lastModifiedBy/>
  <dcterms:modified xsi:type="dcterms:W3CDTF">2020-04-30T04:06:53Z</dcterms:modified>
  <cp:revision>89</cp:revision>
  <dc:subject/>
  <dc:title>МАТЕМАТИЧЕСКОЕ ПРОГРАММИРОВАНИЕ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