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3" r:id="rId2"/>
    <p:sldId id="314" r:id="rId3"/>
    <p:sldId id="256" r:id="rId4"/>
    <p:sldId id="279" r:id="rId5"/>
    <p:sldId id="258" r:id="rId6"/>
    <p:sldId id="259" r:id="rId7"/>
    <p:sldId id="315" r:id="rId8"/>
    <p:sldId id="260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4" y="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16.04.20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16.04.20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16.04.20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16.04.20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16.04.20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16.04.20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16.04.20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16.04.20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16.04.20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16.04.20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16.04.20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pPr/>
              <a:t>16.04.20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640960" cy="1143000"/>
          </a:xfrm>
        </p:spPr>
        <p:txBody>
          <a:bodyPr/>
          <a:lstStyle/>
          <a:p>
            <a:pPr algn="ctr"/>
            <a:r>
              <a:rPr lang="ru-RU" sz="3200" dirty="0" smtClean="0">
                <a:solidFill>
                  <a:srgbClr val="FF0000"/>
                </a:solidFill>
              </a:rPr>
              <a:t>МИНИМАЛЬНЫЕ ПОКРЫВАЮЩИЕ ДЕРЕВЬЯ</a:t>
            </a:r>
            <a:r>
              <a:rPr lang="ru-RU" sz="3200" dirty="0" smtClean="0"/>
              <a:t> </a:t>
            </a:r>
            <a:endParaRPr lang="be-BY" sz="3200" dirty="0"/>
          </a:p>
        </p:txBody>
      </p:sp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323528" y="1556792"/>
            <a:ext cx="8640960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Цель: </a:t>
            </a:r>
            <a:r>
              <a:rPr lang="ru-RU" sz="2800" dirty="0" smtClean="0">
                <a:solidFill>
                  <a:schemeClr val="tx1"/>
                </a:solidFill>
              </a:rPr>
              <a:t>освоение навыков решения задач построения минимальных покрывающих деревьев.</a:t>
            </a:r>
          </a:p>
          <a:p>
            <a:pPr marL="4572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Задачи: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изучение теоретических основ;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освоение навыков решения задач построения минимальных покрывающих деревьев.</a:t>
            </a:r>
          </a:p>
          <a:p>
            <a:pPr marL="45720" indent="0">
              <a:buNone/>
            </a:pP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41673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24744"/>
            <a:ext cx="8892480" cy="415089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285618" y="-99392"/>
            <a:ext cx="97541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>
              <a:spcAft>
                <a:spcPts val="0"/>
              </a:spcAft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Стандартный алгоритм построения минимальных покрывающих деревьев</a:t>
            </a:r>
            <a:endParaRPr lang="ru-RU" sz="3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966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09" y="926375"/>
            <a:ext cx="8638781" cy="500525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285618" y="-99392"/>
            <a:ext cx="97541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>
              <a:spcAft>
                <a:spcPts val="0"/>
              </a:spcAft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Стандартный алгоритм построения минимальных покрывающих деревьев</a:t>
            </a:r>
            <a:endParaRPr lang="ru-RU" sz="3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70974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24744"/>
            <a:ext cx="8904180" cy="456965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285618" y="-99392"/>
            <a:ext cx="97541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>
              <a:spcAft>
                <a:spcPts val="0"/>
              </a:spcAft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Стандартный алгоритм построения минимальных покрывающих деревьев</a:t>
            </a:r>
            <a:endParaRPr lang="ru-RU" sz="3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3227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80728"/>
            <a:ext cx="8869842" cy="56166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285618" y="-99392"/>
            <a:ext cx="97541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>
              <a:spcAft>
                <a:spcPts val="0"/>
              </a:spcAft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Стандартный алгоритм построения минимальных покрывающих деревьев</a:t>
            </a:r>
            <a:endParaRPr lang="ru-RU" sz="3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1797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3051" b="12918"/>
          <a:stretch/>
        </p:blipFill>
        <p:spPr>
          <a:xfrm>
            <a:off x="107504" y="1124744"/>
            <a:ext cx="8928992" cy="54006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285618" y="-99392"/>
            <a:ext cx="97541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>
              <a:spcAft>
                <a:spcPts val="0"/>
              </a:spcAft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Стандартный алгоритм построения минимальных покрывающих деревьев</a:t>
            </a:r>
            <a:endParaRPr lang="ru-RU" sz="3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94789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" y="1628800"/>
            <a:ext cx="9036496" cy="400176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285618" y="-99392"/>
            <a:ext cx="97541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>
              <a:spcAft>
                <a:spcPts val="0"/>
              </a:spcAft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Стандартный алгоритм построения минимальных покрывающих деревьев</a:t>
            </a:r>
            <a:endParaRPr lang="ru-RU" sz="3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49745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" y="1772816"/>
            <a:ext cx="8995222" cy="398348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285618" y="-99392"/>
            <a:ext cx="97541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>
              <a:spcAft>
                <a:spcPts val="0"/>
              </a:spcAft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Стандартный алгоритм построения минимальных покрывающих деревьев</a:t>
            </a:r>
            <a:endParaRPr lang="ru-RU" sz="3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64584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28800"/>
            <a:ext cx="8968973" cy="397186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285618" y="-99392"/>
            <a:ext cx="97541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>
              <a:spcAft>
                <a:spcPts val="0"/>
              </a:spcAft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Стандартный алгоритм построения минимальных покрывающих деревьев</a:t>
            </a:r>
            <a:endParaRPr lang="ru-RU" sz="3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97952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87624" y="116632"/>
            <a:ext cx="6400800" cy="537240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Крускала</a:t>
            </a:r>
            <a:endParaRPr lang="be-BY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88840"/>
            <a:ext cx="8682723" cy="482453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07504" y="676036"/>
            <a:ext cx="88267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i="1" dirty="0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Алгоритм </a:t>
            </a:r>
            <a:r>
              <a:rPr lang="ru-RU" sz="2400" i="1" dirty="0" err="1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Крускала</a:t>
            </a:r>
            <a:r>
              <a:rPr lang="ru-RU" sz="2400" i="1" dirty="0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работает по тому же принципу. Отличие только в порядке </a:t>
            </a:r>
            <a:r>
              <a:rPr lang="ru-RU" sz="2200" i="1" dirty="0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объединения</a:t>
            </a:r>
            <a:r>
              <a:rPr lang="ru-RU" sz="2400" i="1" dirty="0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вершин в пошагово формирующемся минимальном покрывающем дереве. 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47957969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20688"/>
            <a:ext cx="8784976" cy="605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3871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170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План лекции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992888" cy="3474720"/>
          </a:xfrm>
        </p:spPr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4000" dirty="0" smtClean="0">
                <a:solidFill>
                  <a:schemeClr val="tx1"/>
                </a:solidFill>
              </a:rPr>
              <a:t> Теоретическое введение;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4000" dirty="0" smtClean="0">
                <a:solidFill>
                  <a:schemeClr val="tx1"/>
                </a:solidFill>
              </a:rPr>
              <a:t> Стандартный алгоритм построения минимальных покрывающих деревьев</a:t>
            </a:r>
            <a:r>
              <a:rPr lang="en-US" sz="4000" dirty="0" smtClean="0">
                <a:solidFill>
                  <a:schemeClr val="tx1"/>
                </a:solidFill>
              </a:rPr>
              <a:t>;</a:t>
            </a:r>
            <a:endParaRPr lang="ru-RU" sz="40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ru-RU" sz="4000" dirty="0" smtClean="0">
                <a:solidFill>
                  <a:schemeClr val="tx1"/>
                </a:solidFill>
              </a:rPr>
              <a:t> Алгоритм </a:t>
            </a:r>
            <a:r>
              <a:rPr lang="ru-RU" sz="4000" dirty="0" err="1" smtClean="0">
                <a:solidFill>
                  <a:schemeClr val="tx1"/>
                </a:solidFill>
              </a:rPr>
              <a:t>Крускала</a:t>
            </a:r>
            <a:r>
              <a:rPr lang="ru-RU" sz="4000" dirty="0" smtClean="0">
                <a:solidFill>
                  <a:schemeClr val="tx1"/>
                </a:solidFill>
              </a:rPr>
              <a:t>;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ru-RU" sz="4000" dirty="0" smtClean="0">
                <a:solidFill>
                  <a:schemeClr val="tx1"/>
                </a:solidFill>
              </a:rPr>
              <a:t>Алгоритм Прима.</a:t>
            </a:r>
            <a:endParaRPr lang="be-BY" sz="40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73600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95536" y="3140968"/>
            <a:ext cx="8455364" cy="3744416"/>
          </a:xfrm>
          <a:prstGeom prst="rect">
            <a:avLst/>
          </a:prstGeom>
        </p:spPr>
      </p:pic>
      <p:sp>
        <p:nvSpPr>
          <p:cNvPr id="5" name="Объект 2"/>
          <p:cNvSpPr>
            <a:spLocks noGrp="1"/>
          </p:cNvSpPr>
          <p:nvPr>
            <p:ph sz="quarter" idx="13"/>
          </p:nvPr>
        </p:nvSpPr>
        <p:spPr>
          <a:xfrm>
            <a:off x="1187624" y="371480"/>
            <a:ext cx="6400800" cy="537240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Крускала</a:t>
            </a:r>
            <a:endParaRPr lang="be-BY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902497"/>
            <a:ext cx="88569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построения минимального </a:t>
            </a:r>
            <a:r>
              <a:rPr lang="ru-RU" sz="2400" dirty="0" err="1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остовного</a:t>
            </a:r>
            <a:r>
              <a:rPr lang="ru-RU" sz="2400" dirty="0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дерева с помощью алгоритма </a:t>
            </a:r>
            <a:r>
              <a:rPr lang="ru-RU" sz="2400" dirty="0" err="1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Крускала</a:t>
            </a:r>
            <a:r>
              <a:rPr lang="ru-RU" sz="2400" dirty="0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Построение минимального </a:t>
            </a:r>
            <a:r>
              <a:rPr lang="ru-RU" sz="2400" dirty="0" err="1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остовного</a:t>
            </a:r>
            <a:r>
              <a:rPr lang="ru-RU" sz="2400" dirty="0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дерева осуществляется по шагам. Номер шага указан для каждого нового построения на рисунке.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0151499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5013176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первом шаге изображено разбиение исходного графа на максимальное число (равное 9 – количеству вершин в графе) подграфов. </a:t>
            </a:r>
            <a:endParaRPr lang="be-BY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29809"/>
            <a:ext cx="8669741" cy="3839351"/>
          </a:xfrm>
          <a:prstGeom prst="rect">
            <a:avLst/>
          </a:prstGeom>
        </p:spPr>
      </p:pic>
      <p:sp>
        <p:nvSpPr>
          <p:cNvPr id="8" name="Объект 2"/>
          <p:cNvSpPr>
            <a:spLocks noGrp="1"/>
          </p:cNvSpPr>
          <p:nvPr>
            <p:ph sz="quarter" idx="13"/>
          </p:nvPr>
        </p:nvSpPr>
        <p:spPr>
          <a:xfrm>
            <a:off x="1143000" y="332656"/>
            <a:ext cx="6400800" cy="3474720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Крускала</a:t>
            </a:r>
            <a:endParaRPr lang="be-BY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70415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916" y="764704"/>
            <a:ext cx="4473799" cy="1981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7327"/>
            <a:ext cx="8921118" cy="395067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7254" y="680857"/>
            <a:ext cx="43660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тыскивается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ребро исходного графа, имеющее минимальную длину (ребро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,6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с длиной 1). Вершины, соединенные выбранным ребром, окрашиваются.</a:t>
            </a:r>
            <a:endParaRPr lang="be-BY" sz="2400" dirty="0"/>
          </a:p>
        </p:txBody>
      </p:sp>
      <p:sp>
        <p:nvSpPr>
          <p:cNvPr id="8" name="Объект 2"/>
          <p:cNvSpPr>
            <a:spLocks noGrp="1"/>
          </p:cNvSpPr>
          <p:nvPr>
            <p:ph sz="quarter" idx="13"/>
          </p:nvPr>
        </p:nvSpPr>
        <p:spPr>
          <a:xfrm>
            <a:off x="1143000" y="116632"/>
            <a:ext cx="6400800" cy="3474720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Крускала</a:t>
            </a:r>
            <a:endParaRPr lang="be-BY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93731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916" y="74813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всех последующих шагах из оставшихся ребер каждый раз  выбирается ребро с минимальной длиной, но такое, чтобы концевые его вершины находились в изолированных друг от друга  подграфах. После выбора ребра подграфы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становятся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алгоритма единой компонентой.</a:t>
            </a:r>
            <a:endParaRPr lang="be-BY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889176"/>
            <a:ext cx="8767844" cy="3882797"/>
          </a:xfrm>
          <a:prstGeom prst="rect">
            <a:avLst/>
          </a:prstGeom>
        </p:spPr>
      </p:pic>
      <p:pic>
        <p:nvPicPr>
          <p:cNvPr id="7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916" y="764704"/>
            <a:ext cx="4473799" cy="1981200"/>
          </a:xfrm>
          <a:prstGeom prst="rect">
            <a:avLst/>
          </a:prstGeom>
        </p:spPr>
      </p:pic>
      <p:sp>
        <p:nvSpPr>
          <p:cNvPr id="8" name="Объект 2"/>
          <p:cNvSpPr>
            <a:spLocks noGrp="1"/>
          </p:cNvSpPr>
          <p:nvPr>
            <p:ph sz="quarter" idx="13"/>
          </p:nvPr>
        </p:nvSpPr>
        <p:spPr>
          <a:xfrm>
            <a:off x="1143000" y="44624"/>
            <a:ext cx="6400800" cy="3474720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Крускала</a:t>
            </a:r>
            <a:endParaRPr lang="be-BY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34273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916" y="764704"/>
            <a:ext cx="4473799" cy="1981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924944"/>
            <a:ext cx="8707558" cy="3856099"/>
          </a:xfrm>
          <a:prstGeom prst="rect">
            <a:avLst/>
          </a:prstGeom>
        </p:spPr>
      </p:pic>
      <p:sp>
        <p:nvSpPr>
          <p:cNvPr id="6" name="Объект 2"/>
          <p:cNvSpPr>
            <a:spLocks noGrp="1"/>
          </p:cNvSpPr>
          <p:nvPr>
            <p:ph sz="quarter" idx="13"/>
          </p:nvPr>
        </p:nvSpPr>
        <p:spPr>
          <a:xfrm>
            <a:off x="1143000" y="44624"/>
            <a:ext cx="6400800" cy="3474720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Крускала</a:t>
            </a:r>
            <a:endParaRPr lang="be-BY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03969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916" y="764704"/>
            <a:ext cx="4473799" cy="1981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852936"/>
            <a:ext cx="8809729" cy="3901345"/>
          </a:xfrm>
          <a:prstGeom prst="rect">
            <a:avLst/>
          </a:prstGeom>
        </p:spPr>
      </p:pic>
      <p:sp>
        <p:nvSpPr>
          <p:cNvPr id="6" name="Объект 2"/>
          <p:cNvSpPr>
            <a:spLocks noGrp="1"/>
          </p:cNvSpPr>
          <p:nvPr>
            <p:ph sz="quarter" idx="13"/>
          </p:nvPr>
        </p:nvSpPr>
        <p:spPr>
          <a:xfrm>
            <a:off x="1259632" y="188640"/>
            <a:ext cx="6400800" cy="3474720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Крускала</a:t>
            </a:r>
            <a:endParaRPr lang="be-BY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1022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764704"/>
            <a:ext cx="4473799" cy="1981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924944"/>
            <a:ext cx="8492287" cy="3760767"/>
          </a:xfrm>
          <a:prstGeom prst="rect">
            <a:avLst/>
          </a:prstGeom>
        </p:spPr>
      </p:pic>
      <p:sp>
        <p:nvSpPr>
          <p:cNvPr id="6" name="Объект 2"/>
          <p:cNvSpPr>
            <a:spLocks noGrp="1"/>
          </p:cNvSpPr>
          <p:nvPr>
            <p:ph sz="quarter" idx="13"/>
          </p:nvPr>
        </p:nvSpPr>
        <p:spPr>
          <a:xfrm>
            <a:off x="1475656" y="19637"/>
            <a:ext cx="6400800" cy="3474720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Крускала</a:t>
            </a:r>
            <a:endParaRPr lang="be-BY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67982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916" y="764704"/>
            <a:ext cx="4473799" cy="1981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996952"/>
            <a:ext cx="8575265" cy="3797514"/>
          </a:xfrm>
          <a:prstGeom prst="rect">
            <a:avLst/>
          </a:prstGeom>
        </p:spPr>
      </p:pic>
      <p:sp>
        <p:nvSpPr>
          <p:cNvPr id="6" name="Объект 2"/>
          <p:cNvSpPr>
            <a:spLocks noGrp="1"/>
          </p:cNvSpPr>
          <p:nvPr>
            <p:ph sz="quarter" idx="13"/>
          </p:nvPr>
        </p:nvSpPr>
        <p:spPr>
          <a:xfrm>
            <a:off x="1259632" y="42215"/>
            <a:ext cx="6400800" cy="3474720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Крускала</a:t>
            </a:r>
            <a:endParaRPr lang="be-BY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8007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916" y="764704"/>
            <a:ext cx="4473799" cy="1981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03" y="2996952"/>
            <a:ext cx="8314025" cy="3681825"/>
          </a:xfrm>
          <a:prstGeom prst="rect">
            <a:avLst/>
          </a:prstGeom>
        </p:spPr>
      </p:pic>
      <p:sp>
        <p:nvSpPr>
          <p:cNvPr id="7" name="Объект 2"/>
          <p:cNvSpPr>
            <a:spLocks noGrp="1"/>
          </p:cNvSpPr>
          <p:nvPr>
            <p:ph sz="quarter" idx="13"/>
          </p:nvPr>
        </p:nvSpPr>
        <p:spPr>
          <a:xfrm>
            <a:off x="1187450" y="116632"/>
            <a:ext cx="6400800" cy="536575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Крускала</a:t>
            </a:r>
            <a:endParaRPr lang="be-BY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9326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547" y="764703"/>
            <a:ext cx="4473799" cy="1981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163600"/>
            <a:ext cx="7988494" cy="353766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9479" y="90872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Минимальное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остовное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дерево, построенное в предыдущем примере, отличается от полученного результата. В обоих случаях построено минимальное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остовное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дерево. Если подсчитать сумму длин ребер деревьев, то в обоих случаях получается 37.</a:t>
            </a:r>
            <a:endParaRPr lang="be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sz="quarter" idx="13"/>
          </p:nvPr>
        </p:nvSpPr>
        <p:spPr>
          <a:xfrm>
            <a:off x="1333399" y="78718"/>
            <a:ext cx="6400800" cy="536575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Крускала</a:t>
            </a:r>
            <a:endParaRPr lang="be-BY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1338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02003" y="188640"/>
            <a:ext cx="82904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МИНИМАЛЬНЫЕ ПОКРЫВАЮЩИЕ ДЕРЕВЬЯ</a:t>
            </a:r>
            <a:r>
              <a:rPr lang="ru-RU" sz="3600" b="1" dirty="0"/>
              <a:t> </a:t>
            </a:r>
            <a:endParaRPr lang="be-BY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03" y="1556792"/>
            <a:ext cx="9204076" cy="195811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03" y="3680122"/>
            <a:ext cx="8891294" cy="12610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03" y="5181560"/>
            <a:ext cx="8891294" cy="162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64704"/>
            <a:ext cx="8784976" cy="6013652"/>
          </a:xfrm>
          <a:prstGeom prst="rect">
            <a:avLst/>
          </a:prstGeom>
        </p:spPr>
      </p:pic>
      <p:sp>
        <p:nvSpPr>
          <p:cNvPr id="5" name="Объект 2"/>
          <p:cNvSpPr>
            <a:spLocks noGrp="1"/>
          </p:cNvSpPr>
          <p:nvPr>
            <p:ph sz="quarter" idx="13"/>
          </p:nvPr>
        </p:nvSpPr>
        <p:spPr>
          <a:xfrm>
            <a:off x="1259632" y="0"/>
            <a:ext cx="6400800" cy="536575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Прима</a:t>
            </a:r>
            <a:endParaRPr lang="be-BY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872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4" y="2348880"/>
            <a:ext cx="8658995" cy="3834593"/>
          </a:xfrm>
          <a:prstGeom prst="rect">
            <a:avLst/>
          </a:prstGeom>
        </p:spPr>
      </p:pic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1259632" y="0"/>
            <a:ext cx="6400800" cy="536575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Прима</a:t>
            </a:r>
            <a:endParaRPr lang="be-BY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620688"/>
            <a:ext cx="87310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применения алгоритма Прима для построения минимального </a:t>
            </a:r>
            <a:r>
              <a:rPr lang="ru-RU" sz="2400" dirty="0" err="1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остовного</a:t>
            </a:r>
            <a:r>
              <a:rPr lang="ru-RU" sz="2400" dirty="0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дерева.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ru-RU" sz="2400" dirty="0" smtClean="0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Работа </a:t>
            </a:r>
            <a:r>
              <a:rPr lang="ru-RU" sz="2400" dirty="0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алгоритма Прима представлена пошагово (номер шага указывается на рисунке).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40077310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28380"/>
            <a:ext cx="8655100" cy="383286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5536" y="908720"/>
            <a:ext cx="85110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первом шаге выбирается стартовая вершина (на рисунке – вершина 8) и окрашивается.</a:t>
            </a:r>
            <a:endParaRPr lang="be-BY" sz="2400" dirty="0"/>
          </a:p>
        </p:txBody>
      </p:sp>
      <p:sp>
        <p:nvSpPr>
          <p:cNvPr id="9" name="Объект 2"/>
          <p:cNvSpPr>
            <a:spLocks noGrp="1"/>
          </p:cNvSpPr>
          <p:nvPr>
            <p:ph sz="quarter" idx="13"/>
          </p:nvPr>
        </p:nvSpPr>
        <p:spPr>
          <a:xfrm>
            <a:off x="1259632" y="270094"/>
            <a:ext cx="6400800" cy="3474720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Прима</a:t>
            </a:r>
            <a:endParaRPr lang="be-BY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212850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764704"/>
            <a:ext cx="89289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втором шаге среди всех ребер, инцидентных стартовой вершине, отыскивается ребро, имеющее наименьшую длину (на рисунке – ребро (8, 2)). Вторая (неокрашенная) вершина ребра окрашивается, а само ребро вместе с концевыми вершинами  включается в будущее минимальное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остовное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дерево.</a:t>
            </a:r>
            <a:endParaRPr lang="be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Объект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" y="2703696"/>
            <a:ext cx="8976830" cy="3975344"/>
          </a:xfrm>
          <a:prstGeom prst="rect">
            <a:avLst/>
          </a:prstGeom>
        </p:spPr>
      </p:pic>
      <p:sp>
        <p:nvSpPr>
          <p:cNvPr id="6" name="Объект 2"/>
          <p:cNvSpPr>
            <a:spLocks noGrp="1"/>
          </p:cNvSpPr>
          <p:nvPr>
            <p:ph sz="quarter" idx="13"/>
          </p:nvPr>
        </p:nvSpPr>
        <p:spPr>
          <a:xfrm>
            <a:off x="1187624" y="210829"/>
            <a:ext cx="6400800" cy="536575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Прима</a:t>
            </a:r>
            <a:endParaRPr lang="be-BY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260946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764704"/>
            <a:ext cx="87129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шагах 3–10 алгоритма выбирается по одному ребру с минимальной длиной и одной неокрашенной концевой вершиной. Неокрашенные вершины окрашиваются, выбранные ребра пополняют строящееся минимальное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остовное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дерево. Цикл построения дерева продолжается до тех пор, пока не будут окрашены все вершины исходного графа. </a:t>
            </a:r>
            <a:endParaRPr lang="be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1" y="2564904"/>
            <a:ext cx="8871222" cy="3928577"/>
          </a:xfrm>
          <a:prstGeom prst="rect">
            <a:avLst/>
          </a:prstGeom>
        </p:spPr>
      </p:pic>
      <p:sp>
        <p:nvSpPr>
          <p:cNvPr id="6" name="Объект 2"/>
          <p:cNvSpPr>
            <a:spLocks noGrp="1"/>
          </p:cNvSpPr>
          <p:nvPr>
            <p:ph sz="quarter" idx="13"/>
          </p:nvPr>
        </p:nvSpPr>
        <p:spPr>
          <a:xfrm>
            <a:off x="1187624" y="59145"/>
            <a:ext cx="6400800" cy="536575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Прима</a:t>
            </a:r>
            <a:endParaRPr lang="be-BY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459429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00808"/>
            <a:ext cx="8763788" cy="3881000"/>
          </a:xfrm>
          <a:prstGeom prst="rect">
            <a:avLst/>
          </a:prstGeom>
        </p:spPr>
      </p:pic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1187450" y="371475"/>
            <a:ext cx="6400800" cy="536575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Прима</a:t>
            </a:r>
            <a:endParaRPr lang="be-BY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757321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808"/>
            <a:ext cx="8937965" cy="3958134"/>
          </a:xfrm>
          <a:prstGeom prst="rect">
            <a:avLst/>
          </a:prstGeom>
        </p:spPr>
      </p:pic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1116013" y="404813"/>
            <a:ext cx="6400800" cy="536575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Прима</a:t>
            </a:r>
            <a:endParaRPr lang="be-BY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044496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8875708" cy="3930564"/>
          </a:xfrm>
          <a:prstGeom prst="rect">
            <a:avLst/>
          </a:prstGeom>
        </p:spPr>
      </p:pic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1187450" y="371475"/>
            <a:ext cx="6400800" cy="536575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Прима</a:t>
            </a:r>
            <a:endParaRPr lang="be-BY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65957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8729353" cy="3865750"/>
          </a:xfrm>
          <a:prstGeom prst="rect">
            <a:avLst/>
          </a:prstGeom>
        </p:spPr>
      </p:pic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1187450" y="371475"/>
            <a:ext cx="6400800" cy="536575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Прима</a:t>
            </a:r>
            <a:endParaRPr lang="be-BY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32022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53597"/>
            <a:ext cx="8760760" cy="3879659"/>
          </a:xfrm>
          <a:prstGeom prst="rect">
            <a:avLst/>
          </a:prstGeom>
        </p:spPr>
      </p:pic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1187450" y="371475"/>
            <a:ext cx="6400800" cy="536575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Прима</a:t>
            </a:r>
            <a:endParaRPr lang="be-BY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39612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52736"/>
            <a:ext cx="8818058" cy="568863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285618" y="-99392"/>
            <a:ext cx="97541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>
              <a:spcAft>
                <a:spcPts val="0"/>
              </a:spcAft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Стандартный алгоритм построения минимальных покрывающих деревьев</a:t>
            </a:r>
            <a:endParaRPr lang="ru-RU" sz="3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32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16832"/>
            <a:ext cx="8759240" cy="3878986"/>
          </a:xfrm>
          <a:prstGeom prst="rect">
            <a:avLst/>
          </a:prstGeom>
        </p:spPr>
      </p:pic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1187450" y="371475"/>
            <a:ext cx="6400800" cy="536575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Прима</a:t>
            </a:r>
            <a:endParaRPr lang="be-BY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177832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885652"/>
            <a:ext cx="8706692" cy="385571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07504" y="836712"/>
            <a:ext cx="88507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последнем, одиннадцатом шаге из выбранных ребер строится минимальное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остовное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дерево. Несложно подсчитать, что суммарная длина всех ребер сформированного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остовного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дерева равна 37, что совпадает с результатами, полученными с помощью других алгоритмов.</a:t>
            </a:r>
            <a:endParaRPr lang="be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sz="quarter" idx="13"/>
          </p:nvPr>
        </p:nvSpPr>
        <p:spPr>
          <a:xfrm>
            <a:off x="1259632" y="0"/>
            <a:ext cx="6400800" cy="536575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Прима</a:t>
            </a:r>
            <a:endParaRPr lang="be-BY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14491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0" y="872586"/>
            <a:ext cx="8812700" cy="597666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285618" y="-99392"/>
            <a:ext cx="97541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>
              <a:spcAft>
                <a:spcPts val="0"/>
              </a:spcAft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Стандартный алгоритм построения минимальных покрывающих деревьев</a:t>
            </a:r>
            <a:endParaRPr lang="ru-RU" sz="3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7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95" y="1196752"/>
            <a:ext cx="8816735" cy="374441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285618" y="-99392"/>
            <a:ext cx="97541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>
              <a:spcAft>
                <a:spcPts val="0"/>
              </a:spcAft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Стандартный алгоритм построения минимальных покрывающих деревьев</a:t>
            </a:r>
            <a:endParaRPr lang="ru-RU" sz="3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3095" y="5445224"/>
            <a:ext cx="88167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Утверждение является следствием теоремы: достаточно положить </a:t>
            </a: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2800" i="1" dirty="0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ru-RU" sz="2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95433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285618" y="-99392"/>
            <a:ext cx="97541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>
              <a:spcAft>
                <a:spcPts val="0"/>
              </a:spcAft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Стандартный алгоритм построения минимальных покрывающих деревьев</a:t>
            </a:r>
            <a:endParaRPr lang="ru-RU" sz="3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908720"/>
            <a:ext cx="8928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</a:t>
            </a:r>
            <a:r>
              <a:rPr lang="ru-RU" sz="2400" dirty="0" err="1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Крускала</a:t>
            </a:r>
            <a:r>
              <a:rPr lang="ru-RU" sz="2400" dirty="0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Прима относятся к классу алгоритмов, называемых </a:t>
            </a:r>
            <a:r>
              <a:rPr lang="ru-RU" sz="2400" b="1" i="1" dirty="0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жадными алгоритмами</a:t>
            </a:r>
            <a:r>
              <a:rPr lang="ru-RU" sz="2400" dirty="0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Такое название эти алгоритмы получили за стратегию, заключающуюся в принятии на каждом шаге локально оптимального решения (жадного решения), в предположении, что такая стратегия приведет к конечному оптимальному решению.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3215" y="3356992"/>
            <a:ext cx="90364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Пример построения минимального </a:t>
            </a:r>
            <a:r>
              <a:rPr lang="ru-RU" sz="2400" dirty="0" err="1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остовного</a:t>
            </a:r>
            <a:r>
              <a:rPr lang="ru-RU" sz="2400" dirty="0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дерева для связного неориентированного графа. Сначала все ребра графа изображены пунктирной линий, над которой указана длина этого ребра. На рисунке показано пошаговое построение разрезов, начиная с (</a:t>
            </a:r>
            <a:r>
              <a:rPr lang="ru-RU" sz="2400" dirty="0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ru-RU" sz="2400" dirty="0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b="1" i="1" dirty="0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ru-RU" sz="2400" dirty="0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 и заканчивая (</a:t>
            </a:r>
            <a:r>
              <a:rPr lang="en-US" sz="2400" b="1" i="1" dirty="0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ru-RU" sz="2400" dirty="0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2400" dirty="0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ru-RU" sz="2400" dirty="0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  По мере того, как вершины и дуги включаются в состав минимального </a:t>
            </a:r>
            <a:r>
              <a:rPr lang="ru-RU" sz="2400" dirty="0" err="1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остовного</a:t>
            </a:r>
            <a:r>
              <a:rPr lang="ru-RU" sz="2400" dirty="0">
                <a:solidFill>
                  <a:srgbClr val="44546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дерева, они меняют свою окраску. На каждом шаге, кроме последнего, выбирается легкое ребро разреза, которое, согласно приведенной выше теореме, является безопасным для множества окрашенных ребер.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4532313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84784"/>
            <a:ext cx="8780570" cy="388843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285618" y="-99392"/>
            <a:ext cx="97541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>
              <a:spcAft>
                <a:spcPts val="0"/>
              </a:spcAft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Стандартный алгоритм построения минимальных покрывающих деревьев</a:t>
            </a:r>
            <a:endParaRPr lang="ru-RU" sz="3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961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24744"/>
            <a:ext cx="8535378" cy="469831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285618" y="-99392"/>
            <a:ext cx="97541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ctr">
              <a:spcAft>
                <a:spcPts val="0"/>
              </a:spcAft>
            </a:pPr>
            <a:r>
              <a:rPr lang="ru-RU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Стандартный алгоритм построения минимальных покрывающих деревьев</a:t>
            </a:r>
            <a:endParaRPr lang="ru-RU" sz="3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4815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637</TotalTime>
  <Words>664</Words>
  <Application>Microsoft Office PowerPoint</Application>
  <PresentationFormat>Экран (4:3)</PresentationFormat>
  <Paragraphs>65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8" baseType="lpstr">
      <vt:lpstr>Arial</vt:lpstr>
      <vt:lpstr>Calibri</vt:lpstr>
      <vt:lpstr>Georgia</vt:lpstr>
      <vt:lpstr>Symbol</vt:lpstr>
      <vt:lpstr>Times New Roman</vt:lpstr>
      <vt:lpstr>Trebuchet MS</vt:lpstr>
      <vt:lpstr>Воздушный поток</vt:lpstr>
      <vt:lpstr>МИНИМАЛЬНЫЕ ПОКРЫВАЮЩИЕ ДЕРЕВЬЯ 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Пользователь</cp:lastModifiedBy>
  <cp:revision>52</cp:revision>
  <dcterms:created xsi:type="dcterms:W3CDTF">2010-12-02T13:55:43Z</dcterms:created>
  <dcterms:modified xsi:type="dcterms:W3CDTF">2020-04-16T05:58:19Z</dcterms:modified>
</cp:coreProperties>
</file>