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1230C-30AC-4448-8364-D3EE136DF8C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13A8C-0522-442A-90A2-625056987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5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363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0580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5400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2616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17810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3456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297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80771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554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9339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313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6078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184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1814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923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2DF-B856-4A40-9EF9-A08A68BA0F5B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1878-06FF-4A9F-8D63-02BAB5743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53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2DF-B856-4A40-9EF9-A08A68BA0F5B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1878-06FF-4A9F-8D63-02BAB5743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76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2DF-B856-4A40-9EF9-A08A68BA0F5B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1878-06FF-4A9F-8D63-02BAB5743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20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2DF-B856-4A40-9EF9-A08A68BA0F5B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1878-06FF-4A9F-8D63-02BAB5743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5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2DF-B856-4A40-9EF9-A08A68BA0F5B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1878-06FF-4A9F-8D63-02BAB5743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17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2DF-B856-4A40-9EF9-A08A68BA0F5B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1878-06FF-4A9F-8D63-02BAB5743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2DF-B856-4A40-9EF9-A08A68BA0F5B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1878-06FF-4A9F-8D63-02BAB5743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1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2DF-B856-4A40-9EF9-A08A68BA0F5B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1878-06FF-4A9F-8D63-02BAB5743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7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2DF-B856-4A40-9EF9-A08A68BA0F5B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1878-06FF-4A9F-8D63-02BAB5743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35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2DF-B856-4A40-9EF9-A08A68BA0F5B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1878-06FF-4A9F-8D63-02BAB5743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08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2DF-B856-4A40-9EF9-A08A68BA0F5B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1878-06FF-4A9F-8D63-02BAB5743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1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B2DF-B856-4A40-9EF9-A08A68BA0F5B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1878-06FF-4A9F-8D63-02BAB5743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703388" y="115889"/>
            <a:ext cx="8856662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182563">
              <a:tabLst>
                <a:tab pos="182563" algn="l"/>
                <a:tab pos="1096963" algn="l"/>
                <a:tab pos="2011363" algn="l"/>
                <a:tab pos="2925763" algn="l"/>
                <a:tab pos="3840163" algn="l"/>
                <a:tab pos="4754563" algn="l"/>
                <a:tab pos="5668963" algn="l"/>
                <a:tab pos="6583363" algn="l"/>
                <a:tab pos="7497763" algn="l"/>
                <a:tab pos="8412163" algn="l"/>
                <a:tab pos="9326563" algn="l"/>
                <a:tab pos="102409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82563" algn="l"/>
                <a:tab pos="1096963" algn="l"/>
                <a:tab pos="2011363" algn="l"/>
                <a:tab pos="2925763" algn="l"/>
                <a:tab pos="3840163" algn="l"/>
                <a:tab pos="4754563" algn="l"/>
                <a:tab pos="5668963" algn="l"/>
                <a:tab pos="6583363" algn="l"/>
                <a:tab pos="7497763" algn="l"/>
                <a:tab pos="8412163" algn="l"/>
                <a:tab pos="9326563" algn="l"/>
                <a:tab pos="102409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82563" algn="l"/>
                <a:tab pos="1096963" algn="l"/>
                <a:tab pos="2011363" algn="l"/>
                <a:tab pos="2925763" algn="l"/>
                <a:tab pos="3840163" algn="l"/>
                <a:tab pos="4754563" algn="l"/>
                <a:tab pos="5668963" algn="l"/>
                <a:tab pos="6583363" algn="l"/>
                <a:tab pos="7497763" algn="l"/>
                <a:tab pos="8412163" algn="l"/>
                <a:tab pos="9326563" algn="l"/>
                <a:tab pos="102409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82563" algn="l"/>
                <a:tab pos="1096963" algn="l"/>
                <a:tab pos="2011363" algn="l"/>
                <a:tab pos="2925763" algn="l"/>
                <a:tab pos="3840163" algn="l"/>
                <a:tab pos="4754563" algn="l"/>
                <a:tab pos="5668963" algn="l"/>
                <a:tab pos="6583363" algn="l"/>
                <a:tab pos="7497763" algn="l"/>
                <a:tab pos="8412163" algn="l"/>
                <a:tab pos="9326563" algn="l"/>
                <a:tab pos="102409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82563" algn="l"/>
                <a:tab pos="1096963" algn="l"/>
                <a:tab pos="2011363" algn="l"/>
                <a:tab pos="2925763" algn="l"/>
                <a:tab pos="3840163" algn="l"/>
                <a:tab pos="4754563" algn="l"/>
                <a:tab pos="5668963" algn="l"/>
                <a:tab pos="6583363" algn="l"/>
                <a:tab pos="7497763" algn="l"/>
                <a:tab pos="8412163" algn="l"/>
                <a:tab pos="9326563" algn="l"/>
                <a:tab pos="102409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2563" algn="l"/>
                <a:tab pos="1096963" algn="l"/>
                <a:tab pos="2011363" algn="l"/>
                <a:tab pos="2925763" algn="l"/>
                <a:tab pos="3840163" algn="l"/>
                <a:tab pos="4754563" algn="l"/>
                <a:tab pos="5668963" algn="l"/>
                <a:tab pos="6583363" algn="l"/>
                <a:tab pos="7497763" algn="l"/>
                <a:tab pos="8412163" algn="l"/>
                <a:tab pos="9326563" algn="l"/>
                <a:tab pos="102409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2563" algn="l"/>
                <a:tab pos="1096963" algn="l"/>
                <a:tab pos="2011363" algn="l"/>
                <a:tab pos="2925763" algn="l"/>
                <a:tab pos="3840163" algn="l"/>
                <a:tab pos="4754563" algn="l"/>
                <a:tab pos="5668963" algn="l"/>
                <a:tab pos="6583363" algn="l"/>
                <a:tab pos="7497763" algn="l"/>
                <a:tab pos="8412163" algn="l"/>
                <a:tab pos="9326563" algn="l"/>
                <a:tab pos="102409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2563" algn="l"/>
                <a:tab pos="1096963" algn="l"/>
                <a:tab pos="2011363" algn="l"/>
                <a:tab pos="2925763" algn="l"/>
                <a:tab pos="3840163" algn="l"/>
                <a:tab pos="4754563" algn="l"/>
                <a:tab pos="5668963" algn="l"/>
                <a:tab pos="6583363" algn="l"/>
                <a:tab pos="7497763" algn="l"/>
                <a:tab pos="8412163" algn="l"/>
                <a:tab pos="9326563" algn="l"/>
                <a:tab pos="102409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2563" algn="l"/>
                <a:tab pos="1096963" algn="l"/>
                <a:tab pos="2011363" algn="l"/>
                <a:tab pos="2925763" algn="l"/>
                <a:tab pos="3840163" algn="l"/>
                <a:tab pos="4754563" algn="l"/>
                <a:tab pos="5668963" algn="l"/>
                <a:tab pos="6583363" algn="l"/>
                <a:tab pos="7497763" algn="l"/>
                <a:tab pos="8412163" algn="l"/>
                <a:tab pos="9326563" algn="l"/>
                <a:tab pos="102409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6000">
                <a:solidFill>
                  <a:srgbClr val="FF0000"/>
                </a:solidFill>
              </a:rPr>
              <a:t>Векторная оптимизация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524000" y="1909764"/>
            <a:ext cx="9144000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4450">
              <a:tabLst>
                <a:tab pos="44450" algn="l"/>
                <a:tab pos="958850" algn="l"/>
                <a:tab pos="1873250" algn="l"/>
                <a:tab pos="2787650" algn="l"/>
                <a:tab pos="3702050" algn="l"/>
                <a:tab pos="4616450" algn="l"/>
                <a:tab pos="5530850" algn="l"/>
                <a:tab pos="6445250" algn="l"/>
                <a:tab pos="7359650" algn="l"/>
                <a:tab pos="8274050" algn="l"/>
                <a:tab pos="9188450" algn="l"/>
                <a:tab pos="101028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450" algn="l"/>
                <a:tab pos="958850" algn="l"/>
                <a:tab pos="1873250" algn="l"/>
                <a:tab pos="2787650" algn="l"/>
                <a:tab pos="3702050" algn="l"/>
                <a:tab pos="4616450" algn="l"/>
                <a:tab pos="5530850" algn="l"/>
                <a:tab pos="6445250" algn="l"/>
                <a:tab pos="7359650" algn="l"/>
                <a:tab pos="8274050" algn="l"/>
                <a:tab pos="9188450" algn="l"/>
                <a:tab pos="101028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450" algn="l"/>
                <a:tab pos="958850" algn="l"/>
                <a:tab pos="1873250" algn="l"/>
                <a:tab pos="2787650" algn="l"/>
                <a:tab pos="3702050" algn="l"/>
                <a:tab pos="4616450" algn="l"/>
                <a:tab pos="5530850" algn="l"/>
                <a:tab pos="6445250" algn="l"/>
                <a:tab pos="7359650" algn="l"/>
                <a:tab pos="8274050" algn="l"/>
                <a:tab pos="9188450" algn="l"/>
                <a:tab pos="101028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450" algn="l"/>
                <a:tab pos="958850" algn="l"/>
                <a:tab pos="1873250" algn="l"/>
                <a:tab pos="2787650" algn="l"/>
                <a:tab pos="3702050" algn="l"/>
                <a:tab pos="4616450" algn="l"/>
                <a:tab pos="5530850" algn="l"/>
                <a:tab pos="6445250" algn="l"/>
                <a:tab pos="7359650" algn="l"/>
                <a:tab pos="8274050" algn="l"/>
                <a:tab pos="9188450" algn="l"/>
                <a:tab pos="101028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450" algn="l"/>
                <a:tab pos="958850" algn="l"/>
                <a:tab pos="1873250" algn="l"/>
                <a:tab pos="2787650" algn="l"/>
                <a:tab pos="3702050" algn="l"/>
                <a:tab pos="4616450" algn="l"/>
                <a:tab pos="5530850" algn="l"/>
                <a:tab pos="6445250" algn="l"/>
                <a:tab pos="7359650" algn="l"/>
                <a:tab pos="8274050" algn="l"/>
                <a:tab pos="9188450" algn="l"/>
                <a:tab pos="101028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450" algn="l"/>
                <a:tab pos="958850" algn="l"/>
                <a:tab pos="1873250" algn="l"/>
                <a:tab pos="2787650" algn="l"/>
                <a:tab pos="3702050" algn="l"/>
                <a:tab pos="4616450" algn="l"/>
                <a:tab pos="5530850" algn="l"/>
                <a:tab pos="6445250" algn="l"/>
                <a:tab pos="7359650" algn="l"/>
                <a:tab pos="8274050" algn="l"/>
                <a:tab pos="9188450" algn="l"/>
                <a:tab pos="101028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450" algn="l"/>
                <a:tab pos="958850" algn="l"/>
                <a:tab pos="1873250" algn="l"/>
                <a:tab pos="2787650" algn="l"/>
                <a:tab pos="3702050" algn="l"/>
                <a:tab pos="4616450" algn="l"/>
                <a:tab pos="5530850" algn="l"/>
                <a:tab pos="6445250" algn="l"/>
                <a:tab pos="7359650" algn="l"/>
                <a:tab pos="8274050" algn="l"/>
                <a:tab pos="9188450" algn="l"/>
                <a:tab pos="101028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450" algn="l"/>
                <a:tab pos="958850" algn="l"/>
                <a:tab pos="1873250" algn="l"/>
                <a:tab pos="2787650" algn="l"/>
                <a:tab pos="3702050" algn="l"/>
                <a:tab pos="4616450" algn="l"/>
                <a:tab pos="5530850" algn="l"/>
                <a:tab pos="6445250" algn="l"/>
                <a:tab pos="7359650" algn="l"/>
                <a:tab pos="8274050" algn="l"/>
                <a:tab pos="9188450" algn="l"/>
                <a:tab pos="101028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450" algn="l"/>
                <a:tab pos="958850" algn="l"/>
                <a:tab pos="1873250" algn="l"/>
                <a:tab pos="2787650" algn="l"/>
                <a:tab pos="3702050" algn="l"/>
                <a:tab pos="4616450" algn="l"/>
                <a:tab pos="5530850" algn="l"/>
                <a:tab pos="6445250" algn="l"/>
                <a:tab pos="7359650" algn="l"/>
                <a:tab pos="8274050" algn="l"/>
                <a:tab pos="9188450" algn="l"/>
                <a:tab pos="101028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900"/>
              </a:spcBef>
              <a:spcAft>
                <a:spcPts val="300"/>
              </a:spcAft>
              <a:buSzPct val="130000"/>
            </a:pPr>
            <a:r>
              <a:rPr lang="ru-RU" altLang="ru-RU" sz="3600">
                <a:solidFill>
                  <a:srgbClr val="FF0000"/>
                </a:solidFill>
              </a:rPr>
              <a:t>Цель: </a:t>
            </a:r>
            <a:r>
              <a:rPr lang="ru-RU" altLang="ru-RU" sz="3600"/>
              <a:t>освоение навыков решения</a:t>
            </a:r>
            <a:r>
              <a:rPr lang="en-US" altLang="ru-RU" sz="3600"/>
              <a:t> </a:t>
            </a:r>
            <a:r>
              <a:rPr lang="ru-RU" altLang="ru-RU" sz="3600"/>
              <a:t>задач векторной оптимизации.</a:t>
            </a:r>
          </a:p>
          <a:p>
            <a:pPr>
              <a:spcBef>
                <a:spcPts val="900"/>
              </a:spcBef>
              <a:spcAft>
                <a:spcPts val="300"/>
              </a:spcAft>
              <a:buSzPct val="130000"/>
            </a:pPr>
            <a:r>
              <a:rPr lang="ru-RU" altLang="ru-RU" sz="3600">
                <a:solidFill>
                  <a:srgbClr val="FF0000"/>
                </a:solidFill>
              </a:rPr>
              <a:t>Задачи: </a:t>
            </a:r>
          </a:p>
          <a:p>
            <a:pPr marL="42863">
              <a:spcBef>
                <a:spcPts val="900"/>
              </a:spcBef>
              <a:spcAft>
                <a:spcPts val="300"/>
              </a:spcAft>
              <a:buClr>
                <a:srgbClr val="222268"/>
              </a:buClr>
              <a:buSzPct val="130000"/>
              <a:buFont typeface="Arial" panose="020B0604020202020204" pitchFamily="34" charset="0"/>
              <a:buChar char="•"/>
            </a:pPr>
            <a:r>
              <a:rPr lang="ru-RU" altLang="ru-RU" sz="3600"/>
              <a:t> построение математической модели задач векторной оптимизации;</a:t>
            </a:r>
          </a:p>
          <a:p>
            <a:pPr marL="42863">
              <a:spcBef>
                <a:spcPts val="900"/>
              </a:spcBef>
              <a:spcAft>
                <a:spcPts val="300"/>
              </a:spcAft>
              <a:buClr>
                <a:srgbClr val="222268"/>
              </a:buClr>
              <a:buSzPct val="130000"/>
              <a:buFont typeface="Arial" panose="020B0604020202020204" pitchFamily="34" charset="0"/>
              <a:buChar char="•"/>
            </a:pPr>
            <a:r>
              <a:rPr lang="ru-RU" altLang="ru-RU" sz="3600"/>
              <a:t> освоение навыков решения задач векторной оптимизации.</a:t>
            </a:r>
          </a:p>
          <a:p>
            <a:pPr>
              <a:spcBef>
                <a:spcPts val="900"/>
              </a:spcBef>
              <a:spcAft>
                <a:spcPts val="300"/>
              </a:spcAft>
              <a:buSzPct val="130000"/>
            </a:pPr>
            <a:endParaRPr lang="ru-RU" altLang="ru-RU" sz="3600"/>
          </a:p>
        </p:txBody>
      </p:sp>
    </p:spTree>
    <p:extLst>
      <p:ext uri="{BB962C8B-B14F-4D97-AF65-F5344CB8AC3E}">
        <p14:creationId xmlns:p14="http://schemas.microsoft.com/office/powerpoint/2010/main" val="4126307821"/>
      </p:ext>
    </p:extLst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4" imgW="9100080" imgH="6448320" progId="">
                  <p:embed/>
                </p:oleObj>
              </mc:Choice>
              <mc:Fallback>
                <p:oleObj r:id="rId4" imgW="9100080" imgH="6448320" progId="">
                  <p:embed/>
                  <p:pic>
                    <p:nvPicPr>
                      <p:cNvPr id="317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57175"/>
            <a:ext cx="9031288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2658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4" imgW="9100080" imgH="6448320" progId="">
                  <p:embed/>
                </p:oleObj>
              </mc:Choice>
              <mc:Fallback>
                <p:oleObj r:id="rId4" imgW="9100080" imgH="6448320" progId="">
                  <p:embed/>
                  <p:pic>
                    <p:nvPicPr>
                      <p:cNvPr id="3276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24000" y="322897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24000" y="3214689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524000" y="32099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524000" y="323850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323850"/>
            <a:ext cx="9117012" cy="621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7489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4" imgW="9100080" imgH="6448320" progId="">
                  <p:embed/>
                </p:oleObj>
              </mc:Choice>
              <mc:Fallback>
                <p:oleObj r:id="rId4" imgW="9100080" imgH="6448320" progId="">
                  <p:embed/>
                  <p:pic>
                    <p:nvPicPr>
                      <p:cNvPr id="3379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524000" y="322897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24000" y="3214689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524000" y="32099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524000" y="323850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463"/>
            <a:ext cx="8993188" cy="657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6468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1524000" y="14288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4" imgW="9100080" imgH="6448320" progId="">
                  <p:embed/>
                </p:oleObj>
              </mc:Choice>
              <mc:Fallback>
                <p:oleObj r:id="rId4" imgW="9100080" imgH="6448320" progId="">
                  <p:embed/>
                  <p:pic>
                    <p:nvPicPr>
                      <p:cNvPr id="348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288"/>
                        <a:ext cx="9144000" cy="685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39713"/>
            <a:ext cx="8923338" cy="63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4388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4" imgW="9100080" imgH="6448320" progId="">
                  <p:embed/>
                </p:oleObj>
              </mc:Choice>
              <mc:Fallback>
                <p:oleObj r:id="rId4" imgW="9100080" imgH="6448320" progId="">
                  <p:embed/>
                  <p:pic>
                    <p:nvPicPr>
                      <p:cNvPr id="3584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249238"/>
            <a:ext cx="8951912" cy="636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4935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r:id="rId4" imgW="9100080" imgH="6448320" progId="">
                  <p:embed/>
                </p:oleObj>
              </mc:Choice>
              <mc:Fallback>
                <p:oleObj r:id="rId4" imgW="9100080" imgH="6448320" progId="">
                  <p:embed/>
                  <p:pic>
                    <p:nvPicPr>
                      <p:cNvPr id="368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24000" y="322897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0" y="3214689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524000" y="32099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524000" y="323850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8464"/>
            <a:ext cx="9144000" cy="606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6892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919288" y="1141413"/>
            <a:ext cx="9254680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00063" indent="-457200">
              <a:tabLst>
                <a:tab pos="500063" algn="l"/>
                <a:tab pos="1414463" algn="l"/>
                <a:tab pos="2328863" algn="l"/>
                <a:tab pos="3243263" algn="l"/>
                <a:tab pos="4157663" algn="l"/>
                <a:tab pos="5072063" algn="l"/>
                <a:tab pos="5986463" algn="l"/>
                <a:tab pos="6900863" algn="l"/>
                <a:tab pos="7815263" algn="l"/>
                <a:tab pos="8729663" algn="l"/>
                <a:tab pos="9644063" algn="l"/>
                <a:tab pos="10558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500063" algn="l"/>
                <a:tab pos="1414463" algn="l"/>
                <a:tab pos="2328863" algn="l"/>
                <a:tab pos="3243263" algn="l"/>
                <a:tab pos="4157663" algn="l"/>
                <a:tab pos="5072063" algn="l"/>
                <a:tab pos="5986463" algn="l"/>
                <a:tab pos="6900863" algn="l"/>
                <a:tab pos="7815263" algn="l"/>
                <a:tab pos="8729663" algn="l"/>
                <a:tab pos="9644063" algn="l"/>
                <a:tab pos="10558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500063" algn="l"/>
                <a:tab pos="1414463" algn="l"/>
                <a:tab pos="2328863" algn="l"/>
                <a:tab pos="3243263" algn="l"/>
                <a:tab pos="4157663" algn="l"/>
                <a:tab pos="5072063" algn="l"/>
                <a:tab pos="5986463" algn="l"/>
                <a:tab pos="6900863" algn="l"/>
                <a:tab pos="7815263" algn="l"/>
                <a:tab pos="8729663" algn="l"/>
                <a:tab pos="9644063" algn="l"/>
                <a:tab pos="10558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500063" algn="l"/>
                <a:tab pos="1414463" algn="l"/>
                <a:tab pos="2328863" algn="l"/>
                <a:tab pos="3243263" algn="l"/>
                <a:tab pos="4157663" algn="l"/>
                <a:tab pos="5072063" algn="l"/>
                <a:tab pos="5986463" algn="l"/>
                <a:tab pos="6900863" algn="l"/>
                <a:tab pos="7815263" algn="l"/>
                <a:tab pos="8729663" algn="l"/>
                <a:tab pos="9644063" algn="l"/>
                <a:tab pos="10558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500063" algn="l"/>
                <a:tab pos="1414463" algn="l"/>
                <a:tab pos="2328863" algn="l"/>
                <a:tab pos="3243263" algn="l"/>
                <a:tab pos="4157663" algn="l"/>
                <a:tab pos="5072063" algn="l"/>
                <a:tab pos="5986463" algn="l"/>
                <a:tab pos="6900863" algn="l"/>
                <a:tab pos="7815263" algn="l"/>
                <a:tab pos="8729663" algn="l"/>
                <a:tab pos="9644063" algn="l"/>
                <a:tab pos="10558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00063" algn="l"/>
                <a:tab pos="1414463" algn="l"/>
                <a:tab pos="2328863" algn="l"/>
                <a:tab pos="3243263" algn="l"/>
                <a:tab pos="4157663" algn="l"/>
                <a:tab pos="5072063" algn="l"/>
                <a:tab pos="5986463" algn="l"/>
                <a:tab pos="6900863" algn="l"/>
                <a:tab pos="7815263" algn="l"/>
                <a:tab pos="8729663" algn="l"/>
                <a:tab pos="9644063" algn="l"/>
                <a:tab pos="10558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00063" algn="l"/>
                <a:tab pos="1414463" algn="l"/>
                <a:tab pos="2328863" algn="l"/>
                <a:tab pos="3243263" algn="l"/>
                <a:tab pos="4157663" algn="l"/>
                <a:tab pos="5072063" algn="l"/>
                <a:tab pos="5986463" algn="l"/>
                <a:tab pos="6900863" algn="l"/>
                <a:tab pos="7815263" algn="l"/>
                <a:tab pos="8729663" algn="l"/>
                <a:tab pos="9644063" algn="l"/>
                <a:tab pos="10558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00063" algn="l"/>
                <a:tab pos="1414463" algn="l"/>
                <a:tab pos="2328863" algn="l"/>
                <a:tab pos="3243263" algn="l"/>
                <a:tab pos="4157663" algn="l"/>
                <a:tab pos="5072063" algn="l"/>
                <a:tab pos="5986463" algn="l"/>
                <a:tab pos="6900863" algn="l"/>
                <a:tab pos="7815263" algn="l"/>
                <a:tab pos="8729663" algn="l"/>
                <a:tab pos="9644063" algn="l"/>
                <a:tab pos="10558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00063" algn="l"/>
                <a:tab pos="1414463" algn="l"/>
                <a:tab pos="2328863" algn="l"/>
                <a:tab pos="3243263" algn="l"/>
                <a:tab pos="4157663" algn="l"/>
                <a:tab pos="5072063" algn="l"/>
                <a:tab pos="5986463" algn="l"/>
                <a:tab pos="6900863" algn="l"/>
                <a:tab pos="7815263" algn="l"/>
                <a:tab pos="8729663" algn="l"/>
                <a:tab pos="9644063" algn="l"/>
                <a:tab pos="10558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0"/>
              </a:spcBef>
              <a:spcAft>
                <a:spcPts val="300"/>
              </a:spcAft>
              <a:buClr>
                <a:srgbClr val="222268"/>
              </a:buClr>
              <a:buSzPct val="130000"/>
              <a:buFont typeface="Times New Roman" panose="02020603050405020304" pitchFamily="18" charset="0"/>
              <a:buAutoNum type="arabicPeriod"/>
            </a:pPr>
            <a:r>
              <a:rPr lang="ru-RU" sz="4000" dirty="0" smtClean="0">
                <a:solidFill>
                  <a:srgbClr val="404040"/>
                </a:solidFill>
              </a:rPr>
              <a:t>Обзор </a:t>
            </a:r>
            <a:r>
              <a:rPr lang="ru-RU" sz="4000" dirty="0">
                <a:solidFill>
                  <a:srgbClr val="404040"/>
                </a:solidFill>
              </a:rPr>
              <a:t>методов решения задач векторной </a:t>
            </a:r>
            <a:r>
              <a:rPr lang="ru-RU" sz="4000" dirty="0" smtClean="0">
                <a:solidFill>
                  <a:srgbClr val="404040"/>
                </a:solidFill>
              </a:rPr>
              <a:t>оптимизации</a:t>
            </a:r>
            <a:r>
              <a:rPr lang="ru-RU" altLang="ru-RU" sz="4000" dirty="0" smtClean="0">
                <a:solidFill>
                  <a:srgbClr val="404040"/>
                </a:solidFill>
              </a:rPr>
              <a:t>;</a:t>
            </a:r>
            <a:endParaRPr lang="ru-RU" altLang="ru-RU" sz="4000" dirty="0">
              <a:solidFill>
                <a:srgbClr val="404040"/>
              </a:solidFill>
            </a:endParaRPr>
          </a:p>
          <a:p>
            <a:pPr>
              <a:spcBef>
                <a:spcPts val="1000"/>
              </a:spcBef>
              <a:spcAft>
                <a:spcPts val="300"/>
              </a:spcAft>
              <a:buClr>
                <a:srgbClr val="222268"/>
              </a:buClr>
              <a:buSzPct val="130000"/>
              <a:buFont typeface="Times New Roman" panose="02020603050405020304" pitchFamily="18" charset="0"/>
              <a:buAutoNum type="arabicPeriod"/>
            </a:pPr>
            <a:r>
              <a:rPr lang="ru-RU" sz="4000" dirty="0">
                <a:solidFill>
                  <a:srgbClr val="404040"/>
                </a:solidFill>
              </a:rPr>
              <a:t>Методы свертки системы показателей </a:t>
            </a:r>
            <a:r>
              <a:rPr lang="ru-RU" sz="4000" dirty="0" smtClean="0">
                <a:solidFill>
                  <a:srgbClr val="404040"/>
                </a:solidFill>
              </a:rPr>
              <a:t>эффективности</a:t>
            </a:r>
            <a:r>
              <a:rPr lang="ru-RU" altLang="ru-RU" sz="4000" dirty="0" smtClean="0">
                <a:solidFill>
                  <a:srgbClr val="404040"/>
                </a:solidFill>
              </a:rPr>
              <a:t>;</a:t>
            </a:r>
            <a:endParaRPr lang="ru-RU" altLang="ru-RU" sz="4000" dirty="0">
              <a:solidFill>
                <a:srgbClr val="404040"/>
              </a:solidFill>
            </a:endParaRPr>
          </a:p>
          <a:p>
            <a:pPr>
              <a:spcBef>
                <a:spcPts val="1000"/>
              </a:spcBef>
              <a:spcAft>
                <a:spcPts val="300"/>
              </a:spcAft>
              <a:buClr>
                <a:srgbClr val="222268"/>
              </a:buClr>
              <a:buSzPct val="130000"/>
              <a:buFont typeface="Times New Roman" panose="02020603050405020304" pitchFamily="18" charset="0"/>
              <a:buAutoNum type="arabicPeriod"/>
            </a:pPr>
            <a:r>
              <a:rPr lang="ru-RU" sz="4000" dirty="0">
                <a:solidFill>
                  <a:srgbClr val="404040"/>
                </a:solidFill>
              </a:rPr>
              <a:t>Методы, использующие ограничения </a:t>
            </a:r>
            <a:r>
              <a:rPr lang="ru-RU" sz="4000" smtClean="0">
                <a:solidFill>
                  <a:srgbClr val="404040"/>
                </a:solidFill>
              </a:rPr>
              <a:t>на критерии</a:t>
            </a:r>
            <a:r>
              <a:rPr lang="ru-RU" altLang="ru-RU" sz="4000" smtClean="0">
                <a:solidFill>
                  <a:srgbClr val="404040"/>
                </a:solidFill>
              </a:rPr>
              <a:t>;</a:t>
            </a:r>
            <a:endParaRPr lang="ru-RU" sz="4000" dirty="0" smtClean="0">
              <a:solidFill>
                <a:srgbClr val="404040"/>
              </a:solidFill>
            </a:endParaRPr>
          </a:p>
          <a:p>
            <a:pPr>
              <a:spcBef>
                <a:spcPts val="1000"/>
              </a:spcBef>
              <a:spcAft>
                <a:spcPts val="300"/>
              </a:spcAft>
              <a:buClr>
                <a:srgbClr val="222268"/>
              </a:buClr>
              <a:buSzPct val="130000"/>
              <a:buFont typeface="Times New Roman" panose="02020603050405020304" pitchFamily="18" charset="0"/>
              <a:buAutoNum type="arabicPeriod"/>
            </a:pPr>
            <a:r>
              <a:rPr lang="ru-RU" sz="4000" dirty="0" smtClean="0">
                <a:solidFill>
                  <a:srgbClr val="404040"/>
                </a:solidFill>
              </a:rPr>
              <a:t>Методы целевого и </a:t>
            </a:r>
            <a:r>
              <a:rPr lang="ru-RU" sz="4000" dirty="0">
                <a:solidFill>
                  <a:srgbClr val="404040"/>
                </a:solidFill>
              </a:rPr>
              <a:t>интерактивного программирования</a:t>
            </a:r>
            <a:r>
              <a:rPr lang="ru-RU" altLang="ru-RU" sz="4000" dirty="0" smtClean="0">
                <a:solidFill>
                  <a:srgbClr val="404040"/>
                </a:solidFill>
              </a:rPr>
              <a:t>.</a:t>
            </a:r>
            <a:endParaRPr lang="ru-RU" altLang="ru-RU" sz="4000" dirty="0">
              <a:solidFill>
                <a:srgbClr val="404040"/>
              </a:solidFill>
            </a:endParaRPr>
          </a:p>
          <a:p>
            <a:pPr>
              <a:spcBef>
                <a:spcPts val="700"/>
              </a:spcBef>
              <a:spcAft>
                <a:spcPts val="300"/>
              </a:spcAft>
              <a:buClr>
                <a:srgbClr val="222268"/>
              </a:buClr>
              <a:buSzPct val="130000"/>
            </a:pPr>
            <a:endParaRPr lang="be-BY" altLang="ru-RU" sz="2800" dirty="0"/>
          </a:p>
          <a:p>
            <a:pPr>
              <a:spcBef>
                <a:spcPts val="700"/>
              </a:spcBef>
              <a:spcAft>
                <a:spcPts val="300"/>
              </a:spcAft>
              <a:buClr>
                <a:srgbClr val="222268"/>
              </a:buClr>
              <a:buSzPct val="130000"/>
            </a:pPr>
            <a:endParaRPr lang="be-BY" altLang="ru-RU" sz="2800" dirty="0"/>
          </a:p>
          <a:p>
            <a:pPr>
              <a:spcBef>
                <a:spcPts val="700"/>
              </a:spcBef>
              <a:spcAft>
                <a:spcPts val="300"/>
              </a:spcAft>
              <a:buClr>
                <a:srgbClr val="222268"/>
              </a:buClr>
              <a:buSzPct val="130000"/>
            </a:pPr>
            <a:endParaRPr lang="be-BY" alt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9" y="23814"/>
            <a:ext cx="6516687" cy="120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171457"/>
      </p:ext>
    </p:extLst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9100080" imgH="6448320" progId="">
                  <p:embed/>
                </p:oleObj>
              </mc:Choice>
              <mc:Fallback>
                <p:oleObj r:id="rId4" imgW="9100080" imgH="6448320" progId="">
                  <p:embed/>
                  <p:pic>
                    <p:nvPicPr>
                      <p:cNvPr id="245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"/>
            <a:ext cx="9144000" cy="693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8508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4" imgW="9100080" imgH="6448320" progId="">
                  <p:embed/>
                </p:oleObj>
              </mc:Choice>
              <mc:Fallback>
                <p:oleObj r:id="rId4" imgW="9100080" imgH="6448320" progId="">
                  <p:embed/>
                  <p:pic>
                    <p:nvPicPr>
                      <p:cNvPr id="2560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8589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524000" y="14288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4" imgW="9100080" imgH="6448320" progId="">
                  <p:embed/>
                </p:oleObj>
              </mc:Choice>
              <mc:Fallback>
                <p:oleObj r:id="rId4" imgW="9100080" imgH="6448320" progId="">
                  <p:embed/>
                  <p:pic>
                    <p:nvPicPr>
                      <p:cNvPr id="266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288"/>
                        <a:ext cx="9144000" cy="685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0"/>
            <a:ext cx="8964612" cy="679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0619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4" imgW="9100080" imgH="6448320" progId="">
                  <p:embed/>
                </p:oleObj>
              </mc:Choice>
              <mc:Fallback>
                <p:oleObj r:id="rId4" imgW="9100080" imgH="6448320" progId="">
                  <p:embed/>
                  <p:pic>
                    <p:nvPicPr>
                      <p:cNvPr id="276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1" y="0"/>
            <a:ext cx="8964613" cy="678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1604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4" imgW="9100080" imgH="6448320" progId="">
                  <p:embed/>
                </p:oleObj>
              </mc:Choice>
              <mc:Fallback>
                <p:oleObj r:id="rId4" imgW="9100080" imgH="6448320" progId="">
                  <p:embed/>
                  <p:pic>
                    <p:nvPicPr>
                      <p:cNvPr id="2867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1"/>
            <a:ext cx="9144000" cy="650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004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4" imgW="9100080" imgH="6448320" progId="">
                  <p:embed/>
                </p:oleObj>
              </mc:Choice>
              <mc:Fallback>
                <p:oleObj r:id="rId4" imgW="9100080" imgH="6448320" progId="">
                  <p:embed/>
                  <p:pic>
                    <p:nvPicPr>
                      <p:cNvPr id="296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8113"/>
            <a:ext cx="9012238" cy="658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987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1524000" y="14288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4" imgW="9100080" imgH="6448320" progId="">
                  <p:embed/>
                </p:oleObj>
              </mc:Choice>
              <mc:Fallback>
                <p:oleObj r:id="rId4" imgW="9100080" imgH="6448320" progId="">
                  <p:embed/>
                  <p:pic>
                    <p:nvPicPr>
                      <p:cNvPr id="307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288"/>
                        <a:ext cx="9144000" cy="685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4" y="157164"/>
            <a:ext cx="8980487" cy="653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2584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Широкоэкранный</PresentationFormat>
  <Paragraphs>10</Paragraphs>
  <Slides>15</Slides>
  <Notes>15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Microsoft YaHei</vt:lpstr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2020-05-21T08:14:52Z</dcterms:created>
  <dcterms:modified xsi:type="dcterms:W3CDTF">2020-05-21T08:17:24Z</dcterms:modified>
</cp:coreProperties>
</file>