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sldIdLst>
    <p:sldId id="258" r:id="rId2"/>
    <p:sldId id="304" r:id="rId3"/>
    <p:sldId id="305" r:id="rId4"/>
    <p:sldId id="302" r:id="rId5"/>
    <p:sldId id="259" r:id="rId6"/>
    <p:sldId id="307" r:id="rId7"/>
    <p:sldId id="308" r:id="rId8"/>
    <p:sldId id="309" r:id="rId9"/>
    <p:sldId id="310" r:id="rId10"/>
    <p:sldId id="306" r:id="rId11"/>
    <p:sldId id="260" r:id="rId12"/>
    <p:sldId id="311" r:id="rId13"/>
    <p:sldId id="261" r:id="rId14"/>
    <p:sldId id="262" r:id="rId15"/>
    <p:sldId id="312" r:id="rId16"/>
    <p:sldId id="313" r:id="rId17"/>
    <p:sldId id="314" r:id="rId18"/>
    <p:sldId id="315" r:id="rId19"/>
    <p:sldId id="263" r:id="rId20"/>
    <p:sldId id="264" r:id="rId21"/>
    <p:sldId id="265" r:id="rId22"/>
    <p:sldId id="316" r:id="rId23"/>
    <p:sldId id="266" r:id="rId24"/>
    <p:sldId id="267" r:id="rId25"/>
    <p:sldId id="268" r:id="rId26"/>
    <p:sldId id="269" r:id="rId27"/>
    <p:sldId id="317" r:id="rId28"/>
    <p:sldId id="318" r:id="rId29"/>
    <p:sldId id="270" r:id="rId30"/>
    <p:sldId id="319" r:id="rId31"/>
    <p:sldId id="320" r:id="rId32"/>
    <p:sldId id="321" r:id="rId33"/>
    <p:sldId id="271" r:id="rId34"/>
    <p:sldId id="272" r:id="rId35"/>
    <p:sldId id="273" r:id="rId36"/>
    <p:sldId id="274" r:id="rId37"/>
    <p:sldId id="275" r:id="rId38"/>
    <p:sldId id="276" r:id="rId39"/>
    <p:sldId id="322" r:id="rId40"/>
    <p:sldId id="299" r:id="rId41"/>
    <p:sldId id="300" r:id="rId42"/>
    <p:sldId id="301" r:id="rId43"/>
    <p:sldId id="323" r:id="rId44"/>
    <p:sldId id="277" r:id="rId45"/>
    <p:sldId id="278" r:id="rId46"/>
    <p:sldId id="327" r:id="rId47"/>
    <p:sldId id="279" r:id="rId48"/>
    <p:sldId id="280" r:id="rId49"/>
    <p:sldId id="324" r:id="rId50"/>
    <p:sldId id="325" r:id="rId51"/>
    <p:sldId id="326" r:id="rId52"/>
    <p:sldId id="281" r:id="rId53"/>
    <p:sldId id="282" r:id="rId54"/>
    <p:sldId id="283" r:id="rId55"/>
    <p:sldId id="284" r:id="rId56"/>
    <p:sldId id="285" r:id="rId57"/>
    <p:sldId id="286" r:id="rId58"/>
    <p:sldId id="287" r:id="rId59"/>
    <p:sldId id="328" r:id="rId60"/>
    <p:sldId id="329" r:id="rId61"/>
    <p:sldId id="288" r:id="rId62"/>
    <p:sldId id="330" r:id="rId63"/>
    <p:sldId id="331" r:id="rId64"/>
    <p:sldId id="289" r:id="rId65"/>
    <p:sldId id="290" r:id="rId66"/>
    <p:sldId id="291" r:id="rId67"/>
    <p:sldId id="292" r:id="rId68"/>
    <p:sldId id="293" r:id="rId69"/>
    <p:sldId id="294" r:id="rId70"/>
    <p:sldId id="332" r:id="rId71"/>
    <p:sldId id="295" r:id="rId72"/>
    <p:sldId id="296" r:id="rId73"/>
    <p:sldId id="297" r:id="rId74"/>
    <p:sldId id="298" r:id="rId75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0280E-6052-459D-AB40-214F9B03347C}" type="datetimeFigureOut">
              <a:rPr lang="ru-RU" smtClean="0"/>
              <a:t>24.03.2020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CAA50-C8D9-4928-9898-E695AE6011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00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AA50-C8D9-4928-9898-E695AE60110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288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AA50-C8D9-4928-9898-E695AE60110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417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AA50-C8D9-4928-9898-E695AE60110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207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AA50-C8D9-4928-9898-E695AE60110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344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AA50-C8D9-4928-9898-E695AE60110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919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AA50-C8D9-4928-9898-E695AE60110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070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AA50-C8D9-4928-9898-E695AE60110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190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AA50-C8D9-4928-9898-E695AE60110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43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24.03.20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24.03.20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24.03.20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24.03.20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24.03.20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24.03.20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24.03.20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24.03.20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24.03.20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24.03.20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24.03.20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24.03.20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8.wmf"/><Relationship Id="rId9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23.emf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32.emf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1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7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5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0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42.wmf"/><Relationship Id="rId3" Type="http://schemas.openxmlformats.org/officeDocument/2006/relationships/image" Target="../media/image45.e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7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36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7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9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552" y="4005064"/>
            <a:ext cx="8604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КОМБИНАТОРНЫЕ  МЕТОДЫ   РЕШЕНИЯ   ОПТИМИЗАЦИОННЫХ ЗАДАЧ      </a:t>
            </a:r>
            <a:endParaRPr lang="be-BY" sz="2400" dirty="0">
              <a:solidFill>
                <a:srgbClr val="FF0000"/>
              </a:solidFill>
            </a:endParaRPr>
          </a:p>
          <a:p>
            <a:r>
              <a:rPr lang="ru-RU" sz="2400" b="1" dirty="0"/>
              <a:t> </a:t>
            </a:r>
            <a:endParaRPr lang="be-BY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620688"/>
            <a:ext cx="86044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b="1" dirty="0" smtClean="0">
                <a:solidFill>
                  <a:srgbClr val="FF0000"/>
                </a:solidFill>
              </a:rPr>
              <a:t>МАТЕМАТИЧЕСКОЕ ПРОГРАММИРОВАНИЕ</a:t>
            </a:r>
          </a:p>
          <a:p>
            <a:pPr algn="ctr"/>
            <a:endParaRPr lang="ru-RU" sz="2400" dirty="0" smtClean="0">
              <a:solidFill>
                <a:srgbClr val="FF0000"/>
              </a:solidFill>
            </a:endParaRPr>
          </a:p>
          <a:p>
            <a:pPr algn="ctr"/>
            <a:endParaRPr lang="ru-RU" sz="2400" dirty="0">
              <a:solidFill>
                <a:srgbClr val="FF0000"/>
              </a:solidFill>
            </a:endParaRPr>
          </a:p>
          <a:p>
            <a:pPr algn="ctr"/>
            <a:endParaRPr lang="ru-RU" sz="2400" dirty="0" smtClean="0">
              <a:solidFill>
                <a:srgbClr val="FF0000"/>
              </a:solidFill>
            </a:endParaRP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ЛЕКЦИЯ 2</a:t>
            </a:r>
            <a:endParaRPr lang="be-BY" sz="2400" dirty="0">
              <a:solidFill>
                <a:srgbClr val="FF0000"/>
              </a:solidFill>
            </a:endParaRPr>
          </a:p>
          <a:p>
            <a:r>
              <a:rPr lang="ru-RU" sz="2400" b="1" dirty="0"/>
              <a:t> 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4069417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055775"/>
              </p:ext>
            </p:extLst>
          </p:nvPr>
        </p:nvGraphicFramePr>
        <p:xfrm>
          <a:off x="2555776" y="764704"/>
          <a:ext cx="322595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Формула" r:id="rId3" imgW="1333500" imgH="241300" progId="Equation.3">
                  <p:embed/>
                </p:oleObj>
              </mc:Choice>
              <mc:Fallback>
                <p:oleObj name="Формула" r:id="rId3" imgW="1333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764704"/>
                        <a:ext cx="3225958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033172"/>
              </p:ext>
            </p:extLst>
          </p:nvPr>
        </p:nvGraphicFramePr>
        <p:xfrm>
          <a:off x="1670174" y="1485454"/>
          <a:ext cx="13652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Формула" r:id="rId5" imgW="507960" imgH="266400" progId="Equation.3">
                  <p:embed/>
                </p:oleObj>
              </mc:Choice>
              <mc:Fallback>
                <p:oleObj name="Формула" r:id="rId5" imgW="5079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174" y="1485454"/>
                        <a:ext cx="1365250" cy="719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851601"/>
              </p:ext>
            </p:extLst>
          </p:nvPr>
        </p:nvGraphicFramePr>
        <p:xfrm>
          <a:off x="5292080" y="1340768"/>
          <a:ext cx="304233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Формула" r:id="rId7" imgW="1117115" imgH="342751" progId="Equation.3">
                  <p:embed/>
                </p:oleObj>
              </mc:Choice>
              <mc:Fallback>
                <p:oleObj name="Формула" r:id="rId7" imgW="1117115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340768"/>
                        <a:ext cx="3042338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395536" y="145280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1. </a:t>
            </a:r>
            <a:r>
              <a:rPr lang="ru-RU" sz="3200" dirty="0" smtClean="0">
                <a:solidFill>
                  <a:srgbClr val="FF0000"/>
                </a:solidFill>
              </a:rPr>
              <a:t>Генерация множества всех подмножеств</a:t>
            </a:r>
            <a:r>
              <a:rPr lang="ru-RU" sz="3200" dirty="0" smtClean="0">
                <a:solidFill>
                  <a:prstClr val="black"/>
                </a:solidFill>
              </a:rPr>
              <a:t> </a:t>
            </a:r>
            <a:endParaRPr lang="be-BY" dirty="0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544" y="2437190"/>
            <a:ext cx="8352928" cy="423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21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4" name="Picture 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7" y="1507377"/>
            <a:ext cx="892848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Прямоугольник 49"/>
          <p:cNvSpPr/>
          <p:nvPr/>
        </p:nvSpPr>
        <p:spPr>
          <a:xfrm>
            <a:off x="243118" y="404664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Построение элементов </a:t>
            </a:r>
            <a:r>
              <a:rPr lang="ru-RU" sz="2400" dirty="0" err="1"/>
              <a:t>булеана</a:t>
            </a:r>
            <a:r>
              <a:rPr lang="ru-RU" sz="2400" dirty="0"/>
              <a:t> </a:t>
            </a:r>
            <a:r>
              <a:rPr lang="ru-RU" sz="2400" dirty="0" smtClean="0"/>
              <a:t>множества </a:t>
            </a:r>
            <a:r>
              <a:rPr lang="ru-RU" sz="2400" i="1" dirty="0" smtClean="0"/>
              <a:t>Х</a:t>
            </a:r>
            <a:r>
              <a:rPr lang="ru-RU" sz="2400" dirty="0" smtClean="0"/>
              <a:t>   </a:t>
            </a:r>
            <a:r>
              <a:rPr lang="ru-RU" sz="2400" dirty="0"/>
              <a:t>сводится к следующему алгоритму: 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1161050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" name="Прямоугольник 1"/>
          <p:cNvSpPr/>
          <p:nvPr/>
        </p:nvSpPr>
        <p:spPr>
          <a:xfrm>
            <a:off x="1475656" y="188640"/>
            <a:ext cx="7441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1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</a:t>
            </a:r>
            <a:r>
              <a:rPr lang="ru-RU" sz="28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построения </a:t>
            </a:r>
            <a:r>
              <a:rPr lang="ru-RU" sz="2800" b="1" i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булеана</a:t>
            </a:r>
            <a:r>
              <a:rPr lang="ru-RU" sz="28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для множества </a:t>
            </a:r>
            <a:endParaRPr lang="ru-RU" sz="2800" b="1" i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131840" y="900498"/>
            <a:ext cx="145226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446176"/>
              </p:ext>
            </p:extLst>
          </p:nvPr>
        </p:nvGraphicFramePr>
        <p:xfrm>
          <a:off x="3131840" y="900498"/>
          <a:ext cx="2540040" cy="512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Уравнение" r:id="rId3" imgW="1130300" imgH="228600" progId="Equation.3">
                  <p:embed/>
                </p:oleObj>
              </mc:Choice>
              <mc:Fallback>
                <p:oleObj name="Уравнение" r:id="rId3" imgW="11303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900498"/>
                        <a:ext cx="2540040" cy="5122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79512" y="1866304"/>
            <a:ext cx="89644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Под элементами множества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изображен столбец битовых последовательностей. Каждая строка столбца соответствует состоянию последовательности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при очередном прохождении шага 4 алгоритма. Слева от столбца указаны целые числа, которые являются интерпретацией битовых последовательностей как целых чисел в десятичной системе счисления.  </a:t>
            </a:r>
            <a:endParaRPr lang="en-US" sz="2400" dirty="0" smtClean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Стрелки на рис. указывают на строки другого столбца, который содержит элементы множества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соответствующие битовым последовательностям. Каждая строка этого столбца содержит элементы одного из подмножеств множества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110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934397"/>
              </p:ext>
            </p:extLst>
          </p:nvPr>
        </p:nvGraphicFramePr>
        <p:xfrm>
          <a:off x="2262902" y="0"/>
          <a:ext cx="4860032" cy="6824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Visio" r:id="rId3" imgW="5369760" imgH="7547844" progId="Visio.Drawing.11">
                  <p:embed/>
                </p:oleObj>
              </mc:Choice>
              <mc:Fallback>
                <p:oleObj name="Visio" r:id="rId3" imgW="5369760" imgH="754784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902" y="0"/>
                        <a:ext cx="4860032" cy="68247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323528" y="392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281872"/>
              </p:ext>
            </p:extLst>
          </p:nvPr>
        </p:nvGraphicFramePr>
        <p:xfrm>
          <a:off x="5034702" y="133772"/>
          <a:ext cx="2561634" cy="51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Уравнение" r:id="rId5" imgW="1130300" imgH="228600" progId="Equation.3">
                  <p:embed/>
                </p:oleObj>
              </mc:Choice>
              <mc:Fallback>
                <p:oleObj name="Уравнение" r:id="rId5" imgW="11303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702" y="133772"/>
                        <a:ext cx="2561634" cy="5166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6505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3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23" y="243408"/>
            <a:ext cx="79928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27584" y="58742"/>
            <a:ext cx="5335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</a:t>
            </a:r>
            <a:r>
              <a:rPr lang="ru-RU" sz="2800" b="1" i="1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ножество </a:t>
            </a:r>
            <a:r>
              <a:rPr lang="ru-RU" sz="28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всех подмножеств:</a:t>
            </a:r>
            <a:endParaRPr lang="ru-RU" sz="2800" b="1" i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63083" y="105294"/>
            <a:ext cx="154407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147678"/>
              </p:ext>
            </p:extLst>
          </p:nvPr>
        </p:nvGraphicFramePr>
        <p:xfrm>
          <a:off x="6163084" y="105295"/>
          <a:ext cx="2251841" cy="476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Уравнение" r:id="rId4" imgW="1308100" imgH="279400" progId="Equation.3">
                  <p:embed/>
                </p:oleObj>
              </mc:Choice>
              <mc:Fallback>
                <p:oleObj name="Уравнение" r:id="rId4" imgW="13081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3084" y="105295"/>
                        <a:ext cx="2251841" cy="4766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509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63083" y="105294"/>
            <a:ext cx="154407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88640"/>
            <a:ext cx="87849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Принципы реализации генератора  на С++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Все генераторы должны иметь одинаковый интерфейс   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Должна быть возможность применения нескольких генераторов одновременно.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должны легко встраиваться в другие.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2764085"/>
            <a:ext cx="87849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Генератор реализован в виде структуры </a:t>
            </a:r>
            <a:r>
              <a:rPr lang="en-US" sz="28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subset</a:t>
            </a:r>
            <a:r>
              <a:rPr lang="ru-RU" sz="28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Применение структуры позволяет создавать несколько экземпляров  одного  генератора и упростить его вызов в других программах. 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5140349"/>
            <a:ext cx="85689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Структура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subset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имеет единственный конструктор, параметром которого является  мощность исходного множества. 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638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63083" y="105294"/>
            <a:ext cx="154407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188640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Принципы реализации генератора  на С</a:t>
            </a: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++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832638"/>
            <a:ext cx="878497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хранения текущего состояния  генератора используются три переменные: </a:t>
            </a:r>
            <a:endParaRPr lang="ru-RU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(мощность исходного множества, которая не должна превышать 63), </a:t>
            </a:r>
            <a:endParaRPr lang="ru-RU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sn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(текущее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элементов массива индексов),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8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sset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(адрес нулевого элемента массива индексов) и 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mask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(битовая последовательность). </a:t>
            </a:r>
            <a:endParaRPr lang="ru-RU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Первоначальное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значение всех переменных инициализируются конструктором. Причем значения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sset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после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инициализации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остаются неизменными, а значения остальных переменных меняются в процессе работы генератора. </a:t>
            </a:r>
            <a:endParaRPr lang="ru-RU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97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63083" y="105294"/>
            <a:ext cx="154407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85717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Принципы реализации генератора  на С</a:t>
            </a: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++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204" y="658425"/>
            <a:ext cx="896448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Помимо конструктора, структура содержит еще пять функций-членов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getfirst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позволяет заполнить массив индексов в соответствии с текущим значением битовой последовательности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mask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Функция устанавливает значение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равным количеству двоичных единиц в последовательности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mask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а в массив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sset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начиная с нулевого элемента, записывает номера единичных позиций (позиции нумеруются справа налево) в последовательности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mask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Вызов функции сразу после создания структуры приводит к установке значения 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нуль, что соответствует битовой последовательности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mask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состоящей из одних нулей (конструктор инициализирует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mask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нулевым значением). Функция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getfirst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всегда возвращает значение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Обычно пользователь эту функцию вызывает один раз – для формирования первого (пустого) подмножества. Для получения остальных подмножеств применяется функция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getnext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  </a:t>
            </a:r>
          </a:p>
          <a:p>
            <a:pPr indent="323850" algn="just"/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51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63083" y="105294"/>
            <a:ext cx="154407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85717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Принципы реализации генератора  на С</a:t>
            </a: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++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204" y="658425"/>
            <a:ext cx="8964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Помимо конструктора, структура содержит еще пять функций-членов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getnext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увеличивает значение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единицу и вызывает функцию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getfirst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формирует новый массив индексов и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соответствии с новым значением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getnext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возвращает значение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массив индексов сформирован. Последний вызов функции возвращает значение – 1.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ntx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значение элемента массива индексов по индексу этого элемента и служит для сокращения записи при переборе элементов массива.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вычисляет и возвращает количество элементов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булеана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заданного множества.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перевода генератора в  начальное состояние служит функция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После вызова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снова могут вызываться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getfirst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getnext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04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43562" y="47963"/>
            <a:ext cx="896448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2000" dirty="0">
                <a:solidFill>
                  <a:srgbClr val="008000"/>
                </a:solidFill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</a:rPr>
              <a:t>Combi.h</a:t>
            </a:r>
            <a:endParaRPr lang="ru-RU" sz="2000" dirty="0" smtClean="0">
              <a:solidFill>
                <a:srgbClr val="0000FF"/>
              </a:solidFill>
            </a:endParaRPr>
          </a:p>
          <a:p>
            <a:r>
              <a:rPr lang="en-US" sz="2000" dirty="0" smtClean="0">
                <a:solidFill>
                  <a:srgbClr val="0000FF"/>
                </a:solidFill>
              </a:rPr>
              <a:t>#</a:t>
            </a:r>
            <a:r>
              <a:rPr lang="en-US" sz="2000" dirty="0">
                <a:solidFill>
                  <a:srgbClr val="0000FF"/>
                </a:solidFill>
              </a:rPr>
              <a:t>pragma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once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namespace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struct</a:t>
            </a:r>
            <a:r>
              <a:rPr lang="ru-RU" sz="2000" dirty="0">
                <a:solidFill>
                  <a:prstClr val="black"/>
                </a:solidFill>
              </a:rPr>
              <a:t>  </a:t>
            </a:r>
            <a:r>
              <a:rPr lang="ru-RU" sz="2000" dirty="0" err="1">
                <a:solidFill>
                  <a:prstClr val="black"/>
                </a:solidFill>
              </a:rPr>
              <a:t>subset</a:t>
            </a:r>
            <a:r>
              <a:rPr lang="ru-RU" sz="2000" dirty="0">
                <a:solidFill>
                  <a:prstClr val="black"/>
                </a:solidFill>
              </a:rPr>
              <a:t>       </a:t>
            </a:r>
            <a:r>
              <a:rPr lang="ru-RU" sz="2000" dirty="0">
                <a:solidFill>
                  <a:srgbClr val="008000"/>
                </a:solidFill>
              </a:rPr>
              <a:t>// генератор  множества всех подмножеств 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 smtClean="0">
                <a:solidFill>
                  <a:srgbClr val="0000FF"/>
                </a:solidFill>
              </a:rPr>
              <a:t>short</a:t>
            </a:r>
            <a:r>
              <a:rPr lang="ru-RU" sz="2000" dirty="0" smtClean="0">
                <a:solidFill>
                  <a:prstClr val="black"/>
                </a:solidFill>
              </a:rPr>
              <a:t>  </a:t>
            </a:r>
            <a:r>
              <a:rPr lang="ru-RU" sz="2000" dirty="0">
                <a:solidFill>
                  <a:prstClr val="black"/>
                </a:solidFill>
              </a:rPr>
              <a:t>n,                </a:t>
            </a:r>
            <a:r>
              <a:rPr lang="ru-RU" sz="2000" dirty="0">
                <a:solidFill>
                  <a:srgbClr val="008000"/>
                </a:solidFill>
              </a:rPr>
              <a:t>// количество элементов исходного множества &lt; 64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</a:t>
            </a:r>
            <a:r>
              <a:rPr lang="en-US" sz="2000" dirty="0" smtClean="0">
                <a:solidFill>
                  <a:prstClr val="black"/>
                </a:solidFill>
              </a:rPr>
              <a:t>   </a:t>
            </a:r>
            <a:r>
              <a:rPr lang="ru-RU" sz="2000" dirty="0" smtClean="0">
                <a:solidFill>
                  <a:prstClr val="black"/>
                </a:solidFill>
              </a:rPr>
              <a:t>  </a:t>
            </a:r>
            <a:r>
              <a:rPr lang="ru-RU" sz="2000" dirty="0" err="1">
                <a:solidFill>
                  <a:prstClr val="black"/>
                </a:solidFill>
              </a:rPr>
              <a:t>sn</a:t>
            </a:r>
            <a:r>
              <a:rPr lang="ru-RU" sz="2000" dirty="0">
                <a:solidFill>
                  <a:prstClr val="black"/>
                </a:solidFill>
              </a:rPr>
              <a:t>,               </a:t>
            </a:r>
            <a:r>
              <a:rPr lang="ru-RU" sz="2000" dirty="0">
                <a:solidFill>
                  <a:srgbClr val="008000"/>
                </a:solidFill>
              </a:rPr>
              <a:t>// количество элементов текущего  </a:t>
            </a:r>
            <a:r>
              <a:rPr lang="ru-RU" sz="2000" dirty="0" smtClean="0">
                <a:solidFill>
                  <a:srgbClr val="008000"/>
                </a:solidFill>
              </a:rPr>
              <a:t>подмножества</a:t>
            </a:r>
            <a:endParaRPr lang="be-BY" sz="2000" dirty="0">
              <a:solidFill>
                <a:srgbClr val="008000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      </a:t>
            </a:r>
            <a:r>
              <a:rPr lang="en-US" sz="2000" dirty="0" smtClean="0">
                <a:solidFill>
                  <a:prstClr val="black"/>
                </a:solidFill>
              </a:rPr>
              <a:t>        </a:t>
            </a:r>
            <a:r>
              <a:rPr lang="ru-RU" sz="2000" dirty="0" smtClean="0">
                <a:solidFill>
                  <a:prstClr val="black"/>
                </a:solidFill>
              </a:rPr>
              <a:t>*</a:t>
            </a:r>
            <a:r>
              <a:rPr lang="ru-RU" sz="2000" dirty="0" err="1">
                <a:solidFill>
                  <a:prstClr val="black"/>
                </a:solidFill>
              </a:rPr>
              <a:t>sset</a:t>
            </a:r>
            <a:r>
              <a:rPr lang="ru-RU" sz="2000" dirty="0">
                <a:solidFill>
                  <a:prstClr val="black"/>
                </a:solidFill>
              </a:rPr>
              <a:t>;             </a:t>
            </a:r>
            <a:r>
              <a:rPr lang="ru-RU" sz="2000" dirty="0">
                <a:solidFill>
                  <a:srgbClr val="008000"/>
                </a:solidFill>
              </a:rPr>
              <a:t>// массив индексов текущего подмножества </a:t>
            </a:r>
          </a:p>
          <a:p>
            <a:r>
              <a:rPr lang="da-DK" sz="2000" dirty="0">
                <a:solidFill>
                  <a:prstClr val="black"/>
                </a:solidFill>
              </a:rPr>
              <a:t>     </a:t>
            </a:r>
            <a:r>
              <a:rPr lang="da-DK" sz="2000" dirty="0">
                <a:solidFill>
                  <a:srgbClr val="0000FF"/>
                </a:solidFill>
              </a:rPr>
              <a:t>unsigned</a:t>
            </a:r>
            <a:r>
              <a:rPr lang="da-DK" sz="2000" dirty="0">
                <a:solidFill>
                  <a:prstClr val="black"/>
                </a:solidFill>
              </a:rPr>
              <a:t> </a:t>
            </a:r>
            <a:r>
              <a:rPr lang="da-DK" sz="2000" dirty="0">
                <a:solidFill>
                  <a:srgbClr val="0000FF"/>
                </a:solidFill>
              </a:rPr>
              <a:t>__int64</a:t>
            </a:r>
            <a:r>
              <a:rPr lang="da-DK" sz="2000" dirty="0">
                <a:solidFill>
                  <a:prstClr val="black"/>
                </a:solidFill>
              </a:rPr>
              <a:t> mask;    </a:t>
            </a:r>
            <a:r>
              <a:rPr lang="da-DK" sz="2000" dirty="0">
                <a:solidFill>
                  <a:srgbClr val="008000"/>
                </a:solidFill>
              </a:rPr>
              <a:t>// битовая маска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prstClr val="black"/>
                </a:solidFill>
              </a:rPr>
              <a:t>subset</a:t>
            </a:r>
            <a:r>
              <a:rPr lang="ru-RU" sz="2000" dirty="0">
                <a:solidFill>
                  <a:prstClr val="black"/>
                </a:solidFill>
              </a:rPr>
              <a:t>(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n = 1);      </a:t>
            </a:r>
            <a:r>
              <a:rPr lang="ru-RU" sz="2000" dirty="0">
                <a:solidFill>
                  <a:srgbClr val="008000"/>
                </a:solidFill>
              </a:rPr>
              <a:t>// конструктор(количество элементов исходного множества)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getfirst</a:t>
            </a:r>
            <a:r>
              <a:rPr lang="ru-RU" sz="2000" dirty="0">
                <a:solidFill>
                  <a:prstClr val="black"/>
                </a:solidFill>
              </a:rPr>
              <a:t>();         </a:t>
            </a:r>
            <a:r>
              <a:rPr lang="ru-RU" sz="2000" dirty="0">
                <a:solidFill>
                  <a:srgbClr val="008000"/>
                </a:solidFill>
              </a:rPr>
              <a:t>// </a:t>
            </a:r>
            <a:r>
              <a:rPr lang="ru-RU" sz="2000" dirty="0" err="1">
                <a:solidFill>
                  <a:srgbClr val="008000"/>
                </a:solidFill>
              </a:rPr>
              <a:t>сформормировать</a:t>
            </a:r>
            <a:r>
              <a:rPr lang="ru-RU" sz="2000" dirty="0">
                <a:solidFill>
                  <a:srgbClr val="008000"/>
                </a:solidFill>
              </a:rPr>
              <a:t> массив индексов по битовой маске 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getnext</a:t>
            </a:r>
            <a:r>
              <a:rPr lang="ru-RU" sz="2000" dirty="0">
                <a:solidFill>
                  <a:prstClr val="black"/>
                </a:solidFill>
              </a:rPr>
              <a:t>();          </a:t>
            </a:r>
            <a:r>
              <a:rPr lang="ru-RU" sz="2000" dirty="0">
                <a:solidFill>
                  <a:srgbClr val="008000"/>
                </a:solidFill>
              </a:rPr>
              <a:t>// ++маска и сформировать массив индексов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ntx</a:t>
            </a:r>
            <a:r>
              <a:rPr lang="ru-RU" sz="2000" dirty="0">
                <a:solidFill>
                  <a:prstClr val="black"/>
                </a:solidFill>
              </a:rPr>
              <a:t>(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i);       </a:t>
            </a:r>
            <a:r>
              <a:rPr lang="ru-RU" sz="2000" dirty="0">
                <a:solidFill>
                  <a:srgbClr val="008000"/>
                </a:solidFill>
              </a:rPr>
              <a:t>// получить i-й элемент массива индексов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unsigned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rgbClr val="0000FF"/>
                </a:solidFill>
              </a:rPr>
              <a:t>__int64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count</a:t>
            </a:r>
            <a:r>
              <a:rPr lang="ru-RU" sz="2000" dirty="0">
                <a:solidFill>
                  <a:prstClr val="black"/>
                </a:solidFill>
              </a:rPr>
              <a:t>(); </a:t>
            </a:r>
            <a:r>
              <a:rPr lang="ru-RU" sz="2000" dirty="0">
                <a:solidFill>
                  <a:srgbClr val="008000"/>
                </a:solidFill>
              </a:rPr>
              <a:t>// вычислить общее количество подмножеств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void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reset</a:t>
            </a:r>
            <a:r>
              <a:rPr lang="ru-RU" sz="2000" dirty="0">
                <a:solidFill>
                  <a:prstClr val="black"/>
                </a:solidFill>
              </a:rPr>
              <a:t>();             </a:t>
            </a:r>
            <a:r>
              <a:rPr lang="ru-RU" sz="2000" dirty="0">
                <a:solidFill>
                  <a:srgbClr val="008000"/>
                </a:solidFill>
              </a:rPr>
              <a:t>// сбросить генератор, начать сначала </a:t>
            </a:r>
            <a:endParaRPr lang="be-BY" sz="2000" dirty="0">
              <a:solidFill>
                <a:prstClr val="black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  };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3953731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11560" y="404664"/>
            <a:ext cx="8352928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Цель: </a:t>
            </a:r>
            <a:r>
              <a:rPr lang="ru-RU" sz="2800" dirty="0" smtClean="0"/>
              <a:t>освоение навыков решения оптимизационных задач комбинаторными методами.</a:t>
            </a:r>
          </a:p>
          <a:p>
            <a:pPr marL="45720" indent="0">
              <a:buNone/>
            </a:pPr>
            <a:endParaRPr lang="ru-RU" sz="2800" dirty="0"/>
          </a:p>
          <a:p>
            <a:pPr marL="4572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Задачи: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изучение особенностей применения комбинаторных алгоритмов решения оптимизационных задач;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изучение теоретических основ комбинаторных алгоритмов;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практическое применение алгоритмов для решения известных оптимизационных задач на языке программирования С++.</a:t>
            </a:r>
          </a:p>
          <a:p>
            <a:pPr marL="45720" indent="0">
              <a:buNone/>
            </a:pP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223574000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43608" y="188640"/>
            <a:ext cx="685934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// Combi.cpp     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stdafx.h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Combi.h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&lt;algorithm&gt;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namespace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combi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be-BY" sz="2400" dirty="0">
                <a:solidFill>
                  <a:prstClr val="black"/>
                </a:solidFill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</a:rPr>
              <a:t>subset::subset(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 n)        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-&gt;n = n;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[n];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-&gt;reset();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};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>
                <a:solidFill>
                  <a:prstClr val="black"/>
                </a:solidFill>
              </a:rPr>
              <a:t>  subset::reset() 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sn</a:t>
            </a:r>
            <a:r>
              <a:rPr lang="en-US" sz="2400" dirty="0">
                <a:solidFill>
                  <a:prstClr val="black"/>
                </a:solidFill>
              </a:rPr>
              <a:t> = 0;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-&gt;mask = 0;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}; 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3864582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67544" y="0"/>
            <a:ext cx="806489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</a:rPr>
              <a:t>short</a:t>
            </a:r>
            <a:r>
              <a:rPr lang="en-US" sz="2200" dirty="0">
                <a:solidFill>
                  <a:prstClr val="black"/>
                </a:solidFill>
              </a:rPr>
              <a:t> subset::</a:t>
            </a:r>
            <a:r>
              <a:rPr lang="en-US" sz="2200" dirty="0" err="1">
                <a:solidFill>
                  <a:prstClr val="black"/>
                </a:solidFill>
              </a:rPr>
              <a:t>getfirst</a:t>
            </a:r>
            <a:r>
              <a:rPr lang="en-US" sz="2200" dirty="0">
                <a:solidFill>
                  <a:prstClr val="black"/>
                </a:solidFill>
              </a:rPr>
              <a:t>()   </a:t>
            </a:r>
          </a:p>
          <a:p>
            <a:r>
              <a:rPr lang="be-BY" sz="22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200" dirty="0">
                <a:solidFill>
                  <a:prstClr val="black"/>
                </a:solidFill>
              </a:rPr>
              <a:t>    </a:t>
            </a:r>
            <a:r>
              <a:rPr lang="en-US" sz="2200" dirty="0">
                <a:solidFill>
                  <a:srgbClr val="0000FF"/>
                </a:solidFill>
              </a:rPr>
              <a:t>__int64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buf</a:t>
            </a:r>
            <a:r>
              <a:rPr lang="en-US" sz="2200" dirty="0">
                <a:solidFill>
                  <a:prstClr val="black"/>
                </a:solidFill>
              </a:rPr>
              <a:t> = 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-&gt;mask; </a:t>
            </a:r>
          </a:p>
          <a:p>
            <a:r>
              <a:rPr lang="en-US" sz="2200" dirty="0">
                <a:solidFill>
                  <a:prstClr val="black"/>
                </a:solidFill>
              </a:rPr>
              <a:t>    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</a:t>
            </a:r>
            <a:r>
              <a:rPr lang="en-US" sz="2200" dirty="0" err="1">
                <a:solidFill>
                  <a:prstClr val="black"/>
                </a:solidFill>
              </a:rPr>
              <a:t>sn</a:t>
            </a:r>
            <a:r>
              <a:rPr lang="en-US" sz="2200" dirty="0">
                <a:solidFill>
                  <a:prstClr val="black"/>
                </a:solidFill>
              </a:rPr>
              <a:t> = 0;</a:t>
            </a:r>
          </a:p>
          <a:p>
            <a:r>
              <a:rPr lang="nn-NO" sz="2200" dirty="0">
                <a:solidFill>
                  <a:prstClr val="black"/>
                </a:solidFill>
              </a:rPr>
              <a:t>    </a:t>
            </a:r>
            <a:r>
              <a:rPr lang="nn-NO" sz="2200" dirty="0">
                <a:solidFill>
                  <a:srgbClr val="0000FF"/>
                </a:solidFill>
              </a:rPr>
              <a:t>for</a:t>
            </a:r>
            <a:r>
              <a:rPr lang="nn-NO" sz="2200" dirty="0">
                <a:solidFill>
                  <a:prstClr val="black"/>
                </a:solidFill>
              </a:rPr>
              <a:t> (</a:t>
            </a:r>
            <a:r>
              <a:rPr lang="nn-NO" sz="2200" dirty="0">
                <a:solidFill>
                  <a:srgbClr val="0000FF"/>
                </a:solidFill>
              </a:rPr>
              <a:t>short</a:t>
            </a:r>
            <a:r>
              <a:rPr lang="nn-NO" sz="2200" dirty="0">
                <a:solidFill>
                  <a:prstClr val="black"/>
                </a:solidFill>
              </a:rPr>
              <a:t> i = 0; i &lt; n; i++)</a:t>
            </a:r>
          </a:p>
          <a:p>
            <a:r>
              <a:rPr lang="be-BY" sz="2200" dirty="0">
                <a:solidFill>
                  <a:prstClr val="black"/>
                </a:solidFill>
              </a:rPr>
              <a:t>    </a:t>
            </a:r>
            <a:r>
              <a:rPr lang="be-BY" sz="2200" dirty="0" smtClean="0">
                <a:solidFill>
                  <a:prstClr val="black"/>
                </a:solidFill>
              </a:rPr>
              <a:t>{</a:t>
            </a:r>
            <a:r>
              <a:rPr lang="en-US" sz="2200" dirty="0" smtClean="0">
                <a:solidFill>
                  <a:prstClr val="black"/>
                </a:solidFill>
              </a:rPr>
              <a:t>     </a:t>
            </a:r>
            <a:r>
              <a:rPr lang="en-US" sz="2200" dirty="0">
                <a:solidFill>
                  <a:srgbClr val="0000FF"/>
                </a:solidFill>
              </a:rPr>
              <a:t>if</a:t>
            </a:r>
            <a:r>
              <a:rPr lang="en-US" sz="2200" dirty="0">
                <a:solidFill>
                  <a:prstClr val="black"/>
                </a:solidFill>
              </a:rPr>
              <a:t> (</a:t>
            </a:r>
            <a:r>
              <a:rPr lang="en-US" sz="2200" dirty="0" err="1">
                <a:solidFill>
                  <a:prstClr val="black"/>
                </a:solidFill>
              </a:rPr>
              <a:t>buf</a:t>
            </a:r>
            <a:r>
              <a:rPr lang="en-US" sz="2200" dirty="0">
                <a:solidFill>
                  <a:prstClr val="black"/>
                </a:solidFill>
              </a:rPr>
              <a:t> &amp; 0x1) 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</a:t>
            </a:r>
            <a:r>
              <a:rPr lang="en-US" sz="2200" dirty="0" err="1">
                <a:solidFill>
                  <a:prstClr val="black"/>
                </a:solidFill>
              </a:rPr>
              <a:t>sset</a:t>
            </a:r>
            <a:r>
              <a:rPr lang="en-US" sz="2200" dirty="0">
                <a:solidFill>
                  <a:prstClr val="black"/>
                </a:solidFill>
              </a:rPr>
              <a:t>[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</a:t>
            </a:r>
            <a:r>
              <a:rPr lang="en-US" sz="2200" dirty="0" err="1">
                <a:solidFill>
                  <a:prstClr val="black"/>
                </a:solidFill>
              </a:rPr>
              <a:t>sn</a:t>
            </a:r>
            <a:r>
              <a:rPr lang="en-US" sz="2200" dirty="0">
                <a:solidFill>
                  <a:prstClr val="black"/>
                </a:solidFill>
              </a:rPr>
              <a:t>++] = i;  </a:t>
            </a:r>
          </a:p>
          <a:p>
            <a:r>
              <a:rPr lang="en-US" sz="2200" dirty="0" smtClean="0">
                <a:solidFill>
                  <a:prstClr val="black"/>
                </a:solidFill>
              </a:rPr>
              <a:t>   </a:t>
            </a:r>
            <a:r>
              <a:rPr lang="en-US" sz="2200" dirty="0" err="1">
                <a:solidFill>
                  <a:prstClr val="black"/>
                </a:solidFill>
              </a:rPr>
              <a:t>buf</a:t>
            </a:r>
            <a:r>
              <a:rPr lang="en-US" sz="2200" dirty="0">
                <a:solidFill>
                  <a:prstClr val="black"/>
                </a:solidFill>
              </a:rPr>
              <a:t> &gt;&gt;= 1; </a:t>
            </a:r>
            <a:r>
              <a:rPr lang="en-US" sz="2200" dirty="0" smtClean="0">
                <a:solidFill>
                  <a:prstClr val="black"/>
                </a:solidFill>
              </a:rPr>
              <a:t>                 </a:t>
            </a:r>
            <a:r>
              <a:rPr lang="be-BY" sz="2200" dirty="0" smtClean="0">
                <a:solidFill>
                  <a:prstClr val="black"/>
                </a:solidFill>
              </a:rPr>
              <a:t> </a:t>
            </a:r>
            <a:r>
              <a:rPr lang="be-BY" sz="2200" dirty="0">
                <a:solidFill>
                  <a:prstClr val="black"/>
                </a:solidFill>
              </a:rPr>
              <a:t>}</a:t>
            </a:r>
          </a:p>
          <a:p>
            <a:r>
              <a:rPr lang="en-US" sz="2200" dirty="0">
                <a:solidFill>
                  <a:prstClr val="black"/>
                </a:solidFill>
              </a:rPr>
              <a:t>    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</a:t>
            </a:r>
            <a:r>
              <a:rPr lang="en-US" sz="2200" dirty="0" err="1">
                <a:solidFill>
                  <a:prstClr val="black"/>
                </a:solidFill>
              </a:rPr>
              <a:t>sn</a:t>
            </a:r>
            <a:r>
              <a:rPr lang="en-US" sz="2200" dirty="0">
                <a:solidFill>
                  <a:prstClr val="black"/>
                </a:solidFill>
              </a:rPr>
              <a:t>;   </a:t>
            </a:r>
          </a:p>
          <a:p>
            <a:r>
              <a:rPr lang="be-BY" sz="2200" dirty="0">
                <a:solidFill>
                  <a:prstClr val="black"/>
                </a:solidFill>
              </a:rPr>
              <a:t>  };</a:t>
            </a:r>
          </a:p>
          <a:p>
            <a:r>
              <a:rPr lang="en-US" sz="2200" dirty="0">
                <a:solidFill>
                  <a:srgbClr val="0000FF"/>
                </a:solidFill>
              </a:rPr>
              <a:t>short</a:t>
            </a:r>
            <a:r>
              <a:rPr lang="en-US" sz="2200" dirty="0">
                <a:solidFill>
                  <a:prstClr val="black"/>
                </a:solidFill>
              </a:rPr>
              <a:t> subset::</a:t>
            </a:r>
            <a:r>
              <a:rPr lang="en-US" sz="2200" dirty="0" err="1">
                <a:solidFill>
                  <a:prstClr val="black"/>
                </a:solidFill>
              </a:rPr>
              <a:t>getnext</a:t>
            </a:r>
            <a:r>
              <a:rPr lang="en-US" sz="2200" dirty="0">
                <a:solidFill>
                  <a:prstClr val="black"/>
                </a:solidFill>
              </a:rPr>
              <a:t>()   </a:t>
            </a:r>
          </a:p>
          <a:p>
            <a:r>
              <a:rPr lang="be-BY" sz="22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200" dirty="0">
                <a:solidFill>
                  <a:prstClr val="black"/>
                </a:solidFill>
              </a:rPr>
              <a:t>    </a:t>
            </a:r>
            <a:r>
              <a:rPr lang="en-US" sz="2200" dirty="0" err="1">
                <a:solidFill>
                  <a:srgbClr val="0000FF"/>
                </a:solidFill>
              </a:rPr>
              <a:t>int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rc</a:t>
            </a:r>
            <a:r>
              <a:rPr lang="en-US" sz="2200" dirty="0">
                <a:solidFill>
                  <a:prstClr val="black"/>
                </a:solidFill>
              </a:rPr>
              <a:t> = - 1;</a:t>
            </a:r>
          </a:p>
          <a:p>
            <a:r>
              <a:rPr lang="en-US" sz="2200" dirty="0">
                <a:solidFill>
                  <a:prstClr val="black"/>
                </a:solidFill>
              </a:rPr>
              <a:t>    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</a:t>
            </a:r>
            <a:r>
              <a:rPr lang="en-US" sz="2200" dirty="0" err="1">
                <a:solidFill>
                  <a:prstClr val="black"/>
                </a:solidFill>
              </a:rPr>
              <a:t>sn</a:t>
            </a:r>
            <a:r>
              <a:rPr lang="en-US" sz="2200" dirty="0">
                <a:solidFill>
                  <a:prstClr val="black"/>
                </a:solidFill>
              </a:rPr>
              <a:t> = 0;</a:t>
            </a:r>
          </a:p>
          <a:p>
            <a:r>
              <a:rPr lang="en-US" sz="2200" dirty="0">
                <a:solidFill>
                  <a:prstClr val="black"/>
                </a:solidFill>
              </a:rPr>
              <a:t>    </a:t>
            </a:r>
            <a:r>
              <a:rPr lang="en-US" sz="2200" dirty="0">
                <a:solidFill>
                  <a:srgbClr val="0000FF"/>
                </a:solidFill>
              </a:rPr>
              <a:t>if</a:t>
            </a:r>
            <a:r>
              <a:rPr lang="en-US" sz="2200" dirty="0">
                <a:solidFill>
                  <a:prstClr val="black"/>
                </a:solidFill>
              </a:rPr>
              <a:t> (++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-&gt;mask &lt; 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-&gt;count()) </a:t>
            </a:r>
            <a:r>
              <a:rPr lang="en-US" sz="2200" dirty="0" err="1">
                <a:solidFill>
                  <a:prstClr val="black"/>
                </a:solidFill>
              </a:rPr>
              <a:t>rc</a:t>
            </a:r>
            <a:r>
              <a:rPr lang="en-US" sz="2200" dirty="0">
                <a:solidFill>
                  <a:prstClr val="black"/>
                </a:solidFill>
              </a:rPr>
              <a:t> = </a:t>
            </a:r>
            <a:r>
              <a:rPr lang="en-US" sz="2200" dirty="0" err="1">
                <a:solidFill>
                  <a:prstClr val="black"/>
                </a:solidFill>
              </a:rPr>
              <a:t>getfirst</a:t>
            </a:r>
            <a:r>
              <a:rPr lang="en-US" sz="2200" dirty="0">
                <a:solidFill>
                  <a:prstClr val="black"/>
                </a:solidFill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</a:rPr>
              <a:t>    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rc</a:t>
            </a:r>
            <a:r>
              <a:rPr lang="en-US" sz="2200" dirty="0">
                <a:solidFill>
                  <a:prstClr val="black"/>
                </a:solidFill>
              </a:rPr>
              <a:t>;   </a:t>
            </a:r>
          </a:p>
          <a:p>
            <a:r>
              <a:rPr lang="be-BY" sz="2200" dirty="0">
                <a:solidFill>
                  <a:prstClr val="black"/>
                </a:solidFill>
              </a:rPr>
              <a:t>  };</a:t>
            </a:r>
          </a:p>
          <a:p>
            <a:r>
              <a:rPr lang="en-US" sz="2200" dirty="0">
                <a:solidFill>
                  <a:srgbClr val="0000FF"/>
                </a:solidFill>
              </a:rPr>
              <a:t>short</a:t>
            </a:r>
            <a:r>
              <a:rPr lang="en-US" sz="2200" dirty="0">
                <a:solidFill>
                  <a:prstClr val="black"/>
                </a:solidFill>
              </a:rPr>
              <a:t> subset::</a:t>
            </a:r>
            <a:r>
              <a:rPr lang="en-US" sz="2200" dirty="0" err="1">
                <a:solidFill>
                  <a:prstClr val="black"/>
                </a:solidFill>
              </a:rPr>
              <a:t>ntx</a:t>
            </a:r>
            <a:r>
              <a:rPr lang="en-US" sz="2200" dirty="0">
                <a:solidFill>
                  <a:prstClr val="black"/>
                </a:solidFill>
              </a:rPr>
              <a:t>(</a:t>
            </a:r>
            <a:r>
              <a:rPr lang="en-US" sz="2200" dirty="0">
                <a:solidFill>
                  <a:srgbClr val="0000FF"/>
                </a:solidFill>
              </a:rPr>
              <a:t>short</a:t>
            </a:r>
            <a:r>
              <a:rPr lang="en-US" sz="2200" dirty="0">
                <a:solidFill>
                  <a:prstClr val="black"/>
                </a:solidFill>
              </a:rPr>
              <a:t> i)</a:t>
            </a:r>
          </a:p>
          <a:p>
            <a:r>
              <a:rPr lang="en-US" sz="2200" dirty="0">
                <a:solidFill>
                  <a:prstClr val="black"/>
                </a:solidFill>
              </a:rPr>
              <a:t>  {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>
                <a:solidFill>
                  <a:prstClr val="black"/>
                </a:solidFill>
              </a:rPr>
              <a:t>  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</a:t>
            </a:r>
            <a:r>
              <a:rPr lang="en-US" sz="2200" dirty="0" err="1">
                <a:solidFill>
                  <a:prstClr val="black"/>
                </a:solidFill>
              </a:rPr>
              <a:t>sset</a:t>
            </a:r>
            <a:r>
              <a:rPr lang="en-US" sz="2200" dirty="0">
                <a:solidFill>
                  <a:prstClr val="black"/>
                </a:solidFill>
              </a:rPr>
              <a:t>[i];};  </a:t>
            </a:r>
          </a:p>
          <a:p>
            <a:r>
              <a:rPr lang="en-US" sz="2200" dirty="0">
                <a:solidFill>
                  <a:srgbClr val="0000FF"/>
                </a:solidFill>
              </a:rPr>
              <a:t>unsigned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__int64</a:t>
            </a:r>
            <a:r>
              <a:rPr lang="en-US" sz="2200" dirty="0">
                <a:solidFill>
                  <a:prstClr val="black"/>
                </a:solidFill>
              </a:rPr>
              <a:t> subset::count()</a:t>
            </a:r>
          </a:p>
          <a:p>
            <a:r>
              <a:rPr lang="en-US" sz="2200" dirty="0">
                <a:solidFill>
                  <a:prstClr val="black"/>
                </a:solidFill>
              </a:rPr>
              <a:t>  {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>
                <a:solidFill>
                  <a:prstClr val="black"/>
                </a:solidFill>
              </a:rPr>
              <a:t> (</a:t>
            </a:r>
            <a:r>
              <a:rPr lang="en-US" sz="2200" dirty="0">
                <a:solidFill>
                  <a:srgbClr val="0000FF"/>
                </a:solidFill>
              </a:rPr>
              <a:t>unsigned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__int64</a:t>
            </a:r>
            <a:r>
              <a:rPr lang="en-US" sz="2200" dirty="0">
                <a:solidFill>
                  <a:prstClr val="black"/>
                </a:solidFill>
              </a:rPr>
              <a:t>)(1&lt;&lt;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-&gt;n);};  </a:t>
            </a:r>
            <a:r>
              <a:rPr lang="be-BY" sz="2200" dirty="0" smtClean="0">
                <a:solidFill>
                  <a:prstClr val="black"/>
                </a:solidFill>
              </a:rPr>
              <a:t>}; </a:t>
            </a:r>
            <a:endParaRPr lang="be-BY" sz="2200" dirty="0"/>
          </a:p>
        </p:txBody>
      </p:sp>
    </p:spTree>
    <p:extLst>
      <p:ext uri="{BB962C8B-B14F-4D97-AF65-F5344CB8AC3E}">
        <p14:creationId xmlns:p14="http://schemas.microsoft.com/office/powerpoint/2010/main" val="2549611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63083" y="105294"/>
            <a:ext cx="154407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85717"/>
            <a:ext cx="8784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применения генератора множества всех подмножеств и результат выполнения программы.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181065"/>
            <a:ext cx="88031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Помимо конструктора, структура содержит еще пять функций-членов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исходного множества в примере используется строковый массив, состоящий из четырех строк. Вначале этот массив распечатывается. Затем объявляется структура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ей в качестве параметра передается количество элементов исходного множества (значение 4). 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формирования подмножеств начинается функцией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getfirst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формирует первый (пустой) массив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соответствующий пустому подмножеству. Все остальные массивы индексов (для непустых подмножества) формируются функцией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getnext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Выход из цикла происходит после того, как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getnext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отрицательное значение (получены  все подмножества). Выбор элементов исходного массива осуществляется с помощью функции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121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4130" y="332656"/>
            <a:ext cx="90364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/// Main     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stdafx.h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</a:t>
            </a:r>
            <a:r>
              <a:rPr lang="en-US" sz="2400" dirty="0" err="1">
                <a:solidFill>
                  <a:srgbClr val="A31515"/>
                </a:solidFill>
              </a:rPr>
              <a:t>iostream</a:t>
            </a:r>
            <a:r>
              <a:rPr lang="en-US" sz="24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Combi.h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_</a:t>
            </a:r>
            <a:r>
              <a:rPr lang="en-US" sz="2400" dirty="0" err="1">
                <a:solidFill>
                  <a:prstClr val="black"/>
                </a:solidFill>
              </a:rPr>
              <a:t>tmain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argc</a:t>
            </a:r>
            <a:r>
              <a:rPr lang="en-US" sz="2400" dirty="0">
                <a:solidFill>
                  <a:prstClr val="black"/>
                </a:solidFill>
              </a:rPr>
              <a:t>, _TCHAR* </a:t>
            </a:r>
            <a:r>
              <a:rPr lang="en-US" sz="2400" dirty="0" err="1">
                <a:solidFill>
                  <a:prstClr val="black"/>
                </a:solidFill>
              </a:rPr>
              <a:t>argv</a:t>
            </a:r>
            <a:r>
              <a:rPr lang="en-US" sz="24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400" dirty="0">
                <a:solidFill>
                  <a:prstClr val="black"/>
                </a:solidFill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setlocale</a:t>
            </a:r>
            <a:r>
              <a:rPr lang="en-US" sz="2400" dirty="0">
                <a:solidFill>
                  <a:prstClr val="black"/>
                </a:solidFill>
              </a:rPr>
              <a:t>(LC_ALL,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rus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>
                <a:solidFill>
                  <a:srgbClr val="0000FF"/>
                </a:solidFill>
              </a:rPr>
              <a:t>char</a:t>
            </a:r>
            <a:r>
              <a:rPr lang="pt-BR" sz="2400" dirty="0">
                <a:solidFill>
                  <a:prstClr val="black"/>
                </a:solidFill>
              </a:rPr>
              <a:t>  AA[][2]= {</a:t>
            </a:r>
            <a:r>
              <a:rPr lang="pt-BR" sz="2400" dirty="0">
                <a:solidFill>
                  <a:srgbClr val="A31515"/>
                </a:solidFill>
              </a:rPr>
              <a:t>"A"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"B"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"C"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"D"</a:t>
            </a:r>
            <a:r>
              <a:rPr lang="pt-BR" sz="2400" dirty="0">
                <a:solidFill>
                  <a:prstClr val="black"/>
                </a:solidFill>
              </a:rPr>
              <a:t>};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 - Генератор множества всех подмножеств -"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"Исходное множество: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"{ 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</a:t>
            </a:r>
            <a:r>
              <a:rPr lang="nn-NO" sz="2400" dirty="0">
                <a:solidFill>
                  <a:srgbClr val="0000FF"/>
                </a:solidFill>
              </a:rPr>
              <a:t>sizeof</a:t>
            </a:r>
            <a:r>
              <a:rPr lang="nn-NO" sz="2400" dirty="0">
                <a:solidFill>
                  <a:prstClr val="black"/>
                </a:solidFill>
              </a:rPr>
              <a:t>(AA)/2; i++)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&lt;&lt;AA[i]&lt;&lt;((i&lt; 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(AA)/2-1)?</a:t>
            </a:r>
            <a:r>
              <a:rPr lang="en-US" sz="2400" dirty="0">
                <a:solidFill>
                  <a:srgbClr val="A31515"/>
                </a:solidFill>
              </a:rPr>
              <a:t>", "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  <a:r>
              <a:rPr lang="en-US" sz="2400" dirty="0">
                <a:solidFill>
                  <a:prstClr val="black"/>
                </a:solidFill>
              </a:rPr>
              <a:t>);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"}"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endParaRPr lang="be-BY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853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335846"/>
            <a:ext cx="88569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"Генерация всех подмножеств 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combi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subset</a:t>
            </a:r>
            <a:r>
              <a:rPr lang="ru-RU" sz="2400" dirty="0">
                <a:solidFill>
                  <a:prstClr val="black"/>
                </a:solidFill>
              </a:rPr>
              <a:t> s1(</a:t>
            </a:r>
            <a:r>
              <a:rPr lang="ru-RU" sz="2400" dirty="0" err="1">
                <a:solidFill>
                  <a:srgbClr val="0000FF"/>
                </a:solidFill>
              </a:rPr>
              <a:t>sizeof</a:t>
            </a:r>
            <a:r>
              <a:rPr lang="ru-RU" sz="2400" dirty="0">
                <a:solidFill>
                  <a:prstClr val="black"/>
                </a:solidFill>
              </a:rPr>
              <a:t>(AA)/2);         </a:t>
            </a:r>
            <a:r>
              <a:rPr lang="ru-RU" sz="2400" dirty="0">
                <a:solidFill>
                  <a:srgbClr val="008000"/>
                </a:solidFill>
              </a:rPr>
              <a:t>// создание генератора   </a:t>
            </a:r>
          </a:p>
          <a:p>
            <a:pPr lvl="0"/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 n  = s1.getfirst();                </a:t>
            </a:r>
            <a:r>
              <a:rPr lang="ru-RU" sz="2400" dirty="0">
                <a:solidFill>
                  <a:srgbClr val="008000"/>
                </a:solidFill>
              </a:rPr>
              <a:t>// первое (пустое) подмножество    </a:t>
            </a:r>
          </a:p>
          <a:p>
            <a:pPr lvl="0"/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srgbClr val="0000FF"/>
                </a:solidFill>
              </a:rPr>
              <a:t>while</a:t>
            </a:r>
            <a:r>
              <a:rPr lang="ru-RU" sz="2400" dirty="0">
                <a:solidFill>
                  <a:prstClr val="black"/>
                </a:solidFill>
              </a:rPr>
              <a:t> (n &gt;= 0)                          </a:t>
            </a:r>
            <a:r>
              <a:rPr lang="ru-RU" sz="2400" dirty="0">
                <a:solidFill>
                  <a:srgbClr val="008000"/>
                </a:solidFill>
              </a:rPr>
              <a:t>// пока есть подмножества </a:t>
            </a:r>
          </a:p>
          <a:p>
            <a:pPr lvl="0"/>
            <a:r>
              <a:rPr lang="be-BY" sz="2400" dirty="0">
                <a:solidFill>
                  <a:prstClr val="black"/>
                </a:solidFill>
              </a:rPr>
              <a:t> {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"{ 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n; i++)  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&lt;&lt;AA[s1.ntx(i)]&lt;&lt;((i&lt; n-1)?</a:t>
            </a:r>
            <a:r>
              <a:rPr lang="en-US" sz="2400" dirty="0">
                <a:solidFill>
                  <a:srgbClr val="A31515"/>
                </a:solidFill>
              </a:rPr>
              <a:t>", "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  <a:r>
              <a:rPr lang="en-US" sz="2400" dirty="0">
                <a:solidFill>
                  <a:prstClr val="black"/>
                </a:solidFill>
              </a:rPr>
              <a:t>);   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"}"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 n = s1.getnext();                   </a:t>
            </a:r>
            <a:r>
              <a:rPr lang="en-US" sz="2400" dirty="0">
                <a:solidFill>
                  <a:srgbClr val="008000"/>
                </a:solidFill>
              </a:rPr>
              <a:t>// c</a:t>
            </a:r>
            <a:r>
              <a:rPr lang="be-BY" sz="2400" dirty="0">
                <a:solidFill>
                  <a:srgbClr val="008000"/>
                </a:solidFill>
              </a:rPr>
              <a:t>ледующее подмножество </a:t>
            </a:r>
          </a:p>
          <a:p>
            <a:pPr lvl="0"/>
            <a:r>
              <a:rPr lang="be-BY" sz="2400" dirty="0">
                <a:solidFill>
                  <a:prstClr val="black"/>
                </a:solidFill>
              </a:rPr>
              <a:t> };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всего</a:t>
            </a:r>
            <a:r>
              <a:rPr lang="en-US" sz="2400" dirty="0">
                <a:solidFill>
                  <a:srgbClr val="A31515"/>
                </a:solidFill>
              </a:rPr>
              <a:t>: "</a:t>
            </a:r>
            <a:r>
              <a:rPr lang="en-US" sz="2400" dirty="0">
                <a:solidFill>
                  <a:prstClr val="black"/>
                </a:solidFill>
              </a:rPr>
              <a:t> &lt;&lt; s1.count()&lt;&lt;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</a:p>
          <a:p>
            <a:pPr lvl="0"/>
            <a:r>
              <a:rPr lang="be-BY" sz="24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5096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4" r="16163" b="6231"/>
          <a:stretch/>
        </p:blipFill>
        <p:spPr bwMode="auto">
          <a:xfrm>
            <a:off x="107504" y="188640"/>
            <a:ext cx="8856984" cy="561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805264"/>
            <a:ext cx="15868127" cy="9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989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88640"/>
            <a:ext cx="8892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FF0000"/>
                </a:solidFill>
              </a:rPr>
              <a:t>Решение упрощенной задачи о рюкзаке с помощью генератора множества всех подмножеств</a:t>
            </a:r>
            <a:endParaRPr lang="be-BY" sz="2800" dirty="0">
              <a:solidFill>
                <a:srgbClr val="FF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6" y="1412776"/>
            <a:ext cx="9118084" cy="140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979712" y="3536685"/>
            <a:ext cx="4738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rgbClr val="FF0000"/>
                </a:solidFill>
              </a:rPr>
              <a:t>Математическая модель задачи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431855"/>
              </p:ext>
            </p:extLst>
          </p:nvPr>
        </p:nvGraphicFramePr>
        <p:xfrm>
          <a:off x="971600" y="4149080"/>
          <a:ext cx="3165582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Формула" r:id="rId4" imgW="1205977" imgH="495085" progId="Equation.3">
                  <p:embed/>
                </p:oleObj>
              </mc:Choice>
              <mc:Fallback>
                <p:oleObj name="Формула" r:id="rId4" imgW="1205977" imgH="49508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149080"/>
                        <a:ext cx="3165582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122654"/>
              </p:ext>
            </p:extLst>
          </p:nvPr>
        </p:nvGraphicFramePr>
        <p:xfrm>
          <a:off x="4602543" y="3983996"/>
          <a:ext cx="2448272" cy="1463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Формула" r:id="rId6" imgW="825142" imgH="495085" progId="Equation.3">
                  <p:embed/>
                </p:oleObj>
              </mc:Choice>
              <mc:Fallback>
                <p:oleObj name="Формула" r:id="rId6" imgW="825142" imgH="49508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543" y="3983996"/>
                        <a:ext cx="2448272" cy="14633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461710"/>
              </p:ext>
            </p:extLst>
          </p:nvPr>
        </p:nvGraphicFramePr>
        <p:xfrm>
          <a:off x="2267744" y="5374009"/>
          <a:ext cx="1890201" cy="598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Формула" r:id="rId8" imgW="748975" imgH="241195" progId="Equation.3">
                  <p:embed/>
                </p:oleObj>
              </mc:Choice>
              <mc:Fallback>
                <p:oleObj name="Формула" r:id="rId8" imgW="748975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374009"/>
                        <a:ext cx="1890201" cy="5981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771855"/>
              </p:ext>
            </p:extLst>
          </p:nvPr>
        </p:nvGraphicFramePr>
        <p:xfrm>
          <a:off x="5162550" y="5373216"/>
          <a:ext cx="11239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Формула" r:id="rId10" imgW="507960" imgH="266400" progId="Equation.3">
                  <p:embed/>
                </p:oleObj>
              </mc:Choice>
              <mc:Fallback>
                <p:oleObj name="Формула" r:id="rId10" imgW="50796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5373216"/>
                        <a:ext cx="1123950" cy="587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268390" y="6027003"/>
            <a:ext cx="747196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где </a:t>
            </a:r>
            <a:r>
              <a:rPr lang="en-US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неизвестные, которые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требуется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найти.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06494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88640"/>
            <a:ext cx="8892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FF0000"/>
                </a:solidFill>
              </a:rPr>
              <a:t>Решение упрощенной задачи о рюкзаке с помощью генератора множества всех подмножеств</a:t>
            </a:r>
            <a:endParaRPr lang="be-BY" sz="28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3" name="Прямоугольник 2"/>
          <p:cNvSpPr/>
          <p:nvPr/>
        </p:nvSpPr>
        <p:spPr>
          <a:xfrm>
            <a:off x="72008" y="1196752"/>
            <a:ext cx="8604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Решением задачи при такой постановке будет вектор</a:t>
            </a:r>
            <a:endParaRPr lang="ru-RU" sz="2400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 flipV="1">
            <a:off x="7236296" y="1331385"/>
            <a:ext cx="128014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277480"/>
              </p:ext>
            </p:extLst>
          </p:nvPr>
        </p:nvGraphicFramePr>
        <p:xfrm>
          <a:off x="7127111" y="1224049"/>
          <a:ext cx="1866447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Уравнение" r:id="rId4" imgW="1028254" imgH="241195" progId="Equation.3">
                  <p:embed/>
                </p:oleObj>
              </mc:Choice>
              <mc:Fallback>
                <p:oleObj name="Уравнение" r:id="rId4" imgW="1028254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111" y="1224049"/>
                        <a:ext cx="1866447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8886455" y="1210400"/>
            <a:ext cx="222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72008" y="1556792"/>
            <a:ext cx="8921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элемент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4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вектора может принимать значение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или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При этом если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4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=0 то </a:t>
            </a:r>
            <a:r>
              <a:rPr lang="en-US" sz="2400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ый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предмет не выбран, и если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4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=1 то </a:t>
            </a:r>
            <a:r>
              <a:rPr lang="en-US" sz="2400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-й предмет выбран для размещения в рюкзаке. </a:t>
            </a:r>
            <a:endParaRPr lang="ru-RU" sz="24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115616" y="2858160"/>
            <a:ext cx="7560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Задача имеет следующие исходные данные: </a:t>
            </a:r>
          </a:p>
          <a:p>
            <a:pPr indent="323850" algn="just">
              <a:spcAft>
                <a:spcPts val="0"/>
              </a:spcAft>
            </a:pP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=100 – вместимость (объем) рюкзака;</a:t>
            </a:r>
          </a:p>
          <a:p>
            <a:pPr indent="323850" algn="just">
              <a:spcAft>
                <a:spcPts val="0"/>
              </a:spcAft>
            </a:pP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=4 – количество предметов;</a:t>
            </a: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(25, 30, 60, 20) – вектор объемов предметов;</a:t>
            </a: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(25, 10, 20, 30) – вектор стоимостей предметов.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51520" y="4797152"/>
            <a:ext cx="86349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 помощью генератора всех подмножеств последовательно  генерируются все  массивы индексов (второй слева столбец), соответствующие битовой последовательности (первый столбец слева). На основе массивов индексов формируются все возможные подмножества предметов.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3569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88640"/>
            <a:ext cx="8892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FF0000"/>
                </a:solidFill>
              </a:rPr>
              <a:t>Решение упрощенной задачи о рюкзаке с помощью генератора множества всех подмножеств</a:t>
            </a:r>
            <a:endParaRPr lang="be-BY" sz="28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 flipV="1">
            <a:off x="7236296" y="1331385"/>
            <a:ext cx="128014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1124744"/>
            <a:ext cx="9036496" cy="5565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Для каждого подмножества вычисляется суммарный объем (столбец с заголовком ∑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b="1" i="1" baseline="-250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и сверяется с вместимостью рюкзака. </a:t>
            </a:r>
            <a:endParaRPr lang="ru-RU" sz="2400" dirty="0" smtClean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выбранное подмножество предметов помещается в рюкзак (суммарный объем предметов не превышает  вместимости рюкзака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=100), то для выбранных предметов рассчитывается суммарная стоимость (столбец ∑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b="1" i="1" baseline="-250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400" b="1" i="1" baseline="-250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endParaRPr lang="ru-RU" sz="2400" dirty="0" smtClean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Окончательным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решением задачи будет подмножество предметов, имеющее максимальную суммарную стоимость при допустимом суммарном объеме.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lnSpc>
                <a:spcPct val="150000"/>
              </a:lnSpc>
              <a:spcAft>
                <a:spcPts val="0"/>
              </a:spcAft>
            </a:pPr>
            <a:r>
              <a:rPr lang="ru-RU" sz="2400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Строка, соответствующая решению, отмечена рамкой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32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828304"/>
              </p:ext>
            </p:extLst>
          </p:nvPr>
        </p:nvGraphicFramePr>
        <p:xfrm>
          <a:off x="1619672" y="1561"/>
          <a:ext cx="5419725" cy="669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Visio" r:id="rId3" imgW="6629850" imgH="8195903" progId="Visio.Drawing.11">
                  <p:embed/>
                </p:oleObj>
              </mc:Choice>
              <mc:Fallback>
                <p:oleObj name="Visio" r:id="rId3" imgW="6629850" imgH="819590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561"/>
                        <a:ext cx="5419725" cy="669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501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170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План лекции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99592" y="980728"/>
            <a:ext cx="7992888" cy="3474720"/>
          </a:xfrm>
        </p:spPr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Особенности </a:t>
            </a:r>
            <a:r>
              <a:rPr lang="ru-RU" sz="2800" dirty="0">
                <a:solidFill>
                  <a:schemeClr val="tx1"/>
                </a:solidFill>
              </a:rPr>
              <a:t>применения комбинаторных алгоритмов решения оптимизационных </a:t>
            </a:r>
            <a:r>
              <a:rPr lang="ru-RU" sz="2800" dirty="0" smtClean="0">
                <a:solidFill>
                  <a:schemeClr val="tx1"/>
                </a:solidFill>
              </a:rPr>
              <a:t>задач;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Генерация </a:t>
            </a:r>
            <a:r>
              <a:rPr lang="ru-RU" sz="2800" dirty="0">
                <a:solidFill>
                  <a:schemeClr val="tx1"/>
                </a:solidFill>
              </a:rPr>
              <a:t>множества всех </a:t>
            </a:r>
            <a:r>
              <a:rPr lang="ru-RU" sz="2800" dirty="0" smtClean="0">
                <a:solidFill>
                  <a:schemeClr val="tx1"/>
                </a:solidFill>
              </a:rPr>
              <a:t>подмножеств;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Решение упрощенной задачи о рюкзаке с помощью генератора множества всех </a:t>
            </a:r>
            <a:r>
              <a:rPr lang="ru-RU" sz="2800" dirty="0" smtClean="0">
                <a:solidFill>
                  <a:schemeClr val="tx1"/>
                </a:solidFill>
              </a:rPr>
              <a:t>подмножеств;</a:t>
            </a:r>
          </a:p>
          <a:p>
            <a:pPr marL="502920" indent="-457200">
              <a:buFont typeface="+mj-lt"/>
              <a:buAutoNum type="arabicPeriod"/>
            </a:pPr>
            <a:r>
              <a:rPr lang="be-BY" sz="2800" dirty="0">
                <a:solidFill>
                  <a:schemeClr val="tx1"/>
                </a:solidFill>
              </a:rPr>
              <a:t>Генерация </a:t>
            </a:r>
            <a:r>
              <a:rPr lang="be-BY" sz="2800" dirty="0" smtClean="0">
                <a:solidFill>
                  <a:schemeClr val="tx1"/>
                </a:solidFill>
              </a:rPr>
              <a:t>сочетаний;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Решение задачи об оптимальной загрузке судна на основе генератора </a:t>
            </a:r>
            <a:r>
              <a:rPr lang="ru-RU" sz="2800" dirty="0" smtClean="0">
                <a:solidFill>
                  <a:schemeClr val="tx1"/>
                </a:solidFill>
              </a:rPr>
              <a:t>сочетаний.</a:t>
            </a: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08116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4016" y="44624"/>
            <a:ext cx="8892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FF0000"/>
                </a:solidFill>
              </a:rPr>
              <a:t>Пример </a:t>
            </a:r>
            <a:r>
              <a:rPr lang="ru-RU" sz="2800" dirty="0">
                <a:solidFill>
                  <a:srgbClr val="FF0000"/>
                </a:solidFill>
              </a:rPr>
              <a:t>реализации функции </a:t>
            </a:r>
            <a:r>
              <a:rPr lang="en-US" sz="2800" dirty="0">
                <a:solidFill>
                  <a:srgbClr val="FF0000"/>
                </a:solidFill>
              </a:rPr>
              <a:t>knapsack</a:t>
            </a:r>
            <a:r>
              <a:rPr lang="ru-RU" sz="2800" dirty="0">
                <a:solidFill>
                  <a:srgbClr val="FF0000"/>
                </a:solidFill>
              </a:rPr>
              <a:t>_</a:t>
            </a:r>
            <a:r>
              <a:rPr lang="en-US" sz="2800" dirty="0">
                <a:solidFill>
                  <a:srgbClr val="FF0000"/>
                </a:solidFill>
              </a:rPr>
              <a:t>s </a:t>
            </a:r>
            <a:r>
              <a:rPr lang="ru-RU" sz="2800" dirty="0">
                <a:solidFill>
                  <a:srgbClr val="FF0000"/>
                </a:solidFill>
              </a:rPr>
              <a:t>на языке </a:t>
            </a:r>
            <a:r>
              <a:rPr lang="en-US" sz="2800" dirty="0">
                <a:solidFill>
                  <a:srgbClr val="FF0000"/>
                </a:solidFill>
              </a:rPr>
              <a:t>C</a:t>
            </a:r>
            <a:r>
              <a:rPr lang="ru-RU" sz="2800" dirty="0">
                <a:solidFill>
                  <a:srgbClr val="FF0000"/>
                </a:solidFill>
              </a:rPr>
              <a:t>++, которая решает задачу о рюкзаке. </a:t>
            </a:r>
            <a:endParaRPr lang="be-BY" sz="28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 flipV="1">
            <a:off x="7236296" y="1331385"/>
            <a:ext cx="128014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44016" y="1033860"/>
            <a:ext cx="87484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knapsack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имеет четыре входных параметра, задающих условие задачи: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(объем рюкзака),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(количество предметов),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(массив размерностью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содержащий объемы всех предметов),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(массив размерностью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содержащий стоимости всех предметов), а также один выходной параметр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(массив размерностью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 Каждый элемент массива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может быть только единицей или нулем. Единица указывает, что соответствующий предмет включен, а ноль – не включен в оптимальный перечень предметов. В результате выполнения функция возвращает оптимальную стоимость рюкзака, т. е. максимальную суммарную стоимость предметов, которые можно одновременно поместить в рюкзак заданной вместимости. 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5541039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процессе своей работы функция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knapsack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использует  генератор множества всех подмножеств (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combi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::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subset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и вызывает три вспомогательные функции: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calcv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calcc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setm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92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4016" y="44624"/>
            <a:ext cx="8892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FF0000"/>
                </a:solidFill>
              </a:rPr>
              <a:t>Пример </a:t>
            </a:r>
            <a:r>
              <a:rPr lang="ru-RU" sz="2800" dirty="0">
                <a:solidFill>
                  <a:srgbClr val="FF0000"/>
                </a:solidFill>
              </a:rPr>
              <a:t>реализации функции </a:t>
            </a:r>
            <a:r>
              <a:rPr lang="en-US" sz="2800" dirty="0">
                <a:solidFill>
                  <a:srgbClr val="FF0000"/>
                </a:solidFill>
              </a:rPr>
              <a:t>knapsack</a:t>
            </a:r>
            <a:r>
              <a:rPr lang="ru-RU" sz="2800" dirty="0">
                <a:solidFill>
                  <a:srgbClr val="FF0000"/>
                </a:solidFill>
              </a:rPr>
              <a:t>_</a:t>
            </a:r>
            <a:r>
              <a:rPr lang="en-US" sz="2800" dirty="0">
                <a:solidFill>
                  <a:srgbClr val="FF0000"/>
                </a:solidFill>
              </a:rPr>
              <a:t>s </a:t>
            </a:r>
            <a:r>
              <a:rPr lang="ru-RU" sz="2800" dirty="0">
                <a:solidFill>
                  <a:srgbClr val="FF0000"/>
                </a:solidFill>
              </a:rPr>
              <a:t>на языке </a:t>
            </a:r>
            <a:r>
              <a:rPr lang="en-US" sz="2800" dirty="0">
                <a:solidFill>
                  <a:srgbClr val="FF0000"/>
                </a:solidFill>
              </a:rPr>
              <a:t>C</a:t>
            </a:r>
            <a:r>
              <a:rPr lang="ru-RU" sz="2800" dirty="0">
                <a:solidFill>
                  <a:srgbClr val="FF0000"/>
                </a:solidFill>
              </a:rPr>
              <a:t>++, которая решает задачу о рюкзаке. </a:t>
            </a:r>
            <a:endParaRPr lang="be-BY" sz="28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 flipV="1">
            <a:off x="7236296" y="1331385"/>
            <a:ext cx="128014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037049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Для подключения генератора в заголовочный файл функции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knapsack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добавлена директива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include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которая включает файл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Combi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содержащий шаблон структуры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combi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::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subset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calcv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предназначена для вычисления суммарного объема текущего подмножества предметов. Она принимает два входных параметра: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(структуру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combi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::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subset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и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(массив размерностью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содержащий объемы всех предметов), а также возвращает суммарный объем текущего подмножества предметов. 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calc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позволяет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вычислить суммарную стоимость текущего подмножества предметов. Она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принимает два входных параметра: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(структуру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combi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::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subset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и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(массив размерностью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содержащий стоимости всех предметов), а возвращает суммарную стоимость текущего подмножества предметов. 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972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4016" y="44624"/>
            <a:ext cx="8892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FF0000"/>
                </a:solidFill>
              </a:rPr>
              <a:t>Пример </a:t>
            </a:r>
            <a:r>
              <a:rPr lang="ru-RU" sz="2800" dirty="0">
                <a:solidFill>
                  <a:srgbClr val="FF0000"/>
                </a:solidFill>
              </a:rPr>
              <a:t>реализации функции </a:t>
            </a:r>
            <a:r>
              <a:rPr lang="en-US" sz="2800" dirty="0">
                <a:solidFill>
                  <a:srgbClr val="FF0000"/>
                </a:solidFill>
              </a:rPr>
              <a:t>knapsack</a:t>
            </a:r>
            <a:r>
              <a:rPr lang="ru-RU" sz="2800" dirty="0">
                <a:solidFill>
                  <a:srgbClr val="FF0000"/>
                </a:solidFill>
              </a:rPr>
              <a:t>_</a:t>
            </a:r>
            <a:r>
              <a:rPr lang="en-US" sz="2800" dirty="0">
                <a:solidFill>
                  <a:srgbClr val="FF0000"/>
                </a:solidFill>
              </a:rPr>
              <a:t>s </a:t>
            </a:r>
            <a:r>
              <a:rPr lang="ru-RU" sz="2800" dirty="0">
                <a:solidFill>
                  <a:srgbClr val="FF0000"/>
                </a:solidFill>
              </a:rPr>
              <a:t>на языке </a:t>
            </a:r>
            <a:r>
              <a:rPr lang="en-US" sz="2800" dirty="0">
                <a:solidFill>
                  <a:srgbClr val="FF0000"/>
                </a:solidFill>
              </a:rPr>
              <a:t>C</a:t>
            </a:r>
            <a:r>
              <a:rPr lang="ru-RU" sz="2800" dirty="0">
                <a:solidFill>
                  <a:srgbClr val="FF0000"/>
                </a:solidFill>
              </a:rPr>
              <a:t>++, которая решает задачу о рюкзаке. </a:t>
            </a:r>
            <a:endParaRPr lang="be-BY" sz="28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 flipV="1">
            <a:off x="7236296" y="1331385"/>
            <a:ext cx="128014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44016" y="1305342"/>
            <a:ext cx="88924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setm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принимает два параметра: входной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(структуру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combi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::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subset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и возвращаемый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массив размерностью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содержащий нули и единицы).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knapsack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перебирает все подмножества множества предметов (функции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getfirst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getnext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генератора), вычисляет суммарный объем (функция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calcv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каждого подмножества, для подмножества с суммарным объемом, меньшим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рассчитывает суммарную стоимость (функция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calcc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и запоминает (и возвращает)  оптимальный вариант (формирует выходной массив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помощью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setm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90519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88640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// </a:t>
            </a:r>
            <a:r>
              <a:rPr lang="en-US" sz="2800" dirty="0" err="1">
                <a:solidFill>
                  <a:srgbClr val="008000"/>
                </a:solidFill>
              </a:rPr>
              <a:t>Knapsack.h</a:t>
            </a:r>
            <a:r>
              <a:rPr lang="en-US" sz="2800" dirty="0">
                <a:solidFill>
                  <a:srgbClr val="008000"/>
                </a:solidFill>
              </a:rPr>
              <a:t>      </a:t>
            </a:r>
          </a:p>
          <a:p>
            <a:r>
              <a:rPr lang="en-US" sz="2800" dirty="0">
                <a:solidFill>
                  <a:srgbClr val="0000FF"/>
                </a:solidFill>
              </a:rPr>
              <a:t>#pragma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once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</a:p>
          <a:p>
            <a:r>
              <a:rPr lang="en-US" sz="2800" dirty="0">
                <a:solidFill>
                  <a:srgbClr val="0000FF"/>
                </a:solidFill>
              </a:rPr>
              <a:t>#include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A31515"/>
                </a:solidFill>
              </a:rPr>
              <a:t>"</a:t>
            </a:r>
            <a:r>
              <a:rPr lang="en-US" sz="2800" dirty="0" err="1">
                <a:solidFill>
                  <a:srgbClr val="A31515"/>
                </a:solidFill>
              </a:rPr>
              <a:t>Combi.h</a:t>
            </a:r>
            <a:r>
              <a:rPr lang="en-US" sz="2800" dirty="0">
                <a:solidFill>
                  <a:srgbClr val="A31515"/>
                </a:solidFill>
              </a:rPr>
              <a:t>"</a:t>
            </a:r>
          </a:p>
          <a:p>
            <a:endParaRPr lang="be-BY" sz="2800" dirty="0">
              <a:solidFill>
                <a:srgbClr val="A31515"/>
              </a:solidFill>
            </a:endParaRPr>
          </a:p>
          <a:p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  </a:t>
            </a:r>
            <a:r>
              <a:rPr lang="en-US" sz="2800" dirty="0" err="1">
                <a:solidFill>
                  <a:prstClr val="black"/>
                </a:solidFill>
              </a:rPr>
              <a:t>knapsack_s</a:t>
            </a:r>
            <a:r>
              <a:rPr lang="en-US" sz="2800" dirty="0">
                <a:solidFill>
                  <a:prstClr val="black"/>
                </a:solidFill>
              </a:rPr>
              <a:t>(</a:t>
            </a:r>
          </a:p>
          <a:p>
            <a:r>
              <a:rPr lang="ru-RU" sz="2800" dirty="0">
                <a:solidFill>
                  <a:prstClr val="black"/>
                </a:solidFill>
              </a:rPr>
              <a:t>              </a:t>
            </a:r>
            <a:r>
              <a:rPr lang="ru-RU" sz="2800" dirty="0" err="1">
                <a:solidFill>
                  <a:srgbClr val="0000FF"/>
                </a:solidFill>
              </a:rPr>
              <a:t>int</a:t>
            </a:r>
            <a:r>
              <a:rPr lang="ru-RU" sz="2800" dirty="0">
                <a:solidFill>
                  <a:prstClr val="black"/>
                </a:solidFill>
              </a:rPr>
              <a:t> V,         </a:t>
            </a:r>
            <a:r>
              <a:rPr lang="ru-RU" sz="2800" dirty="0">
                <a:solidFill>
                  <a:srgbClr val="008000"/>
                </a:solidFill>
              </a:rPr>
              <a:t>// [</a:t>
            </a:r>
            <a:r>
              <a:rPr lang="ru-RU" sz="2800" dirty="0" err="1">
                <a:solidFill>
                  <a:srgbClr val="008000"/>
                </a:solidFill>
              </a:rPr>
              <a:t>in</a:t>
            </a:r>
            <a:r>
              <a:rPr lang="ru-RU" sz="2800" dirty="0">
                <a:solidFill>
                  <a:srgbClr val="008000"/>
                </a:solidFill>
              </a:rPr>
              <a:t>]  вместимость рюкзака </a:t>
            </a:r>
          </a:p>
          <a:p>
            <a:r>
              <a:rPr lang="ru-RU" sz="2800" dirty="0">
                <a:solidFill>
                  <a:prstClr val="black"/>
                </a:solidFill>
              </a:rPr>
              <a:t>              </a:t>
            </a:r>
            <a:r>
              <a:rPr lang="ru-RU" sz="2800" dirty="0" err="1">
                <a:solidFill>
                  <a:srgbClr val="0000FF"/>
                </a:solidFill>
              </a:rPr>
              <a:t>short</a:t>
            </a:r>
            <a:r>
              <a:rPr lang="ru-RU" sz="2800" dirty="0">
                <a:solidFill>
                  <a:prstClr val="black"/>
                </a:solidFill>
              </a:rPr>
              <a:t> n,       </a:t>
            </a:r>
            <a:r>
              <a:rPr lang="ru-RU" sz="2800" dirty="0">
                <a:solidFill>
                  <a:srgbClr val="008000"/>
                </a:solidFill>
              </a:rPr>
              <a:t>// [</a:t>
            </a:r>
            <a:r>
              <a:rPr lang="ru-RU" sz="2800" dirty="0" err="1">
                <a:solidFill>
                  <a:srgbClr val="008000"/>
                </a:solidFill>
              </a:rPr>
              <a:t>in</a:t>
            </a:r>
            <a:r>
              <a:rPr lang="ru-RU" sz="2800" dirty="0">
                <a:solidFill>
                  <a:srgbClr val="008000"/>
                </a:solidFill>
              </a:rPr>
              <a:t>]  количество типов </a:t>
            </a:r>
            <a:r>
              <a:rPr lang="en-US" sz="2800" dirty="0" smtClean="0">
                <a:solidFill>
                  <a:srgbClr val="008000"/>
                </a:solidFill>
              </a:rPr>
              <a:t>						</a:t>
            </a:r>
            <a:r>
              <a:rPr lang="ru-RU" sz="2800" dirty="0" smtClean="0">
                <a:solidFill>
                  <a:srgbClr val="008000"/>
                </a:solidFill>
              </a:rPr>
              <a:t>предметов </a:t>
            </a:r>
            <a:endParaRPr lang="ru-RU" sz="2800" dirty="0">
              <a:solidFill>
                <a:srgbClr val="008000"/>
              </a:solidFill>
            </a:endParaRPr>
          </a:p>
          <a:p>
            <a:r>
              <a:rPr lang="ru-RU" sz="2800" dirty="0">
                <a:solidFill>
                  <a:prstClr val="black"/>
                </a:solidFill>
              </a:rPr>
              <a:t>              </a:t>
            </a:r>
            <a:r>
              <a:rPr lang="ru-RU" sz="2800" dirty="0" err="1">
                <a:solidFill>
                  <a:srgbClr val="0000FF"/>
                </a:solidFill>
              </a:rPr>
              <a:t>const</a:t>
            </a:r>
            <a:r>
              <a:rPr lang="ru-RU" sz="2800" dirty="0">
                <a:solidFill>
                  <a:prstClr val="black"/>
                </a:solidFill>
              </a:rPr>
              <a:t> </a:t>
            </a:r>
            <a:r>
              <a:rPr lang="ru-RU" sz="2800" dirty="0" err="1">
                <a:solidFill>
                  <a:srgbClr val="0000FF"/>
                </a:solidFill>
              </a:rPr>
              <a:t>int</a:t>
            </a:r>
            <a:r>
              <a:rPr lang="ru-RU" sz="2800" dirty="0">
                <a:solidFill>
                  <a:prstClr val="black"/>
                </a:solidFill>
              </a:rPr>
              <a:t> v[], </a:t>
            </a:r>
            <a:r>
              <a:rPr lang="ru-RU" sz="2800" dirty="0">
                <a:solidFill>
                  <a:srgbClr val="008000"/>
                </a:solidFill>
              </a:rPr>
              <a:t>// [</a:t>
            </a:r>
            <a:r>
              <a:rPr lang="ru-RU" sz="2800" dirty="0" err="1">
                <a:solidFill>
                  <a:srgbClr val="008000"/>
                </a:solidFill>
              </a:rPr>
              <a:t>in</a:t>
            </a:r>
            <a:r>
              <a:rPr lang="ru-RU" sz="2800" dirty="0">
                <a:solidFill>
                  <a:srgbClr val="008000"/>
                </a:solidFill>
              </a:rPr>
              <a:t>]  размер предмета </a:t>
            </a:r>
            <a:r>
              <a:rPr lang="en-US" sz="2800" dirty="0" smtClean="0">
                <a:solidFill>
                  <a:srgbClr val="008000"/>
                </a:solidFill>
              </a:rPr>
              <a:t>						</a:t>
            </a:r>
            <a:r>
              <a:rPr lang="ru-RU" sz="2800" dirty="0" smtClean="0">
                <a:solidFill>
                  <a:srgbClr val="008000"/>
                </a:solidFill>
              </a:rPr>
              <a:t>каждого </a:t>
            </a:r>
            <a:r>
              <a:rPr lang="ru-RU" sz="2800" dirty="0">
                <a:solidFill>
                  <a:srgbClr val="008000"/>
                </a:solidFill>
              </a:rPr>
              <a:t>типа  </a:t>
            </a:r>
          </a:p>
          <a:p>
            <a:r>
              <a:rPr lang="ru-RU" sz="2800" dirty="0">
                <a:solidFill>
                  <a:prstClr val="black"/>
                </a:solidFill>
              </a:rPr>
              <a:t>              </a:t>
            </a:r>
            <a:r>
              <a:rPr lang="ru-RU" sz="2800" dirty="0" err="1">
                <a:solidFill>
                  <a:srgbClr val="0000FF"/>
                </a:solidFill>
              </a:rPr>
              <a:t>const</a:t>
            </a:r>
            <a:r>
              <a:rPr lang="ru-RU" sz="2800" dirty="0">
                <a:solidFill>
                  <a:prstClr val="black"/>
                </a:solidFill>
              </a:rPr>
              <a:t> </a:t>
            </a:r>
            <a:r>
              <a:rPr lang="ru-RU" sz="2800" dirty="0" err="1">
                <a:solidFill>
                  <a:srgbClr val="0000FF"/>
                </a:solidFill>
              </a:rPr>
              <a:t>int</a:t>
            </a:r>
            <a:r>
              <a:rPr lang="ru-RU" sz="2800" dirty="0">
                <a:solidFill>
                  <a:prstClr val="black"/>
                </a:solidFill>
              </a:rPr>
              <a:t> c[], </a:t>
            </a:r>
            <a:r>
              <a:rPr lang="ru-RU" sz="2800" dirty="0">
                <a:solidFill>
                  <a:srgbClr val="008000"/>
                </a:solidFill>
              </a:rPr>
              <a:t>// [</a:t>
            </a:r>
            <a:r>
              <a:rPr lang="ru-RU" sz="2800" dirty="0" err="1">
                <a:solidFill>
                  <a:srgbClr val="008000"/>
                </a:solidFill>
              </a:rPr>
              <a:t>in</a:t>
            </a:r>
            <a:r>
              <a:rPr lang="ru-RU" sz="2800" dirty="0">
                <a:solidFill>
                  <a:srgbClr val="008000"/>
                </a:solidFill>
              </a:rPr>
              <a:t>]  стоимость предмета </a:t>
            </a:r>
            <a:r>
              <a:rPr lang="en-US" sz="2800" dirty="0" smtClean="0">
                <a:solidFill>
                  <a:srgbClr val="008000"/>
                </a:solidFill>
              </a:rPr>
              <a:t>					</a:t>
            </a:r>
            <a:r>
              <a:rPr lang="ru-RU" sz="2800" dirty="0" smtClean="0">
                <a:solidFill>
                  <a:srgbClr val="008000"/>
                </a:solidFill>
              </a:rPr>
              <a:t>каждого </a:t>
            </a:r>
            <a:r>
              <a:rPr lang="ru-RU" sz="2800" dirty="0">
                <a:solidFill>
                  <a:srgbClr val="008000"/>
                </a:solidFill>
              </a:rPr>
              <a:t>типа     </a:t>
            </a:r>
          </a:p>
          <a:p>
            <a:r>
              <a:rPr lang="ru-RU" sz="2800" dirty="0">
                <a:solidFill>
                  <a:prstClr val="black"/>
                </a:solidFill>
              </a:rPr>
              <a:t>              </a:t>
            </a:r>
            <a:r>
              <a:rPr lang="ru-RU" sz="2800" dirty="0" err="1">
                <a:solidFill>
                  <a:srgbClr val="0000FF"/>
                </a:solidFill>
              </a:rPr>
              <a:t>short</a:t>
            </a:r>
            <a:r>
              <a:rPr lang="ru-RU" sz="2800" dirty="0">
                <a:solidFill>
                  <a:prstClr val="black"/>
                </a:solidFill>
              </a:rPr>
              <a:t> m[]      </a:t>
            </a:r>
            <a:r>
              <a:rPr lang="ru-RU" sz="2800" dirty="0">
                <a:solidFill>
                  <a:srgbClr val="008000"/>
                </a:solidFill>
              </a:rPr>
              <a:t>// [</a:t>
            </a:r>
            <a:r>
              <a:rPr lang="ru-RU" sz="2800" dirty="0" err="1">
                <a:solidFill>
                  <a:srgbClr val="008000"/>
                </a:solidFill>
              </a:rPr>
              <a:t>out</a:t>
            </a:r>
            <a:r>
              <a:rPr lang="ru-RU" sz="2800" dirty="0">
                <a:solidFill>
                  <a:srgbClr val="008000"/>
                </a:solidFill>
              </a:rPr>
              <a:t>] количество предметов </a:t>
            </a:r>
            <a:r>
              <a:rPr lang="en-US" sz="2800" dirty="0" smtClean="0">
                <a:solidFill>
                  <a:srgbClr val="008000"/>
                </a:solidFill>
              </a:rPr>
              <a:t>					</a:t>
            </a:r>
            <a:r>
              <a:rPr lang="ru-RU" sz="2800" dirty="0" smtClean="0">
                <a:solidFill>
                  <a:srgbClr val="008000"/>
                </a:solidFill>
              </a:rPr>
              <a:t>каждого </a:t>
            </a:r>
            <a:r>
              <a:rPr lang="ru-RU" sz="2800" dirty="0">
                <a:solidFill>
                  <a:srgbClr val="008000"/>
                </a:solidFill>
              </a:rPr>
              <a:t>типа  </a:t>
            </a:r>
          </a:p>
          <a:p>
            <a:r>
              <a:rPr lang="be-BY" sz="2800" dirty="0">
                <a:solidFill>
                  <a:prstClr val="black"/>
                </a:solidFill>
              </a:rPr>
              <a:t>                );</a:t>
            </a: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220166017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0"/>
            <a:ext cx="903649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Knapsack.cpp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Knapsack.h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ru-RU" sz="2000" dirty="0">
                <a:solidFill>
                  <a:srgbClr val="0000FF"/>
                </a:solidFill>
              </a:rPr>
              <a:t>#</a:t>
            </a:r>
            <a:r>
              <a:rPr lang="ru-RU" sz="2000" dirty="0" err="1">
                <a:solidFill>
                  <a:srgbClr val="0000FF"/>
                </a:solidFill>
              </a:rPr>
              <a:t>define</a:t>
            </a:r>
            <a:r>
              <a:rPr lang="ru-RU" sz="2000" dirty="0">
                <a:solidFill>
                  <a:prstClr val="black"/>
                </a:solidFill>
              </a:rPr>
              <a:t> NINF 0x80000000    </a:t>
            </a:r>
            <a:r>
              <a:rPr lang="ru-RU" sz="2000" dirty="0">
                <a:solidFill>
                  <a:srgbClr val="008000"/>
                </a:solidFill>
              </a:rPr>
              <a:t>// самое малое </a:t>
            </a:r>
            <a:r>
              <a:rPr lang="ru-RU" sz="2000" dirty="0" err="1">
                <a:solidFill>
                  <a:srgbClr val="008000"/>
                </a:solidFill>
              </a:rPr>
              <a:t>int</a:t>
            </a:r>
            <a:r>
              <a:rPr lang="ru-RU" sz="2000" dirty="0">
                <a:solidFill>
                  <a:srgbClr val="008000"/>
                </a:solidFill>
              </a:rPr>
              <a:t>-число  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calcv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::subset s, 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v[]) 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be-BY" sz="2000" dirty="0">
                <a:solidFill>
                  <a:srgbClr val="008000"/>
                </a:solidFill>
              </a:rPr>
              <a:t>объем в рюкзаке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0;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s.sn; i++) rc += v[s.ntx(i)];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calcc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::subset s, 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v[],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c</a:t>
            </a:r>
            <a:r>
              <a:rPr lang="en-US" sz="2000" dirty="0" smtClean="0">
                <a:solidFill>
                  <a:prstClr val="black"/>
                </a:solidFill>
              </a:rPr>
              <a:t>[])</a:t>
            </a:r>
            <a:r>
              <a:rPr lang="en-US" sz="2000" dirty="0" smtClean="0">
                <a:solidFill>
                  <a:srgbClr val="008000"/>
                </a:solidFill>
              </a:rPr>
              <a:t>//</a:t>
            </a:r>
            <a:r>
              <a:rPr lang="be-BY" sz="2000" dirty="0">
                <a:solidFill>
                  <a:srgbClr val="008000"/>
                </a:solidFill>
              </a:rPr>
              <a:t>стоимость в рюкзаке 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0;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s.sn; i++) rc += (v[s.ntx(i)]*c[s.ntx(i)]);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setm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::subset s,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m[]) </a:t>
            </a:r>
            <a:r>
              <a:rPr lang="en-US" sz="2000" dirty="0">
                <a:solidFill>
                  <a:srgbClr val="008000"/>
                </a:solidFill>
              </a:rPr>
              <a:t>//</a:t>
            </a:r>
            <a:r>
              <a:rPr lang="be-BY" sz="2000" dirty="0">
                <a:solidFill>
                  <a:srgbClr val="008000"/>
                </a:solidFill>
              </a:rPr>
              <a:t>отметить выбранные предметы 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s.n; i++) m[i] = 0;</a:t>
            </a: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s.sn; i++) m[s.ntx(i)] = 1;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1033475798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9386" y="34565"/>
            <a:ext cx="8856984" cy="681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 err="1">
                <a:solidFill>
                  <a:srgbClr val="0000FF"/>
                </a:solidFill>
              </a:rPr>
              <a:t>int</a:t>
            </a:r>
            <a:r>
              <a:rPr lang="en-US" sz="1900" dirty="0">
                <a:solidFill>
                  <a:prstClr val="black"/>
                </a:solidFill>
              </a:rPr>
              <a:t>   </a:t>
            </a:r>
            <a:r>
              <a:rPr lang="en-US" sz="1900" dirty="0" err="1">
                <a:solidFill>
                  <a:prstClr val="black"/>
                </a:solidFill>
              </a:rPr>
              <a:t>knapsack_s</a:t>
            </a:r>
            <a:r>
              <a:rPr lang="en-US" sz="1900" dirty="0">
                <a:solidFill>
                  <a:prstClr val="black"/>
                </a:solidFill>
              </a:rPr>
              <a:t>(</a:t>
            </a:r>
          </a:p>
          <a:p>
            <a:r>
              <a:rPr lang="ru-RU" sz="1900" dirty="0">
                <a:solidFill>
                  <a:prstClr val="black"/>
                </a:solidFill>
              </a:rPr>
              <a:t>              </a:t>
            </a:r>
            <a:r>
              <a:rPr lang="ru-RU" sz="1900" dirty="0" err="1">
                <a:solidFill>
                  <a:srgbClr val="0000FF"/>
                </a:solidFill>
              </a:rPr>
              <a:t>int</a:t>
            </a:r>
            <a:r>
              <a:rPr lang="ru-RU" sz="1900" dirty="0">
                <a:solidFill>
                  <a:prstClr val="black"/>
                </a:solidFill>
              </a:rPr>
              <a:t> V,         </a:t>
            </a:r>
            <a:r>
              <a:rPr lang="ru-RU" sz="1900" dirty="0">
                <a:solidFill>
                  <a:srgbClr val="008000"/>
                </a:solidFill>
              </a:rPr>
              <a:t>// [</a:t>
            </a:r>
            <a:r>
              <a:rPr lang="ru-RU" sz="1900" dirty="0" err="1">
                <a:solidFill>
                  <a:srgbClr val="008000"/>
                </a:solidFill>
              </a:rPr>
              <a:t>in</a:t>
            </a:r>
            <a:r>
              <a:rPr lang="ru-RU" sz="1900" dirty="0">
                <a:solidFill>
                  <a:srgbClr val="008000"/>
                </a:solidFill>
              </a:rPr>
              <a:t>] вместимость рюкзака </a:t>
            </a:r>
          </a:p>
          <a:p>
            <a:r>
              <a:rPr lang="ru-RU" sz="1900" dirty="0">
                <a:solidFill>
                  <a:prstClr val="black"/>
                </a:solidFill>
              </a:rPr>
              <a:t>              </a:t>
            </a:r>
            <a:r>
              <a:rPr lang="ru-RU" sz="1900" dirty="0" err="1">
                <a:solidFill>
                  <a:srgbClr val="0000FF"/>
                </a:solidFill>
              </a:rPr>
              <a:t>short</a:t>
            </a:r>
            <a:r>
              <a:rPr lang="ru-RU" sz="1900" dirty="0">
                <a:solidFill>
                  <a:prstClr val="black"/>
                </a:solidFill>
              </a:rPr>
              <a:t> n,       </a:t>
            </a:r>
            <a:r>
              <a:rPr lang="ru-RU" sz="1900" dirty="0">
                <a:solidFill>
                  <a:srgbClr val="008000"/>
                </a:solidFill>
              </a:rPr>
              <a:t>// [</a:t>
            </a:r>
            <a:r>
              <a:rPr lang="ru-RU" sz="1900" dirty="0" err="1">
                <a:solidFill>
                  <a:srgbClr val="008000"/>
                </a:solidFill>
              </a:rPr>
              <a:t>in</a:t>
            </a:r>
            <a:r>
              <a:rPr lang="ru-RU" sz="1900" dirty="0">
                <a:solidFill>
                  <a:srgbClr val="008000"/>
                </a:solidFill>
              </a:rPr>
              <a:t>] количество типов предметов </a:t>
            </a:r>
          </a:p>
          <a:p>
            <a:r>
              <a:rPr lang="ru-RU" sz="1900" dirty="0">
                <a:solidFill>
                  <a:prstClr val="black"/>
                </a:solidFill>
              </a:rPr>
              <a:t>              </a:t>
            </a:r>
            <a:r>
              <a:rPr lang="ru-RU" sz="1900" dirty="0" err="1">
                <a:solidFill>
                  <a:srgbClr val="0000FF"/>
                </a:solidFill>
              </a:rPr>
              <a:t>const</a:t>
            </a:r>
            <a:r>
              <a:rPr lang="ru-RU" sz="1900" dirty="0">
                <a:solidFill>
                  <a:prstClr val="black"/>
                </a:solidFill>
              </a:rPr>
              <a:t> </a:t>
            </a:r>
            <a:r>
              <a:rPr lang="ru-RU" sz="1900" dirty="0" err="1">
                <a:solidFill>
                  <a:srgbClr val="0000FF"/>
                </a:solidFill>
              </a:rPr>
              <a:t>int</a:t>
            </a:r>
            <a:r>
              <a:rPr lang="ru-RU" sz="1900" dirty="0">
                <a:solidFill>
                  <a:prstClr val="black"/>
                </a:solidFill>
              </a:rPr>
              <a:t> v[], </a:t>
            </a:r>
            <a:r>
              <a:rPr lang="ru-RU" sz="1900" dirty="0">
                <a:solidFill>
                  <a:srgbClr val="008000"/>
                </a:solidFill>
              </a:rPr>
              <a:t>// [</a:t>
            </a:r>
            <a:r>
              <a:rPr lang="ru-RU" sz="1900" dirty="0" err="1">
                <a:solidFill>
                  <a:srgbClr val="008000"/>
                </a:solidFill>
              </a:rPr>
              <a:t>in</a:t>
            </a:r>
            <a:r>
              <a:rPr lang="ru-RU" sz="1900" dirty="0">
                <a:solidFill>
                  <a:srgbClr val="008000"/>
                </a:solidFill>
              </a:rPr>
              <a:t>] размер предмета каждого типа  </a:t>
            </a:r>
          </a:p>
          <a:p>
            <a:r>
              <a:rPr lang="ru-RU" sz="1900" dirty="0">
                <a:solidFill>
                  <a:prstClr val="black"/>
                </a:solidFill>
              </a:rPr>
              <a:t>              </a:t>
            </a:r>
            <a:r>
              <a:rPr lang="ru-RU" sz="1900" dirty="0" err="1">
                <a:solidFill>
                  <a:srgbClr val="0000FF"/>
                </a:solidFill>
              </a:rPr>
              <a:t>const</a:t>
            </a:r>
            <a:r>
              <a:rPr lang="ru-RU" sz="1900" dirty="0">
                <a:solidFill>
                  <a:prstClr val="black"/>
                </a:solidFill>
              </a:rPr>
              <a:t> </a:t>
            </a:r>
            <a:r>
              <a:rPr lang="ru-RU" sz="1900" dirty="0" err="1">
                <a:solidFill>
                  <a:srgbClr val="0000FF"/>
                </a:solidFill>
              </a:rPr>
              <a:t>int</a:t>
            </a:r>
            <a:r>
              <a:rPr lang="ru-RU" sz="1900" dirty="0">
                <a:solidFill>
                  <a:prstClr val="black"/>
                </a:solidFill>
              </a:rPr>
              <a:t> c[], </a:t>
            </a:r>
            <a:r>
              <a:rPr lang="ru-RU" sz="1900" dirty="0">
                <a:solidFill>
                  <a:srgbClr val="008000"/>
                </a:solidFill>
              </a:rPr>
              <a:t>// [</a:t>
            </a:r>
            <a:r>
              <a:rPr lang="ru-RU" sz="1900" dirty="0" err="1">
                <a:solidFill>
                  <a:srgbClr val="008000"/>
                </a:solidFill>
              </a:rPr>
              <a:t>in</a:t>
            </a:r>
            <a:r>
              <a:rPr lang="ru-RU" sz="1900" dirty="0">
                <a:solidFill>
                  <a:srgbClr val="008000"/>
                </a:solidFill>
              </a:rPr>
              <a:t>] стоимость предмета каждого типа</a:t>
            </a:r>
          </a:p>
          <a:p>
            <a:r>
              <a:rPr lang="ru-RU" sz="1900" dirty="0">
                <a:solidFill>
                  <a:prstClr val="black"/>
                </a:solidFill>
              </a:rPr>
              <a:t>              </a:t>
            </a:r>
            <a:r>
              <a:rPr lang="ru-RU" sz="1900" dirty="0" err="1">
                <a:solidFill>
                  <a:srgbClr val="0000FF"/>
                </a:solidFill>
              </a:rPr>
              <a:t>short</a:t>
            </a:r>
            <a:r>
              <a:rPr lang="ru-RU" sz="1900" dirty="0">
                <a:solidFill>
                  <a:prstClr val="black"/>
                </a:solidFill>
              </a:rPr>
              <a:t>  m[]     </a:t>
            </a:r>
            <a:r>
              <a:rPr lang="ru-RU" sz="1900" dirty="0">
                <a:solidFill>
                  <a:srgbClr val="008000"/>
                </a:solidFill>
              </a:rPr>
              <a:t>// [</a:t>
            </a:r>
            <a:r>
              <a:rPr lang="ru-RU" sz="1900" dirty="0" err="1">
                <a:solidFill>
                  <a:srgbClr val="008000"/>
                </a:solidFill>
              </a:rPr>
              <a:t>out</a:t>
            </a:r>
            <a:r>
              <a:rPr lang="ru-RU" sz="1900" dirty="0">
                <a:solidFill>
                  <a:srgbClr val="008000"/>
                </a:solidFill>
              </a:rPr>
              <a:t>] количество предметов каждого типа {0,1} </a:t>
            </a:r>
          </a:p>
          <a:p>
            <a:r>
              <a:rPr lang="be-BY" sz="1900" dirty="0">
                <a:solidFill>
                  <a:prstClr val="black"/>
                </a:solidFill>
              </a:rPr>
              <a:t>                )</a:t>
            </a:r>
          </a:p>
          <a:p>
            <a:r>
              <a:rPr lang="be-BY" sz="1900" dirty="0">
                <a:solidFill>
                  <a:prstClr val="black"/>
                </a:solidFill>
              </a:rPr>
              <a:t>{</a:t>
            </a:r>
          </a:p>
          <a:p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dirty="0" err="1">
                <a:solidFill>
                  <a:prstClr val="black"/>
                </a:solidFill>
              </a:rPr>
              <a:t>combi</a:t>
            </a:r>
            <a:r>
              <a:rPr lang="en-US" sz="1900" dirty="0">
                <a:solidFill>
                  <a:prstClr val="black"/>
                </a:solidFill>
              </a:rPr>
              <a:t>::subset s(n);</a:t>
            </a:r>
          </a:p>
          <a:p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dirty="0" err="1">
                <a:solidFill>
                  <a:srgbClr val="0000FF"/>
                </a:solidFill>
              </a:rPr>
              <a:t>int</a:t>
            </a:r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dirty="0" err="1">
                <a:solidFill>
                  <a:prstClr val="black"/>
                </a:solidFill>
              </a:rPr>
              <a:t>maxc</a:t>
            </a:r>
            <a:r>
              <a:rPr lang="en-US" sz="1900" dirty="0">
                <a:solidFill>
                  <a:prstClr val="black"/>
                </a:solidFill>
              </a:rPr>
              <a:t> = NINF,  cc = 0;</a:t>
            </a:r>
          </a:p>
          <a:p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dirty="0">
                <a:solidFill>
                  <a:srgbClr val="0000FF"/>
                </a:solidFill>
              </a:rPr>
              <a:t>short</a:t>
            </a:r>
            <a:r>
              <a:rPr lang="en-US" sz="1900" dirty="0">
                <a:solidFill>
                  <a:prstClr val="black"/>
                </a:solidFill>
              </a:rPr>
              <a:t>  ns  = </a:t>
            </a:r>
            <a:r>
              <a:rPr lang="en-US" sz="1900" dirty="0" err="1">
                <a:solidFill>
                  <a:prstClr val="black"/>
                </a:solidFill>
              </a:rPr>
              <a:t>s.getfirst</a:t>
            </a:r>
            <a:r>
              <a:rPr lang="en-US" sz="1900" dirty="0">
                <a:solidFill>
                  <a:prstClr val="black"/>
                </a:solidFill>
              </a:rPr>
              <a:t>();                                    </a:t>
            </a:r>
          </a:p>
          <a:p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dirty="0">
                <a:solidFill>
                  <a:srgbClr val="0000FF"/>
                </a:solidFill>
              </a:rPr>
              <a:t>while</a:t>
            </a:r>
            <a:r>
              <a:rPr lang="en-US" sz="1900" dirty="0">
                <a:solidFill>
                  <a:prstClr val="black"/>
                </a:solidFill>
              </a:rPr>
              <a:t> (ns &gt;= 0)</a:t>
            </a:r>
          </a:p>
          <a:p>
            <a:r>
              <a:rPr lang="be-BY" sz="1900" dirty="0">
                <a:solidFill>
                  <a:prstClr val="black"/>
                </a:solidFill>
              </a:rPr>
              <a:t> {</a:t>
            </a:r>
          </a:p>
          <a:p>
            <a:r>
              <a:rPr lang="en-US" sz="1900" dirty="0">
                <a:solidFill>
                  <a:prstClr val="black"/>
                </a:solidFill>
              </a:rPr>
              <a:t>   </a:t>
            </a:r>
            <a:r>
              <a:rPr lang="en-US" sz="1900" dirty="0">
                <a:solidFill>
                  <a:srgbClr val="0000FF"/>
                </a:solidFill>
              </a:rPr>
              <a:t>if</a:t>
            </a:r>
            <a:r>
              <a:rPr lang="en-US" sz="1900" dirty="0">
                <a:solidFill>
                  <a:prstClr val="black"/>
                </a:solidFill>
              </a:rPr>
              <a:t> (</a:t>
            </a:r>
            <a:r>
              <a:rPr lang="en-US" sz="1900" dirty="0" err="1">
                <a:solidFill>
                  <a:prstClr val="black"/>
                </a:solidFill>
              </a:rPr>
              <a:t>calcv</a:t>
            </a:r>
            <a:r>
              <a:rPr lang="en-US" sz="1900" dirty="0">
                <a:solidFill>
                  <a:prstClr val="black"/>
                </a:solidFill>
              </a:rPr>
              <a:t>(s, v) &lt;= V)</a:t>
            </a:r>
          </a:p>
          <a:p>
            <a:r>
              <a:rPr lang="en-US" sz="1900" dirty="0">
                <a:solidFill>
                  <a:prstClr val="black"/>
                </a:solidFill>
              </a:rPr>
              <a:t>     </a:t>
            </a:r>
            <a:r>
              <a:rPr lang="en-US" sz="1900" dirty="0">
                <a:solidFill>
                  <a:srgbClr val="0000FF"/>
                </a:solidFill>
              </a:rPr>
              <a:t>if</a:t>
            </a:r>
            <a:r>
              <a:rPr lang="en-US" sz="1900" dirty="0">
                <a:solidFill>
                  <a:prstClr val="black"/>
                </a:solidFill>
              </a:rPr>
              <a:t> ((cc = </a:t>
            </a:r>
            <a:r>
              <a:rPr lang="en-US" sz="1900" dirty="0" err="1">
                <a:solidFill>
                  <a:prstClr val="black"/>
                </a:solidFill>
              </a:rPr>
              <a:t>calcc</a:t>
            </a:r>
            <a:r>
              <a:rPr lang="en-US" sz="1900" dirty="0">
                <a:solidFill>
                  <a:prstClr val="black"/>
                </a:solidFill>
              </a:rPr>
              <a:t>(</a:t>
            </a:r>
            <a:r>
              <a:rPr lang="en-US" sz="1900" dirty="0" err="1">
                <a:solidFill>
                  <a:prstClr val="black"/>
                </a:solidFill>
              </a:rPr>
              <a:t>s,v,c</a:t>
            </a:r>
            <a:r>
              <a:rPr lang="en-US" sz="1900" dirty="0">
                <a:solidFill>
                  <a:prstClr val="black"/>
                </a:solidFill>
              </a:rPr>
              <a:t>)) &gt; </a:t>
            </a:r>
            <a:r>
              <a:rPr lang="en-US" sz="1900" dirty="0" err="1">
                <a:solidFill>
                  <a:prstClr val="black"/>
                </a:solidFill>
              </a:rPr>
              <a:t>maxc</a:t>
            </a:r>
            <a:r>
              <a:rPr lang="en-US" sz="1900" dirty="0">
                <a:solidFill>
                  <a:prstClr val="black"/>
                </a:solidFill>
              </a:rPr>
              <a:t>) </a:t>
            </a:r>
          </a:p>
          <a:p>
            <a:r>
              <a:rPr lang="be-BY" sz="1900" dirty="0">
                <a:solidFill>
                  <a:prstClr val="black"/>
                </a:solidFill>
              </a:rPr>
              <a:t>    {</a:t>
            </a:r>
          </a:p>
          <a:p>
            <a:r>
              <a:rPr lang="en-US" sz="1900" dirty="0">
                <a:solidFill>
                  <a:prstClr val="black"/>
                </a:solidFill>
              </a:rPr>
              <a:t>  </a:t>
            </a:r>
            <a:r>
              <a:rPr lang="en-US" sz="1900" dirty="0" err="1">
                <a:solidFill>
                  <a:prstClr val="black"/>
                </a:solidFill>
              </a:rPr>
              <a:t>maxc</a:t>
            </a:r>
            <a:r>
              <a:rPr lang="en-US" sz="1900" dirty="0">
                <a:solidFill>
                  <a:prstClr val="black"/>
                </a:solidFill>
              </a:rPr>
              <a:t> = cc;</a:t>
            </a:r>
          </a:p>
          <a:p>
            <a:r>
              <a:rPr lang="en-US" sz="1900" dirty="0">
                <a:solidFill>
                  <a:prstClr val="black"/>
                </a:solidFill>
              </a:rPr>
              <a:t>  </a:t>
            </a:r>
            <a:r>
              <a:rPr lang="en-US" sz="1900" dirty="0" err="1">
                <a:solidFill>
                  <a:prstClr val="black"/>
                </a:solidFill>
              </a:rPr>
              <a:t>setm</a:t>
            </a:r>
            <a:r>
              <a:rPr lang="en-US" sz="1900" dirty="0">
                <a:solidFill>
                  <a:prstClr val="black"/>
                </a:solidFill>
              </a:rPr>
              <a:t>(</a:t>
            </a:r>
            <a:r>
              <a:rPr lang="en-US" sz="1900" dirty="0" err="1">
                <a:solidFill>
                  <a:prstClr val="black"/>
                </a:solidFill>
              </a:rPr>
              <a:t>s,m</a:t>
            </a:r>
            <a:r>
              <a:rPr lang="en-US" sz="1900" dirty="0">
                <a:solidFill>
                  <a:prstClr val="black"/>
                </a:solidFill>
              </a:rPr>
              <a:t>);</a:t>
            </a:r>
          </a:p>
          <a:p>
            <a:r>
              <a:rPr lang="be-BY" sz="1900" dirty="0">
                <a:solidFill>
                  <a:prstClr val="black"/>
                </a:solidFill>
              </a:rPr>
              <a:t>    }</a:t>
            </a:r>
          </a:p>
          <a:p>
            <a:r>
              <a:rPr lang="en-US" sz="1900" dirty="0">
                <a:solidFill>
                  <a:prstClr val="black"/>
                </a:solidFill>
              </a:rPr>
              <a:t>   ns = </a:t>
            </a:r>
            <a:r>
              <a:rPr lang="en-US" sz="1900" dirty="0" err="1">
                <a:solidFill>
                  <a:prstClr val="black"/>
                </a:solidFill>
              </a:rPr>
              <a:t>s.getnext</a:t>
            </a:r>
            <a:r>
              <a:rPr lang="en-US" sz="1900" dirty="0">
                <a:solidFill>
                  <a:prstClr val="black"/>
                </a:solidFill>
              </a:rPr>
              <a:t>();                                 </a:t>
            </a:r>
          </a:p>
          <a:p>
            <a:r>
              <a:rPr lang="be-BY" sz="1900" dirty="0">
                <a:solidFill>
                  <a:prstClr val="black"/>
                </a:solidFill>
              </a:rPr>
              <a:t> };</a:t>
            </a:r>
          </a:p>
          <a:p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dirty="0">
                <a:solidFill>
                  <a:srgbClr val="0000FF"/>
                </a:solidFill>
              </a:rPr>
              <a:t>return</a:t>
            </a:r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dirty="0" err="1">
                <a:solidFill>
                  <a:prstClr val="black"/>
                </a:solidFill>
              </a:rPr>
              <a:t>maxc</a:t>
            </a:r>
            <a:r>
              <a:rPr lang="en-US" sz="1900" dirty="0">
                <a:solidFill>
                  <a:prstClr val="black"/>
                </a:solidFill>
              </a:rPr>
              <a:t>;  </a:t>
            </a:r>
          </a:p>
          <a:p>
            <a:r>
              <a:rPr lang="be-BY" sz="1900" dirty="0">
                <a:solidFill>
                  <a:prstClr val="black"/>
                </a:solidFill>
              </a:rPr>
              <a:t>}; </a:t>
            </a:r>
            <a:endParaRPr lang="be-BY" sz="1900" dirty="0"/>
          </a:p>
        </p:txBody>
      </p:sp>
    </p:spTree>
    <p:extLst>
      <p:ext uri="{BB962C8B-B14F-4D97-AF65-F5344CB8AC3E}">
        <p14:creationId xmlns:p14="http://schemas.microsoft.com/office/powerpoint/2010/main" val="102806315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0"/>
            <a:ext cx="885698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Main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iostream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Combi.h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Knapsack.h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NN 4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_</a:t>
            </a:r>
            <a:r>
              <a:rPr lang="en-US" sz="2000" dirty="0" err="1">
                <a:solidFill>
                  <a:prstClr val="black"/>
                </a:solidFill>
              </a:rPr>
              <a:t>tmain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argc</a:t>
            </a:r>
            <a:r>
              <a:rPr lang="en-US" sz="2000" dirty="0">
                <a:solidFill>
                  <a:prstClr val="black"/>
                </a:solidFill>
              </a:rPr>
              <a:t>, _TCHAR* </a:t>
            </a:r>
            <a:r>
              <a:rPr lang="en-US" sz="2000" dirty="0" err="1">
                <a:solidFill>
                  <a:prstClr val="black"/>
                </a:solidFill>
              </a:rPr>
              <a:t>argv</a:t>
            </a:r>
            <a:r>
              <a:rPr lang="en-US" sz="20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setlocale</a:t>
            </a:r>
            <a:r>
              <a:rPr lang="en-US" sz="2000" dirty="0">
                <a:solidFill>
                  <a:prstClr val="black"/>
                </a:solidFill>
              </a:rPr>
              <a:t>(LC_ALL,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rus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V = 100,                </a:t>
            </a:r>
            <a:r>
              <a:rPr lang="ru-RU" sz="2000" dirty="0">
                <a:solidFill>
                  <a:srgbClr val="008000"/>
                </a:solidFill>
              </a:rPr>
              <a:t>// вместимость рюкзака           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v[] = {25, 30, 60, 20},     </a:t>
            </a:r>
            <a:r>
              <a:rPr lang="ru-RU" sz="2000" dirty="0">
                <a:solidFill>
                  <a:srgbClr val="008000"/>
                </a:solidFill>
              </a:rPr>
              <a:t>// размер предмета каждого типа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c[] = {25, 10, 20, 30};     </a:t>
            </a:r>
            <a:r>
              <a:rPr lang="ru-RU" sz="2000" dirty="0">
                <a:solidFill>
                  <a:srgbClr val="008000"/>
                </a:solidFill>
              </a:rPr>
              <a:t>// стоимость предмета каждого типа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m[NN];                </a:t>
            </a:r>
            <a:r>
              <a:rPr lang="ru-RU" sz="2000" dirty="0">
                <a:solidFill>
                  <a:srgbClr val="008000"/>
                </a:solidFill>
              </a:rPr>
              <a:t>// количество предметов каждого типа  {0,1}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maxcc</a:t>
            </a:r>
            <a:r>
              <a:rPr lang="en-US" sz="2000" dirty="0">
                <a:solidFill>
                  <a:prstClr val="black"/>
                </a:solidFill>
              </a:rPr>
              <a:t> =  </a:t>
            </a:r>
            <a:r>
              <a:rPr lang="en-US" sz="2000" dirty="0" err="1">
                <a:solidFill>
                  <a:prstClr val="black"/>
                </a:solidFill>
              </a:rPr>
              <a:t>knapsack_s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</a:p>
          <a:p>
            <a:endParaRPr lang="be-BY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                      V,   </a:t>
            </a:r>
            <a:r>
              <a:rPr lang="en-US" sz="2000" dirty="0">
                <a:solidFill>
                  <a:srgbClr val="008000"/>
                </a:solidFill>
              </a:rPr>
              <a:t>// [in]  </a:t>
            </a:r>
            <a:r>
              <a:rPr lang="be-BY" sz="2000" dirty="0">
                <a:solidFill>
                  <a:srgbClr val="008000"/>
                </a:solidFill>
              </a:rPr>
              <a:t>вместимость рюкзака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         NN,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количество типов предметов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         v,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размер предмета каждого типа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         c,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стоимость предмета каждого типа  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         m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out</a:t>
            </a:r>
            <a:r>
              <a:rPr lang="ru-RU" sz="2000" dirty="0">
                <a:solidFill>
                  <a:srgbClr val="008000"/>
                </a:solidFill>
              </a:rPr>
              <a:t>] количество предметов каждого типа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                 );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2789201405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14911"/>
            <a:ext cx="878497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cout</a:t>
            </a:r>
            <a:r>
              <a:rPr lang="en-US" sz="2400" dirty="0"/>
              <a:t>&lt;&lt;</a:t>
            </a:r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endl</a:t>
            </a:r>
            <a:r>
              <a:rPr lang="en-US" sz="2400" dirty="0"/>
              <a:t>&lt;&lt;</a:t>
            </a:r>
            <a:r>
              <a:rPr lang="en-US" sz="2400" dirty="0">
                <a:solidFill>
                  <a:srgbClr val="A31515"/>
                </a:solidFill>
              </a:rPr>
              <a:t>"-------- </a:t>
            </a:r>
            <a:r>
              <a:rPr lang="be-BY" sz="2400" dirty="0">
                <a:solidFill>
                  <a:srgbClr val="A31515"/>
                </a:solidFill>
              </a:rPr>
              <a:t>Задача о рюкзаке --------- "</a:t>
            </a:r>
            <a:r>
              <a:rPr lang="be-BY" sz="2400" dirty="0">
                <a:solidFill>
                  <a:prstClr val="black"/>
                </a:solidFill>
              </a:rPr>
              <a:t>;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"- количество предметов : "</a:t>
            </a:r>
            <a:r>
              <a:rPr lang="ru-RU" sz="2400" dirty="0">
                <a:solidFill>
                  <a:prstClr val="black"/>
                </a:solidFill>
              </a:rPr>
              <a:t>&lt;&lt; NN;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"- </a:t>
            </a:r>
            <a:r>
              <a:rPr lang="be-BY" sz="2400" dirty="0">
                <a:solidFill>
                  <a:srgbClr val="A31515"/>
                </a:solidFill>
              </a:rPr>
              <a:t>вместимость рюкзака  : "</a:t>
            </a:r>
            <a:r>
              <a:rPr lang="be-BY" sz="2400" dirty="0">
                <a:solidFill>
                  <a:prstClr val="black"/>
                </a:solidFill>
              </a:rPr>
              <a:t>&lt;&lt; </a:t>
            </a:r>
            <a:r>
              <a:rPr lang="en-US" sz="2400" dirty="0">
                <a:solidFill>
                  <a:prstClr val="black"/>
                </a:solidFill>
              </a:rPr>
              <a:t>V;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"- размеры предметов    : "</a:t>
            </a:r>
            <a:r>
              <a:rPr lang="ru-RU" sz="2400" dirty="0">
                <a:solidFill>
                  <a:prstClr val="black"/>
                </a:solidFill>
              </a:rPr>
              <a:t>; </a:t>
            </a:r>
          </a:p>
          <a:p>
            <a:r>
              <a:rPr lang="nn-NO" sz="2400" dirty="0">
                <a:solidFill>
                  <a:prstClr val="black"/>
                </a:solidFill>
              </a:rPr>
              <a:t>        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NN; i++) std::cout&lt;&lt;v[i]&lt;&lt;</a:t>
            </a:r>
            <a:r>
              <a:rPr lang="nn-NO" sz="2400" dirty="0">
                <a:solidFill>
                  <a:srgbClr val="A31515"/>
                </a:solidFill>
              </a:rPr>
              <a:t>" "</a:t>
            </a:r>
            <a:r>
              <a:rPr lang="nn-NO" sz="2400" dirty="0">
                <a:solidFill>
                  <a:prstClr val="black"/>
                </a:solidFill>
              </a:rPr>
              <a:t>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"- стоимости предметов  :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nn-NO" sz="2400" dirty="0">
                <a:solidFill>
                  <a:prstClr val="black"/>
                </a:solidFill>
              </a:rPr>
              <a:t>        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NN; i++) std::cout&lt;&lt;v[i]*c[i]&lt;&lt;</a:t>
            </a:r>
            <a:r>
              <a:rPr lang="nn-NO" sz="2400" dirty="0">
                <a:solidFill>
                  <a:srgbClr val="A31515"/>
                </a:solidFill>
              </a:rPr>
              <a:t>" "</a:t>
            </a:r>
            <a:r>
              <a:rPr lang="nn-NO" sz="2400" dirty="0">
                <a:solidFill>
                  <a:prstClr val="black"/>
                </a:solidFill>
              </a:rPr>
              <a:t>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"- оптимальная стоимость рюкзака: "</a:t>
            </a:r>
            <a:r>
              <a:rPr lang="ru-RU" sz="2400" dirty="0">
                <a:solidFill>
                  <a:prstClr val="black"/>
                </a:solidFill>
              </a:rPr>
              <a:t> &lt;&lt; </a:t>
            </a:r>
            <a:r>
              <a:rPr lang="ru-RU" sz="2400" dirty="0" err="1">
                <a:solidFill>
                  <a:prstClr val="black"/>
                </a:solidFill>
              </a:rPr>
              <a:t>maxcc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"- </a:t>
            </a:r>
            <a:r>
              <a:rPr lang="en-US" sz="2400" dirty="0" err="1">
                <a:solidFill>
                  <a:srgbClr val="A31515"/>
                </a:solidFill>
              </a:rPr>
              <a:t>вес</a:t>
            </a:r>
            <a:r>
              <a:rPr lang="en-US" sz="2400" dirty="0">
                <a:solidFill>
                  <a:srgbClr val="A31515"/>
                </a:solidFill>
              </a:rPr>
              <a:t> </a:t>
            </a:r>
            <a:r>
              <a:rPr lang="en-US" sz="2400" dirty="0" err="1">
                <a:solidFill>
                  <a:srgbClr val="A31515"/>
                </a:solidFill>
              </a:rPr>
              <a:t>рюкзака</a:t>
            </a:r>
            <a:r>
              <a:rPr lang="en-US" sz="2400" dirty="0">
                <a:solidFill>
                  <a:srgbClr val="A31515"/>
                </a:solidFill>
              </a:rPr>
              <a:t>: "</a:t>
            </a:r>
            <a:r>
              <a:rPr lang="en-US" sz="2400" dirty="0">
                <a:solidFill>
                  <a:prstClr val="black"/>
                </a:solidFill>
              </a:rPr>
              <a:t>; </a:t>
            </a:r>
          </a:p>
          <a:p>
            <a:r>
              <a:rPr lang="nn-NO" sz="2400" dirty="0">
                <a:solidFill>
                  <a:prstClr val="black"/>
                </a:solidFill>
              </a:rPr>
              <a:t>        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s = 0;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NN; i++) s+= m[i]*v[i];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&lt;&lt;s;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"- выбраны предметы: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nn-NO" sz="2400" dirty="0">
                <a:solidFill>
                  <a:prstClr val="black"/>
                </a:solidFill>
              </a:rPr>
              <a:t>       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NN; i++) std::cout&lt;&lt;</a:t>
            </a:r>
            <a:r>
              <a:rPr lang="nn-NO" sz="2400" dirty="0">
                <a:solidFill>
                  <a:srgbClr val="A31515"/>
                </a:solidFill>
              </a:rPr>
              <a:t>" "</a:t>
            </a:r>
            <a:r>
              <a:rPr lang="nn-NO" sz="2400" dirty="0">
                <a:solidFill>
                  <a:prstClr val="black"/>
                </a:solidFill>
              </a:rPr>
              <a:t>&lt;&lt;m[i];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400" dirty="0">
                <a:solidFill>
                  <a:prstClr val="black"/>
                </a:solidFill>
              </a:rPr>
              <a:t>} 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3368049047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9" r="5911" b="20156"/>
          <a:stretch/>
        </p:blipFill>
        <p:spPr bwMode="auto">
          <a:xfrm>
            <a:off x="58704" y="332656"/>
            <a:ext cx="8977792" cy="3816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2484231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4016" y="44624"/>
            <a:ext cx="8892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FF0000"/>
                </a:solidFill>
              </a:rPr>
              <a:t>Пример </a:t>
            </a:r>
            <a:r>
              <a:rPr lang="ru-RU" sz="2800" dirty="0">
                <a:solidFill>
                  <a:srgbClr val="FF0000"/>
                </a:solidFill>
              </a:rPr>
              <a:t>реализации функции </a:t>
            </a:r>
            <a:r>
              <a:rPr lang="en-US" sz="2800" dirty="0">
                <a:solidFill>
                  <a:srgbClr val="FF0000"/>
                </a:solidFill>
              </a:rPr>
              <a:t>knapsack</a:t>
            </a:r>
            <a:r>
              <a:rPr lang="ru-RU" sz="2800" dirty="0">
                <a:solidFill>
                  <a:srgbClr val="FF0000"/>
                </a:solidFill>
              </a:rPr>
              <a:t>_</a:t>
            </a:r>
            <a:r>
              <a:rPr lang="en-US" sz="2800" dirty="0">
                <a:solidFill>
                  <a:srgbClr val="FF0000"/>
                </a:solidFill>
              </a:rPr>
              <a:t>s </a:t>
            </a:r>
            <a:r>
              <a:rPr lang="ru-RU" sz="2800" dirty="0">
                <a:solidFill>
                  <a:srgbClr val="FF0000"/>
                </a:solidFill>
              </a:rPr>
              <a:t>на языке </a:t>
            </a:r>
            <a:r>
              <a:rPr lang="en-US" sz="2800" dirty="0">
                <a:solidFill>
                  <a:srgbClr val="FF0000"/>
                </a:solidFill>
              </a:rPr>
              <a:t>C</a:t>
            </a:r>
            <a:r>
              <a:rPr lang="ru-RU" sz="2800" dirty="0">
                <a:solidFill>
                  <a:srgbClr val="FF0000"/>
                </a:solidFill>
              </a:rPr>
              <a:t>++, которая решает задачу о рюкзаке. </a:t>
            </a:r>
            <a:endParaRPr lang="be-BY" sz="28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 flipV="1">
            <a:off x="7236296" y="1331385"/>
            <a:ext cx="128014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1166843"/>
            <a:ext cx="84969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>
                <a:latin typeface="Times New Roman" panose="02020603050405020304" pitchFamily="18" charset="0"/>
                <a:ea typeface="Times New Roman" panose="02020603050405020304" pitchFamily="18" charset="0"/>
              </a:rPr>
              <a:t>Оценить зависимость продолжительности вычисления оптимальной комбинации предметов от их общего количества можно с помощью следующей программы.  </a:t>
            </a: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Для вычисления продолжительности выполнения функции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knapsack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программе используется стандартная функция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clock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возвращающая количество условных единиц времени, прошедших с момента запуска программы. Разница между возвращаемыми значениями функции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clock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полученными до вызова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knapsack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 после, позволяет оценить продолжительность выполнения этой функции.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393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79249"/>
            <a:ext cx="860444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КОМБИНАТОРНЫЕ  МЕТОДЫ   РЕШЕНИЯ   ОПТИМИЗАЦИОННЫХ ЗАДАЧ      </a:t>
            </a:r>
            <a:endParaRPr lang="be-BY" sz="2400" dirty="0">
              <a:solidFill>
                <a:srgbClr val="FF0000"/>
              </a:solidFill>
            </a:endParaRPr>
          </a:p>
          <a:p>
            <a:r>
              <a:rPr lang="ru-RU" sz="2400" b="1" dirty="0"/>
              <a:t> </a:t>
            </a:r>
            <a:endParaRPr lang="be-BY" sz="2400" dirty="0"/>
          </a:p>
          <a:p>
            <a:pPr lvl="0"/>
            <a:r>
              <a:rPr lang="ru-RU" sz="2400" b="1" dirty="0"/>
              <a:t>Генерация  подмножеств заданного множества</a:t>
            </a:r>
            <a:r>
              <a:rPr lang="ru-RU" sz="2400" dirty="0"/>
              <a:t>:</a:t>
            </a:r>
            <a:endParaRPr lang="be-BY" sz="2400" dirty="0"/>
          </a:p>
          <a:p>
            <a:r>
              <a:rPr lang="ru-RU" sz="2400" dirty="0"/>
              <a:t>- разработка генератора подмножеств на С++;</a:t>
            </a:r>
            <a:endParaRPr lang="be-BY" sz="2400" dirty="0"/>
          </a:p>
          <a:p>
            <a:pPr marL="342900" indent="-342900">
              <a:buFontTx/>
              <a:buChar char="-"/>
            </a:pPr>
            <a:r>
              <a:rPr lang="ru-RU" sz="2400" dirty="0" smtClean="0"/>
              <a:t>решение </a:t>
            </a:r>
            <a:r>
              <a:rPr lang="ru-RU" sz="2400" dirty="0"/>
              <a:t>задачи о рюкзаке. </a:t>
            </a:r>
            <a:endParaRPr lang="ru-RU" sz="2400" dirty="0" smtClean="0"/>
          </a:p>
          <a:p>
            <a:pPr marL="342900" indent="-342900">
              <a:buFontTx/>
              <a:buChar char="-"/>
            </a:pPr>
            <a:endParaRPr lang="be-BY" sz="1000" dirty="0"/>
          </a:p>
          <a:p>
            <a:pPr lvl="0"/>
            <a:r>
              <a:rPr lang="ru-RU" sz="2400" b="1" dirty="0"/>
              <a:t>Генерация сочетаний:</a:t>
            </a:r>
            <a:endParaRPr lang="be-BY" sz="2400" dirty="0"/>
          </a:p>
          <a:p>
            <a:r>
              <a:rPr lang="ru-RU" sz="2400" dirty="0"/>
              <a:t>- разработка генератора сочетаний на С++;</a:t>
            </a:r>
            <a:endParaRPr lang="be-BY" sz="2400" dirty="0"/>
          </a:p>
          <a:p>
            <a:pPr marL="342900" indent="-342900">
              <a:buFontTx/>
              <a:buChar char="-"/>
            </a:pPr>
            <a:r>
              <a:rPr lang="ru-RU" sz="2400" dirty="0" smtClean="0"/>
              <a:t>решение </a:t>
            </a:r>
            <a:r>
              <a:rPr lang="ru-RU" sz="2400" dirty="0"/>
              <a:t>задачи об оптимальной загрузке</a:t>
            </a:r>
            <a:r>
              <a:rPr lang="ru-RU" sz="2400" dirty="0" smtClean="0"/>
              <a:t>.</a:t>
            </a:r>
          </a:p>
          <a:p>
            <a:pPr marL="342900" indent="-342900">
              <a:buFontTx/>
              <a:buChar char="-"/>
            </a:pPr>
            <a:endParaRPr lang="be-BY" sz="1000" dirty="0"/>
          </a:p>
          <a:p>
            <a:pPr lvl="0"/>
            <a:r>
              <a:rPr lang="ru-RU" sz="2400" b="1" dirty="0"/>
              <a:t>Генерация  перестановок:</a:t>
            </a:r>
            <a:endParaRPr lang="be-BY" sz="2400" dirty="0"/>
          </a:p>
          <a:p>
            <a:r>
              <a:rPr lang="ru-RU" sz="2400" dirty="0"/>
              <a:t>- разработка генератора перестановок на  С++;</a:t>
            </a:r>
            <a:endParaRPr lang="be-BY" sz="2400" dirty="0"/>
          </a:p>
          <a:p>
            <a:pPr marL="342900" indent="-342900">
              <a:buFontTx/>
              <a:buChar char="-"/>
            </a:pPr>
            <a:r>
              <a:rPr lang="ru-RU" sz="2400" dirty="0" smtClean="0"/>
              <a:t>решение </a:t>
            </a:r>
            <a:r>
              <a:rPr lang="ru-RU" sz="2400" dirty="0"/>
              <a:t>задачи о коммивояжере. </a:t>
            </a:r>
            <a:endParaRPr lang="ru-RU" sz="2400" dirty="0" smtClean="0"/>
          </a:p>
          <a:p>
            <a:pPr marL="342900" indent="-342900">
              <a:buFontTx/>
              <a:buChar char="-"/>
            </a:pPr>
            <a:endParaRPr lang="be-BY" sz="1000" dirty="0"/>
          </a:p>
          <a:p>
            <a:pPr lvl="0"/>
            <a:r>
              <a:rPr lang="ru-RU" sz="2400" b="1" dirty="0"/>
              <a:t>Генерация размещений</a:t>
            </a:r>
            <a:r>
              <a:rPr lang="en-US" sz="2400" b="1" dirty="0"/>
              <a:t>: </a:t>
            </a:r>
            <a:endParaRPr lang="be-BY" sz="2400" dirty="0"/>
          </a:p>
          <a:p>
            <a:r>
              <a:rPr lang="ru-RU" sz="2400" dirty="0"/>
              <a:t>- разработка генератора сочетаний на С++;</a:t>
            </a:r>
            <a:endParaRPr lang="be-BY" sz="2400" dirty="0"/>
          </a:p>
          <a:p>
            <a:r>
              <a:rPr lang="ru-RU" sz="2400" dirty="0" smtClean="0"/>
              <a:t>- </a:t>
            </a:r>
            <a:r>
              <a:rPr lang="ru-RU" sz="2400" dirty="0"/>
              <a:t>решение задачи об оптимальной загрузке (с центровкой)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829485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0"/>
            <a:ext cx="8928992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Main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iostream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Combi.h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Knapsack.h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time.h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iomanip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#define</a:t>
            </a:r>
            <a:r>
              <a:rPr lang="en-US" sz="2400" dirty="0">
                <a:solidFill>
                  <a:prstClr val="black"/>
                </a:solidFill>
              </a:rPr>
              <a:t> NN (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(c)/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))</a:t>
            </a:r>
          </a:p>
          <a:p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_</a:t>
            </a:r>
            <a:r>
              <a:rPr lang="en-US" sz="2400" dirty="0" err="1">
                <a:solidFill>
                  <a:prstClr val="black"/>
                </a:solidFill>
              </a:rPr>
              <a:t>tmain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argc</a:t>
            </a:r>
            <a:r>
              <a:rPr lang="en-US" sz="2400" dirty="0">
                <a:solidFill>
                  <a:prstClr val="black"/>
                </a:solidFill>
              </a:rPr>
              <a:t>, _TCHAR* </a:t>
            </a:r>
            <a:r>
              <a:rPr lang="en-US" sz="2400" dirty="0" err="1">
                <a:solidFill>
                  <a:prstClr val="black"/>
                </a:solidFill>
              </a:rPr>
              <a:t>argv</a:t>
            </a:r>
            <a:r>
              <a:rPr lang="en-US" sz="24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400" dirty="0">
                <a:solidFill>
                  <a:prstClr val="black"/>
                </a:solidFill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setlocale</a:t>
            </a:r>
            <a:r>
              <a:rPr lang="en-US" sz="2400" dirty="0">
                <a:solidFill>
                  <a:prstClr val="black"/>
                </a:solidFill>
              </a:rPr>
              <a:t>(LC_ALL,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rus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V = 600,              </a:t>
            </a:r>
            <a:r>
              <a:rPr lang="ru-RU" sz="2400" dirty="0">
                <a:solidFill>
                  <a:srgbClr val="008000"/>
                </a:solidFill>
              </a:rPr>
              <a:t>// вместимость рюкзака         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v[] = {25, 56, 67, 40, 20, 27, 37, 33, 33, 44, 53, 12,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      60, 75, 12, 55, 54, 42, 43, 14, 30, 37, 31, 12}, 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c[] = {15, 26, 27, 43, 16, 26, 42, 22, 34, 12, 33, 30,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      12, 45, 60, 41, 33, 11, 14, 12, 25, 41, 30, 40};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 m[NN];   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maxcc</a:t>
            </a:r>
            <a:r>
              <a:rPr lang="en-US" sz="2400" dirty="0">
                <a:solidFill>
                  <a:prstClr val="black"/>
                </a:solidFill>
              </a:rPr>
              <a:t> = 0;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clock_t</a:t>
            </a:r>
            <a:r>
              <a:rPr lang="en-US" sz="2400" dirty="0">
                <a:solidFill>
                  <a:prstClr val="black"/>
                </a:solidFill>
              </a:rPr>
              <a:t> t1, t2; </a:t>
            </a:r>
          </a:p>
        </p:txBody>
      </p:sp>
    </p:spTree>
    <p:extLst>
      <p:ext uri="{BB962C8B-B14F-4D97-AF65-F5344CB8AC3E}">
        <p14:creationId xmlns:p14="http://schemas.microsoft.com/office/powerpoint/2010/main" val="1774489662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60648"/>
            <a:ext cx="864096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"-------- </a:t>
            </a:r>
            <a:r>
              <a:rPr lang="be-BY" sz="2400" dirty="0">
                <a:solidFill>
                  <a:srgbClr val="A31515"/>
                </a:solidFill>
              </a:rPr>
              <a:t>Задача о рюкзаке --------- "</a:t>
            </a:r>
            <a:r>
              <a:rPr lang="be-BY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"- </a:t>
            </a:r>
            <a:r>
              <a:rPr lang="be-BY" sz="2400" dirty="0">
                <a:solidFill>
                  <a:srgbClr val="A31515"/>
                </a:solidFill>
              </a:rPr>
              <a:t>вместимость рюкзака  : "</a:t>
            </a:r>
            <a:r>
              <a:rPr lang="be-BY" sz="2400" dirty="0">
                <a:solidFill>
                  <a:prstClr val="black"/>
                </a:solidFill>
              </a:rPr>
              <a:t>&lt;&lt; </a:t>
            </a:r>
            <a:r>
              <a:rPr lang="en-US" sz="2400" dirty="0">
                <a:solidFill>
                  <a:prstClr val="black"/>
                </a:solidFill>
              </a:rPr>
              <a:t>V;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"-- количество ------ продолжительность --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    предметов          вычисления 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 14; i &lt;= NN; i++)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{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t1 = clock();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</a:t>
            </a:r>
            <a:r>
              <a:rPr lang="en-US" sz="2400" dirty="0" err="1">
                <a:solidFill>
                  <a:prstClr val="black"/>
                </a:solidFill>
              </a:rPr>
              <a:t>maxcc</a:t>
            </a:r>
            <a:r>
              <a:rPr lang="en-US" sz="2400" dirty="0">
                <a:solidFill>
                  <a:prstClr val="black"/>
                </a:solidFill>
              </a:rPr>
              <a:t> =  </a:t>
            </a:r>
            <a:r>
              <a:rPr lang="en-US" sz="2400" dirty="0" err="1">
                <a:solidFill>
                  <a:prstClr val="black"/>
                </a:solidFill>
              </a:rPr>
              <a:t>knapsack_s</a:t>
            </a:r>
            <a:r>
              <a:rPr lang="en-US" sz="2400" dirty="0">
                <a:solidFill>
                  <a:prstClr val="black"/>
                </a:solidFill>
              </a:rPr>
              <a:t>(V, i, v, c, m 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t2 = clock();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       "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(2)&lt;&lt;i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         &lt;&lt;</a:t>
            </a:r>
            <a:r>
              <a:rPr lang="en-US" sz="2400" dirty="0">
                <a:solidFill>
                  <a:srgbClr val="A31515"/>
                </a:solidFill>
              </a:rPr>
              <a:t>"               "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(5)&lt;&lt;(t2-t1);                   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}</a:t>
            </a:r>
          </a:p>
          <a:p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400" dirty="0">
                <a:solidFill>
                  <a:prstClr val="black"/>
                </a:solidFill>
              </a:rPr>
              <a:t>}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601041848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7" r="6709" b="8633"/>
          <a:stretch/>
        </p:blipFill>
        <p:spPr bwMode="auto">
          <a:xfrm>
            <a:off x="179511" y="188640"/>
            <a:ext cx="8784977" cy="6192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3025745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4016" y="44624"/>
            <a:ext cx="8892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FF0000"/>
                </a:solidFill>
              </a:rPr>
              <a:t>Пример </a:t>
            </a:r>
            <a:r>
              <a:rPr lang="ru-RU" sz="2800" dirty="0">
                <a:solidFill>
                  <a:srgbClr val="FF0000"/>
                </a:solidFill>
              </a:rPr>
              <a:t>реализации функции </a:t>
            </a:r>
            <a:r>
              <a:rPr lang="en-US" sz="2800" dirty="0">
                <a:solidFill>
                  <a:srgbClr val="FF0000"/>
                </a:solidFill>
              </a:rPr>
              <a:t>knapsack</a:t>
            </a:r>
            <a:r>
              <a:rPr lang="ru-RU" sz="2800" dirty="0">
                <a:solidFill>
                  <a:srgbClr val="FF0000"/>
                </a:solidFill>
              </a:rPr>
              <a:t>_</a:t>
            </a:r>
            <a:r>
              <a:rPr lang="en-US" sz="2800" dirty="0">
                <a:solidFill>
                  <a:srgbClr val="FF0000"/>
                </a:solidFill>
              </a:rPr>
              <a:t>s </a:t>
            </a:r>
            <a:r>
              <a:rPr lang="ru-RU" sz="2800" dirty="0">
                <a:solidFill>
                  <a:srgbClr val="FF0000"/>
                </a:solidFill>
              </a:rPr>
              <a:t>на языке </a:t>
            </a:r>
            <a:r>
              <a:rPr lang="en-US" sz="2800" dirty="0">
                <a:solidFill>
                  <a:srgbClr val="FF0000"/>
                </a:solidFill>
              </a:rPr>
              <a:t>C</a:t>
            </a:r>
            <a:r>
              <a:rPr lang="ru-RU" sz="2800" dirty="0">
                <a:solidFill>
                  <a:srgbClr val="FF0000"/>
                </a:solidFill>
              </a:rPr>
              <a:t>++, которая решает задачу о рюкзаке. </a:t>
            </a:r>
            <a:endParaRPr lang="be-BY" sz="28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 flipV="1">
            <a:off x="7236296" y="1331385"/>
            <a:ext cx="128014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16024" y="1696146"/>
            <a:ext cx="8748464" cy="334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График, построенный по результатам выполнения  программы. Несложно заметить, что с увеличением количества предметов (параметр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knapsack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на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единицу продолжительность выполнения функции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knapsack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удваивается. Такой результат согласуется с оценкой </a:t>
            </a:r>
            <a:r>
              <a:rPr lang="ru-RU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(2</a:t>
            </a:r>
            <a:r>
              <a:rPr lang="en-US" sz="2400" i="1" baseline="300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сложности алгоритма генерации </a:t>
            </a:r>
            <a:r>
              <a:rPr lang="ru-RU" sz="2400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булеана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множества мощности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59439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88140"/>
            <a:ext cx="11268745" cy="6808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4255607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76097" y="188640"/>
            <a:ext cx="4762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200" dirty="0" smtClean="0">
                <a:solidFill>
                  <a:srgbClr val="FF0000"/>
                </a:solidFill>
              </a:rPr>
              <a:t>2.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be-BY" sz="3200" dirty="0" smtClean="0">
                <a:solidFill>
                  <a:srgbClr val="FF0000"/>
                </a:solidFill>
              </a:rPr>
              <a:t>Генерация </a:t>
            </a:r>
            <a:r>
              <a:rPr lang="be-BY" sz="3200" dirty="0">
                <a:solidFill>
                  <a:srgbClr val="FF0000"/>
                </a:solidFill>
              </a:rPr>
              <a:t>сочетаний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784976" cy="184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212436"/>
              </p:ext>
            </p:extLst>
          </p:nvPr>
        </p:nvGraphicFramePr>
        <p:xfrm>
          <a:off x="2987824" y="3212976"/>
          <a:ext cx="2891615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Формула" r:id="rId4" imgW="1218671" imgH="482391" progId="Equation.3">
                  <p:embed/>
                </p:oleObj>
              </mc:Choice>
              <mc:Fallback>
                <p:oleObj name="Формула" r:id="rId4" imgW="1218671" imgH="48239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212976"/>
                        <a:ext cx="2891615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994304"/>
              </p:ext>
            </p:extLst>
          </p:nvPr>
        </p:nvGraphicFramePr>
        <p:xfrm>
          <a:off x="2476097" y="5085184"/>
          <a:ext cx="1152128" cy="512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Формула" r:id="rId6" imgW="431613" imgH="190417" progId="Equation.3">
                  <p:embed/>
                </p:oleObj>
              </mc:Choice>
              <mc:Fallback>
                <p:oleObj name="Формула" r:id="rId6" imgW="431613" imgH="1904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097" y="5085184"/>
                        <a:ext cx="1152128" cy="5120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450279"/>
              </p:ext>
            </p:extLst>
          </p:nvPr>
        </p:nvGraphicFramePr>
        <p:xfrm>
          <a:off x="4139952" y="4797152"/>
          <a:ext cx="4045155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Формула" r:id="rId8" imgW="1815840" imgH="482400" progId="Equation.3">
                  <p:embed/>
                </p:oleObj>
              </mc:Choice>
              <mc:Fallback>
                <p:oleObj name="Формула" r:id="rId8" imgW="181584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4797152"/>
                        <a:ext cx="4045155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3449730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76097" y="188640"/>
            <a:ext cx="4762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200" dirty="0" smtClean="0">
                <a:solidFill>
                  <a:srgbClr val="FF0000"/>
                </a:solidFill>
              </a:rPr>
              <a:t>2.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be-BY" sz="3200" dirty="0" smtClean="0">
                <a:solidFill>
                  <a:srgbClr val="FF0000"/>
                </a:solidFill>
              </a:rPr>
              <a:t>Генерация </a:t>
            </a:r>
            <a:r>
              <a:rPr lang="be-BY" sz="3200" dirty="0">
                <a:solidFill>
                  <a:srgbClr val="FF0000"/>
                </a:solidFill>
              </a:rPr>
              <a:t>сочетаний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" name="Прямоугольник 1"/>
          <p:cNvSpPr/>
          <p:nvPr/>
        </p:nvSpPr>
        <p:spPr>
          <a:xfrm>
            <a:off x="305877" y="780078"/>
            <a:ext cx="87755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Схема построения множества сочетаний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400" b="1" i="1" baseline="-250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b="1" i="1" baseline="-250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,3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из элементов множества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 Закрашенным прямоугольником на рисунке обозначены номера (индексы) элементов битовых последовательностей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400" b="1" i="1" baseline="-250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735200" y="1913207"/>
            <a:ext cx="159025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503555"/>
              </p:ext>
            </p:extLst>
          </p:nvPr>
        </p:nvGraphicFramePr>
        <p:xfrm>
          <a:off x="3735200" y="1913208"/>
          <a:ext cx="1043608" cy="463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Уравнение" r:id="rId4" imgW="596641" imgH="266584" progId="Equation.3">
                  <p:embed/>
                </p:oleObj>
              </mc:Choice>
              <mc:Fallback>
                <p:oleObj name="Уравнение" r:id="rId4" imgW="596641" imgH="266584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200" y="1913208"/>
                        <a:ext cx="1043608" cy="4638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4845403" y="1872120"/>
            <a:ext cx="3699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 элементов множества </a:t>
            </a:r>
            <a:r>
              <a:rPr lang="en-US" sz="2400" b="1" i="1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X.</a:t>
            </a:r>
            <a:r>
              <a:rPr lang="en-US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05877" y="2407528"/>
            <a:ext cx="86586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Стрелки связывают битовые последовательности, содержащие три двоичные единицы и сгенерированные сочетания множества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400" b="1" i="1" baseline="-250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b="1" i="1" baseline="-250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,3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Для каждой стрелки указаны индексы единичных позиций соответствующих битовых последовательностей. Эти индексы используются для выбора элементов из множества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для включения в соответствующее сочетание. Очевидно, что такой алгоритм генерации сочетаний имеет сложность </a:t>
            </a:r>
            <a:endParaRPr lang="ru-RU" sz="240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 flipV="1">
            <a:off x="1619672" y="4795309"/>
            <a:ext cx="1497766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462779"/>
              </p:ext>
            </p:extLst>
          </p:nvPr>
        </p:nvGraphicFramePr>
        <p:xfrm>
          <a:off x="7088732" y="4619086"/>
          <a:ext cx="936104" cy="4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Уравнение" r:id="rId6" imgW="583947" imgH="279279" progId="Equation.3">
                  <p:embed/>
                </p:oleObj>
              </mc:Choice>
              <mc:Fallback>
                <p:oleObj name="Уравнение" r:id="rId6" imgW="583947" imgH="27927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8732" y="4619086"/>
                        <a:ext cx="936104" cy="452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-32618" y="5016944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как и алгоритм генерации множества всех подмножеств.</a:t>
            </a:r>
            <a:endParaRPr lang="ru-RU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579372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304017"/>
              </p:ext>
            </p:extLst>
          </p:nvPr>
        </p:nvGraphicFramePr>
        <p:xfrm>
          <a:off x="1235832" y="0"/>
          <a:ext cx="667233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Visio" r:id="rId3" imgW="6980850" imgH="7174751" progId="Visio.Drawing.11">
                  <p:embed/>
                </p:oleObj>
              </mc:Choice>
              <mc:Fallback>
                <p:oleObj name="Visio" r:id="rId3" imgW="6980850" imgH="717475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832" y="0"/>
                        <a:ext cx="6672335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6720833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33" name="Picture 4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95184"/>
            <a:ext cx="8352928" cy="596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67544" y="116632"/>
            <a:ext cx="49196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Имеется множество всех подмножеств:</a:t>
            </a:r>
            <a:endParaRPr lang="ru-RU" sz="2000" b="1" i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4957812" y="236935"/>
            <a:ext cx="12781804" cy="5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509669"/>
              </p:ext>
            </p:extLst>
          </p:nvPr>
        </p:nvGraphicFramePr>
        <p:xfrm>
          <a:off x="5447405" y="124170"/>
          <a:ext cx="1860899" cy="3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Уравнение" r:id="rId4" imgW="1308100" imgH="279400" progId="Equation.3">
                  <p:embed/>
                </p:oleObj>
              </mc:Choice>
              <mc:Fallback>
                <p:oleObj name="Уравнение" r:id="rId4" imgW="13081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405" y="124170"/>
                        <a:ext cx="1860899" cy="393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79512" y="495074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0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Всего подмножеств 16. </a:t>
            </a:r>
            <a:r>
              <a:rPr lang="ru-RU" sz="20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Требуется найти все сочетания по три.  </a:t>
            </a:r>
            <a:endParaRPr lang="ru-RU" sz="20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103247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9592" y="116632"/>
            <a:ext cx="752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i="1" dirty="0">
                <a:solidFill>
                  <a:srgbClr val="FF0000"/>
                </a:solidFill>
              </a:rPr>
              <a:t>Р</a:t>
            </a:r>
            <a:r>
              <a:rPr lang="ru-RU" sz="2400" i="1" dirty="0" smtClean="0">
                <a:solidFill>
                  <a:srgbClr val="FF0000"/>
                </a:solidFill>
              </a:rPr>
              <a:t>еализация </a:t>
            </a:r>
            <a:r>
              <a:rPr lang="ru-RU" sz="2400" i="1" dirty="0">
                <a:solidFill>
                  <a:srgbClr val="FF0000"/>
                </a:solidFill>
              </a:rPr>
              <a:t>генератора сочетаний на языке С++. </a:t>
            </a:r>
            <a:endParaRPr lang="be-BY" sz="2400" i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585693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Генератор реализован в виде структуры </a:t>
            </a:r>
            <a:r>
              <a:rPr lang="en-US" sz="2400" b="1" i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xcombination</a:t>
            </a:r>
            <a:r>
              <a:rPr lang="ru-RU" sz="2400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400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340768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Структура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xcombination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имеет один конструктор с двумя параметрами. Первый параметр определяет количество элементов в исходном множестве, второй – количество элементов в генерируемых сочетаниях.  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Для хранения текущего состояния генератора используются три переменные: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(мощность исходного множества),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(количество элементов в генерируемых сочетаниях),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sset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(адрес нулевого элемента массива индексов) и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nc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(номер текущего сочетания). Все переменные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инициализируются в конструкторе. Значение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nc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увеличивается на единицу после формирования очередного сочетания, а значение остальных переменных остается постоянным. </a:t>
            </a:r>
            <a:endParaRPr lang="ru-RU" sz="2400" dirty="0" smtClean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Кроме конструктора, структура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xcombination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содержит еще пять функций.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672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404664"/>
            <a:ext cx="80648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solidFill>
                  <a:srgbClr val="FF0000"/>
                </a:solidFill>
              </a:rPr>
              <a:t>Комбинаторный анализ</a:t>
            </a:r>
            <a:r>
              <a:rPr lang="ru-RU" sz="3200" dirty="0"/>
              <a:t> (комбинаторика,  комбинаторная математика) – раздел математики, посвященный решению задач выбора и расположения элементов  некоторого, обычно конечного, множества в соответствии с заданными правилами.</a:t>
            </a:r>
            <a:endParaRPr lang="be-BY" sz="3200" dirty="0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98946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9592" y="-27384"/>
            <a:ext cx="752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i="1" dirty="0">
                <a:solidFill>
                  <a:srgbClr val="FF0000"/>
                </a:solidFill>
              </a:rPr>
              <a:t>Р</a:t>
            </a:r>
            <a:r>
              <a:rPr lang="ru-RU" sz="2400" i="1" dirty="0" smtClean="0">
                <a:solidFill>
                  <a:srgbClr val="FF0000"/>
                </a:solidFill>
              </a:rPr>
              <a:t>еализация </a:t>
            </a:r>
            <a:r>
              <a:rPr lang="ru-RU" sz="2400" i="1" dirty="0">
                <a:solidFill>
                  <a:srgbClr val="FF0000"/>
                </a:solidFill>
              </a:rPr>
              <a:t>генератора сочетаний на языке С++. </a:t>
            </a:r>
            <a:endParaRPr lang="be-BY" sz="2400" i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Прямоугольник 5"/>
          <p:cNvSpPr/>
          <p:nvPr/>
        </p:nvSpPr>
        <p:spPr>
          <a:xfrm>
            <a:off x="0" y="677009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getfirst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не имеет параметров и предназначена для проверки корректности параметров, заданных в конструкторе. Эта функция не формирует массива индексов, как это происходило в структуре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subset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(генератор множества всех подмножеств). В основном она существует для унификации интерфейсов всех генераторов. Функция возвращает отрицательное значение, если параметры генератора заданы неверно.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getnext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формирует массив индексов следующего сочетания и увеличивает значение переменной </a:t>
            </a:r>
            <a:r>
              <a:rPr lang="en-US" sz="2400" b="1" dirty="0" err="1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nc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на единицу. При каждом вызове функции для текущего массива индексов вычисляется  новое значение </a:t>
            </a:r>
            <a:r>
              <a:rPr lang="en-US" sz="2400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-индекса и, если оно не превышает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строится новый массив индексов. При достижении </a:t>
            </a:r>
            <a:r>
              <a:rPr lang="en-US" sz="2400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-индексом значения, равного или превышающего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функция возвращает отрицательное значение, в других случаях возвращается положительное значение.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99858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9592" y="-27384"/>
            <a:ext cx="752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i="1" dirty="0">
                <a:solidFill>
                  <a:srgbClr val="FF0000"/>
                </a:solidFill>
              </a:rPr>
              <a:t>Р</a:t>
            </a:r>
            <a:r>
              <a:rPr lang="ru-RU" sz="2400" i="1" dirty="0" smtClean="0">
                <a:solidFill>
                  <a:srgbClr val="FF0000"/>
                </a:solidFill>
              </a:rPr>
              <a:t>еализация </a:t>
            </a:r>
            <a:r>
              <a:rPr lang="ru-RU" sz="2400" i="1" dirty="0">
                <a:solidFill>
                  <a:srgbClr val="FF0000"/>
                </a:solidFill>
              </a:rPr>
              <a:t>генератора сочетаний на языке С++. </a:t>
            </a:r>
            <a:endParaRPr lang="be-BY" sz="2400" i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Прямоугольник 5"/>
          <p:cNvSpPr/>
          <p:nvPr/>
        </p:nvSpPr>
        <p:spPr>
          <a:xfrm>
            <a:off x="72008" y="288513"/>
            <a:ext cx="9036496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ntx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значение элемента массива индексов по  индексу этого элемента и служит для сокращения записи  при  переборе элементов массива. 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вычисляет и возвращает общее количество  сочетаний из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и в генераторе множества всех подмножеств, для сброса генератора сочетаний в начальное состояние служит функция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После вызова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снова могут  вызываться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getfirst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getnext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исходного множества в примере используется строковый массив, состоящий из пяти элементов. Вначале программы этот массив распечатывается. Далее объявляется структура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xcombination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ее конструктору в качестве параметров передаются количество элементов исходного множества и размерность сочетаний. 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сочетаний начинается функцией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getfirst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функция возвращает положительное значение, то сформирован индекс массивов первого сочетания. Массив индексов каждого следующего сочетания формируется функцией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getnext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Выбор элементов исходного массива осуществляется с помощью функции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Признаком завершения цикла генерации является отрицательное значение функции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getnext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825510105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2332"/>
            <a:ext cx="864096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en-US" sz="2000" dirty="0" err="1">
                <a:solidFill>
                  <a:srgbClr val="008000"/>
                </a:solidFill>
              </a:rPr>
              <a:t>Combi.h</a:t>
            </a:r>
            <a:r>
              <a:rPr lang="en-US" sz="2000" dirty="0">
                <a:solidFill>
                  <a:srgbClr val="008000"/>
                </a:solidFill>
              </a:rPr>
              <a:t> 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#pragma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once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namespace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struct</a:t>
            </a:r>
            <a:r>
              <a:rPr lang="ru-RU" sz="2000" dirty="0">
                <a:solidFill>
                  <a:prstClr val="black"/>
                </a:solidFill>
              </a:rPr>
              <a:t>  </a:t>
            </a:r>
            <a:r>
              <a:rPr lang="ru-RU" sz="2000" dirty="0" err="1">
                <a:solidFill>
                  <a:prstClr val="black"/>
                </a:solidFill>
              </a:rPr>
              <a:t>xcombination</a:t>
            </a:r>
            <a:r>
              <a:rPr lang="ru-RU" sz="2000" dirty="0">
                <a:solidFill>
                  <a:prstClr val="black"/>
                </a:solidFill>
              </a:rPr>
              <a:t>           </a:t>
            </a:r>
            <a:r>
              <a:rPr lang="ru-RU" sz="2000" dirty="0">
                <a:solidFill>
                  <a:srgbClr val="008000"/>
                </a:solidFill>
              </a:rPr>
              <a:t>// генератор  сочетаний (эвристика)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 n,                  </a:t>
            </a:r>
            <a:r>
              <a:rPr lang="ru-RU" sz="2000" dirty="0">
                <a:solidFill>
                  <a:srgbClr val="008000"/>
                </a:solidFill>
              </a:rPr>
              <a:t>// количество элементов исходного множества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</a:t>
            </a:r>
            <a:r>
              <a:rPr lang="ru-RU" sz="2000" dirty="0" smtClean="0">
                <a:solidFill>
                  <a:prstClr val="black"/>
                </a:solidFill>
              </a:rPr>
              <a:t>      </a:t>
            </a:r>
            <a:r>
              <a:rPr lang="ru-RU" sz="2000" dirty="0">
                <a:solidFill>
                  <a:prstClr val="black"/>
                </a:solidFill>
              </a:rPr>
              <a:t>m,               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rgbClr val="008000"/>
                </a:solidFill>
              </a:rPr>
              <a:t>// количество элементов в сочетаниях </a:t>
            </a:r>
          </a:p>
          <a:p>
            <a:r>
              <a:rPr lang="ru-RU" sz="2000" dirty="0" smtClean="0">
                <a:solidFill>
                  <a:prstClr val="black"/>
                </a:solidFill>
              </a:rPr>
              <a:t>              </a:t>
            </a:r>
            <a:r>
              <a:rPr lang="ru-RU" sz="2000" dirty="0">
                <a:solidFill>
                  <a:prstClr val="black"/>
                </a:solidFill>
              </a:rPr>
              <a:t>*</a:t>
            </a:r>
            <a:r>
              <a:rPr lang="ru-RU" sz="2000" dirty="0" err="1">
                <a:solidFill>
                  <a:prstClr val="black"/>
                </a:solidFill>
              </a:rPr>
              <a:t>sset</a:t>
            </a:r>
            <a:r>
              <a:rPr lang="ru-RU" sz="2000" dirty="0">
                <a:solidFill>
                  <a:prstClr val="black"/>
                </a:solidFill>
              </a:rPr>
              <a:t>;            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smtClean="0">
                <a:solidFill>
                  <a:srgbClr val="008000"/>
                </a:solidFill>
              </a:rPr>
              <a:t>// </a:t>
            </a:r>
            <a:r>
              <a:rPr lang="ru-RU" sz="2000" dirty="0">
                <a:solidFill>
                  <a:srgbClr val="008000"/>
                </a:solidFill>
              </a:rPr>
              <a:t>массив индексов текущего сочетания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n = 1, </a:t>
            </a:r>
            <a:r>
              <a:rPr lang="ru-RU" sz="2000" dirty="0">
                <a:solidFill>
                  <a:srgbClr val="008000"/>
                </a:solidFill>
              </a:rPr>
              <a:t>//количество элементов исходного множества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m = 1  </a:t>
            </a:r>
            <a:r>
              <a:rPr lang="ru-RU" sz="2000" dirty="0">
                <a:solidFill>
                  <a:srgbClr val="008000"/>
                </a:solidFill>
              </a:rPr>
              <a:t>// количество элементов в сочетаниях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            );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void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reset</a:t>
            </a:r>
            <a:r>
              <a:rPr lang="ru-RU" sz="2000" dirty="0">
                <a:solidFill>
                  <a:prstClr val="black"/>
                </a:solidFill>
              </a:rPr>
              <a:t>();              </a:t>
            </a:r>
            <a:r>
              <a:rPr lang="ru-RU" sz="2000" dirty="0">
                <a:solidFill>
                  <a:srgbClr val="008000"/>
                </a:solidFill>
              </a:rPr>
              <a:t>// сбросить генератор, начать сначала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getfirst</a:t>
            </a:r>
            <a:r>
              <a:rPr lang="ru-RU" sz="2000" dirty="0">
                <a:solidFill>
                  <a:prstClr val="black"/>
                </a:solidFill>
              </a:rPr>
              <a:t>();          </a:t>
            </a:r>
            <a:r>
              <a:rPr lang="ru-RU" sz="2000" dirty="0">
                <a:solidFill>
                  <a:srgbClr val="008000"/>
                </a:solidFill>
              </a:rPr>
              <a:t>// сформировать первый массив индексов 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getnext</a:t>
            </a:r>
            <a:r>
              <a:rPr lang="ru-RU" sz="2000" dirty="0">
                <a:solidFill>
                  <a:prstClr val="black"/>
                </a:solidFill>
              </a:rPr>
              <a:t>();           </a:t>
            </a:r>
            <a:r>
              <a:rPr lang="ru-RU" sz="2000" dirty="0">
                <a:solidFill>
                  <a:srgbClr val="008000"/>
                </a:solidFill>
              </a:rPr>
              <a:t>// сформировать следующий массив индексов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ntx</a:t>
            </a:r>
            <a:r>
              <a:rPr lang="ru-RU" sz="2000" dirty="0">
                <a:solidFill>
                  <a:prstClr val="black"/>
                </a:solidFill>
              </a:rPr>
              <a:t>(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i);        </a:t>
            </a:r>
            <a:r>
              <a:rPr lang="ru-RU" sz="2000" dirty="0">
                <a:solidFill>
                  <a:srgbClr val="008000"/>
                </a:solidFill>
              </a:rPr>
              <a:t>// получить i-й элемент массива индексов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unsigned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nc</a:t>
            </a:r>
            <a:r>
              <a:rPr lang="en-US" sz="2000" dirty="0">
                <a:solidFill>
                  <a:prstClr val="black"/>
                </a:solidFill>
              </a:rPr>
              <a:t>;      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be-BY" sz="2000" dirty="0">
                <a:solidFill>
                  <a:srgbClr val="008000"/>
                </a:solidFill>
              </a:rPr>
              <a:t>номер сочетания  0,..., </a:t>
            </a:r>
            <a:r>
              <a:rPr lang="en-US" sz="2000" dirty="0">
                <a:solidFill>
                  <a:srgbClr val="008000"/>
                </a:solidFill>
              </a:rPr>
              <a:t>count()-1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unsigned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rgbClr val="0000FF"/>
                </a:solidFill>
              </a:rPr>
              <a:t>__int64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count</a:t>
            </a:r>
            <a:r>
              <a:rPr lang="ru-RU" sz="2000" dirty="0">
                <a:solidFill>
                  <a:prstClr val="black"/>
                </a:solidFill>
              </a:rPr>
              <a:t>() </a:t>
            </a:r>
            <a:r>
              <a:rPr lang="ru-RU" sz="2000" dirty="0" err="1">
                <a:solidFill>
                  <a:srgbClr val="0000FF"/>
                </a:solidFill>
              </a:rPr>
              <a:t>const</a:t>
            </a:r>
            <a:r>
              <a:rPr lang="ru-RU" sz="2000" dirty="0">
                <a:solidFill>
                  <a:prstClr val="black"/>
                </a:solidFill>
              </a:rPr>
              <a:t>;  </a:t>
            </a:r>
            <a:r>
              <a:rPr lang="ru-RU" sz="2000" dirty="0">
                <a:solidFill>
                  <a:srgbClr val="008000"/>
                </a:solidFill>
              </a:rPr>
              <a:t>// вычислить количество сочетаний   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133947059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97187" y="-27384"/>
            <a:ext cx="878497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Combi.cpp 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Combi.h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&lt;algorithm&gt;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namespace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n,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m)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 = n;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 = m;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[m+2];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-&gt;reset();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</a:t>
            </a:r>
          </a:p>
          <a:p>
            <a:r>
              <a:rPr lang="ru-RU" sz="2000" dirty="0" err="1">
                <a:solidFill>
                  <a:srgbClr val="0000FF"/>
                </a:solidFill>
              </a:rPr>
              <a:t>void</a:t>
            </a:r>
            <a:r>
              <a:rPr lang="ru-RU" sz="2000" dirty="0">
                <a:solidFill>
                  <a:prstClr val="black"/>
                </a:solidFill>
              </a:rPr>
              <a:t>  </a:t>
            </a:r>
            <a:r>
              <a:rPr lang="ru-RU" sz="2000" dirty="0" err="1">
                <a:solidFill>
                  <a:prstClr val="black"/>
                </a:solidFill>
              </a:rPr>
              <a:t>xcombination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reset</a:t>
            </a:r>
            <a:r>
              <a:rPr lang="ru-RU" sz="2000" dirty="0">
                <a:solidFill>
                  <a:prstClr val="black"/>
                </a:solidFill>
              </a:rPr>
              <a:t>()     </a:t>
            </a:r>
            <a:r>
              <a:rPr lang="ru-RU" sz="2000" dirty="0">
                <a:solidFill>
                  <a:srgbClr val="008000"/>
                </a:solidFill>
              </a:rPr>
              <a:t>// сбросить генератор, начать сначала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nc</a:t>
            </a:r>
            <a:r>
              <a:rPr lang="en-US" sz="2000" dirty="0">
                <a:solidFill>
                  <a:prstClr val="black"/>
                </a:solidFill>
              </a:rPr>
              <a:t> = 0;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  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</a:t>
            </a:r>
            <a:r>
              <a:rPr lang="nn-NO" sz="2000" dirty="0">
                <a:solidFill>
                  <a:srgbClr val="0000FF"/>
                </a:solidFill>
              </a:rPr>
              <a:t>this</a:t>
            </a:r>
            <a:r>
              <a:rPr lang="nn-NO" sz="2000" dirty="0">
                <a:solidFill>
                  <a:prstClr val="black"/>
                </a:solidFill>
              </a:rPr>
              <a:t>-&gt;m; i++) </a:t>
            </a:r>
            <a:r>
              <a:rPr lang="nn-NO" sz="2000" dirty="0">
                <a:solidFill>
                  <a:srgbClr val="0000FF"/>
                </a:solidFill>
              </a:rPr>
              <a:t>this</a:t>
            </a:r>
            <a:r>
              <a:rPr lang="nn-NO" sz="2000" dirty="0">
                <a:solidFill>
                  <a:prstClr val="black"/>
                </a:solidFill>
              </a:rPr>
              <a:t>-&gt;sset[i] = i;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[m] =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[m+1] = 0;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};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getfirst</a:t>
            </a:r>
            <a:r>
              <a:rPr lang="en-US" sz="2000" dirty="0">
                <a:solidFill>
                  <a:prstClr val="black"/>
                </a:solidFill>
              </a:rPr>
              <a:t>()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{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 &gt;=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-&gt;m)?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-&gt;m:-1; };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3380305783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8617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xcombination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getnext</a:t>
            </a:r>
            <a:r>
              <a:rPr lang="ru-RU" sz="2000" dirty="0" smtClean="0">
                <a:solidFill>
                  <a:prstClr val="black"/>
                </a:solidFill>
              </a:rPr>
              <a:t>()</a:t>
            </a:r>
            <a:r>
              <a:rPr lang="ru-RU" sz="2000" dirty="0" smtClean="0">
                <a:solidFill>
                  <a:srgbClr val="008000"/>
                </a:solidFill>
              </a:rPr>
              <a:t>//сформировать </a:t>
            </a:r>
            <a:r>
              <a:rPr lang="ru-RU" sz="2000" dirty="0">
                <a:solidFill>
                  <a:srgbClr val="008000"/>
                </a:solidFill>
              </a:rPr>
              <a:t>следующий </a:t>
            </a:r>
            <a:r>
              <a:rPr lang="ru-RU" sz="2000" dirty="0" smtClean="0">
                <a:solidFill>
                  <a:srgbClr val="008000"/>
                </a:solidFill>
              </a:rPr>
              <a:t>массив индексов  </a:t>
            </a:r>
            <a:endParaRPr lang="ru-RU" sz="2000" dirty="0">
              <a:solidFill>
                <a:srgbClr val="008000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 err="1">
                <a:solidFill>
                  <a:prstClr val="black"/>
                </a:solidFill>
              </a:rPr>
              <a:t>getfirst</a:t>
            </a:r>
            <a:r>
              <a:rPr lang="en-US" sz="2000" dirty="0">
                <a:solidFill>
                  <a:prstClr val="black"/>
                </a:solidFill>
              </a:rPr>
              <a:t>(); 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&gt; 0)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{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j;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for</a:t>
            </a:r>
            <a:r>
              <a:rPr lang="en-US" sz="2000" dirty="0">
                <a:solidFill>
                  <a:prstClr val="black"/>
                </a:solidFill>
              </a:rPr>
              <a:t> (j = 0;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[j]+1 ==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[j+1]; ++j)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           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[j] = j;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(j &gt;=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-&gt;m)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-1;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else</a:t>
            </a:r>
            <a:r>
              <a:rPr lang="en-US" sz="2000" dirty="0">
                <a:solidFill>
                  <a:prstClr val="black"/>
                </a:solidFill>
              </a:rPr>
              <a:t>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ru-RU" sz="2000" dirty="0" smtClean="0">
                <a:solidFill>
                  <a:prstClr val="black"/>
                </a:solidFill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</a:rPr>
              <a:t>this</a:t>
            </a:r>
            <a:r>
              <a:rPr lang="en-US" sz="2000" dirty="0" smtClean="0">
                <a:solidFill>
                  <a:prstClr val="black"/>
                </a:solidFill>
              </a:rPr>
              <a:t>-</a:t>
            </a:r>
            <a:r>
              <a:rPr lang="en-US" sz="2000" dirty="0">
                <a:solidFill>
                  <a:prstClr val="black"/>
                </a:solidFill>
              </a:rPr>
              <a:t>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[j]++;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ru-RU" sz="2000" dirty="0" smtClean="0">
                <a:solidFill>
                  <a:prstClr val="black"/>
                </a:solidFill>
              </a:rPr>
              <a:t>      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nc</a:t>
            </a:r>
            <a:r>
              <a:rPr lang="en-US" sz="2000" dirty="0">
                <a:solidFill>
                  <a:prstClr val="black"/>
                </a:solidFill>
              </a:rPr>
              <a:t>++;</a:t>
            </a:r>
          </a:p>
          <a:p>
            <a:r>
              <a:rPr lang="be-BY" sz="2000" dirty="0" smtClean="0">
                <a:solidFill>
                  <a:prstClr val="black"/>
                </a:solidFill>
              </a:rPr>
              <a:t>       </a:t>
            </a:r>
            <a:r>
              <a:rPr lang="be-BY" sz="2000" dirty="0">
                <a:solidFill>
                  <a:prstClr val="black"/>
                </a:solidFill>
              </a:rPr>
              <a:t>};</a:t>
            </a:r>
          </a:p>
          <a:p>
            <a:r>
              <a:rPr lang="be-BY" sz="2000" dirty="0" smtClean="0">
                <a:solidFill>
                  <a:prstClr val="black"/>
                </a:solidFill>
              </a:rPr>
              <a:t>    }</a:t>
            </a:r>
            <a:endParaRPr lang="be-BY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 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};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ntx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i)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{ 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[i];  };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unsigned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fact(</a:t>
            </a:r>
            <a:r>
              <a:rPr lang="en-US" sz="2000" dirty="0">
                <a:solidFill>
                  <a:srgbClr val="0000FF"/>
                </a:solidFill>
              </a:rPr>
              <a:t>unsigned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x){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(x == 0)?1:(x*fact(x-1));}; 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unsigned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::count()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  </a:t>
            </a:r>
            <a:r>
              <a:rPr lang="be-BY" sz="2000" dirty="0" smtClean="0">
                <a:solidFill>
                  <a:prstClr val="black"/>
                </a:solidFill>
              </a:rPr>
              <a:t>{ </a:t>
            </a:r>
            <a:r>
              <a:rPr lang="en-US" sz="2000" dirty="0" smtClean="0">
                <a:solidFill>
                  <a:srgbClr val="0000FF"/>
                </a:solidFill>
              </a:rPr>
              <a:t>return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 &gt;=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-&gt;m)?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         fact(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-&gt;n)/(fact(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-&gt;n-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-&gt;m)*fact(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-&gt;m)):0;    </a:t>
            </a:r>
            <a:r>
              <a:rPr lang="be-BY" sz="2000" dirty="0" smtClean="0">
                <a:solidFill>
                  <a:prstClr val="black"/>
                </a:solidFill>
              </a:rPr>
              <a:t> };};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1559252073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88640"/>
            <a:ext cx="79928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// Main     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stdafx.h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</a:t>
            </a:r>
            <a:r>
              <a:rPr lang="en-US" sz="2400" dirty="0" err="1">
                <a:solidFill>
                  <a:srgbClr val="A31515"/>
                </a:solidFill>
              </a:rPr>
              <a:t>iostream</a:t>
            </a:r>
            <a:r>
              <a:rPr lang="en-US" sz="24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Combi.h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_</a:t>
            </a:r>
            <a:r>
              <a:rPr lang="en-US" sz="2400" dirty="0" err="1">
                <a:solidFill>
                  <a:prstClr val="black"/>
                </a:solidFill>
              </a:rPr>
              <a:t>tmain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argc</a:t>
            </a:r>
            <a:r>
              <a:rPr lang="en-US" sz="2400" dirty="0">
                <a:solidFill>
                  <a:prstClr val="black"/>
                </a:solidFill>
              </a:rPr>
              <a:t>, _TCHAR* </a:t>
            </a:r>
            <a:r>
              <a:rPr lang="en-US" sz="2400" dirty="0" err="1">
                <a:solidFill>
                  <a:prstClr val="black"/>
                </a:solidFill>
              </a:rPr>
              <a:t>argv</a:t>
            </a:r>
            <a:r>
              <a:rPr lang="en-US" sz="24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400" dirty="0">
                <a:solidFill>
                  <a:prstClr val="black"/>
                </a:solidFill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setlocale</a:t>
            </a:r>
            <a:r>
              <a:rPr lang="en-US" sz="2400" dirty="0">
                <a:solidFill>
                  <a:prstClr val="black"/>
                </a:solidFill>
              </a:rPr>
              <a:t>(LC_ALL,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rus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>
                <a:solidFill>
                  <a:srgbClr val="0000FF"/>
                </a:solidFill>
              </a:rPr>
              <a:t>char</a:t>
            </a:r>
            <a:r>
              <a:rPr lang="pt-BR" sz="2400" dirty="0">
                <a:solidFill>
                  <a:prstClr val="black"/>
                </a:solidFill>
              </a:rPr>
              <a:t>  AA[][2]= {</a:t>
            </a:r>
            <a:r>
              <a:rPr lang="pt-BR" sz="2400" dirty="0">
                <a:solidFill>
                  <a:srgbClr val="A31515"/>
                </a:solidFill>
              </a:rPr>
              <a:t>"A"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"B"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"C"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"D"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"E"</a:t>
            </a:r>
            <a:r>
              <a:rPr lang="pt-BR" sz="2400" dirty="0">
                <a:solidFill>
                  <a:prstClr val="black"/>
                </a:solidFill>
              </a:rPr>
              <a:t>};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 --- Генератор сочетаний ---"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"Исходное множество: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"{ 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</a:t>
            </a:r>
            <a:r>
              <a:rPr lang="nn-NO" sz="2400" dirty="0">
                <a:solidFill>
                  <a:srgbClr val="0000FF"/>
                </a:solidFill>
              </a:rPr>
              <a:t>sizeof</a:t>
            </a:r>
            <a:r>
              <a:rPr lang="nn-NO" sz="2400" dirty="0">
                <a:solidFill>
                  <a:prstClr val="black"/>
                </a:solidFill>
              </a:rPr>
              <a:t>(AA)/2; i++) 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     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&lt;&lt;AA[i]&lt;&lt;((i&lt; 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(AA)/2-1)?</a:t>
            </a:r>
            <a:r>
              <a:rPr lang="en-US" sz="2400" dirty="0">
                <a:solidFill>
                  <a:srgbClr val="A31515"/>
                </a:solidFill>
              </a:rPr>
              <a:t>", "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  <a:r>
              <a:rPr lang="en-US" sz="2400" dirty="0">
                <a:solidFill>
                  <a:prstClr val="black"/>
                </a:solidFill>
              </a:rPr>
              <a:t>);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"}"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1413213685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88640"/>
            <a:ext cx="849694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cout</a:t>
            </a:r>
            <a:r>
              <a:rPr lang="ru-RU" sz="2400" dirty="0"/>
              <a:t>&lt;&lt;</a:t>
            </a:r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endl</a:t>
            </a:r>
            <a:r>
              <a:rPr lang="ru-RU" sz="2400" dirty="0"/>
              <a:t>&lt;&lt;</a:t>
            </a:r>
            <a:r>
              <a:rPr lang="ru-RU" sz="2400" dirty="0">
                <a:solidFill>
                  <a:srgbClr val="A31515"/>
                </a:solidFill>
              </a:rPr>
              <a:t>"Генерация сочетаний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combi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xcombination</a:t>
            </a:r>
            <a:r>
              <a:rPr lang="en-US" sz="2400" dirty="0">
                <a:solidFill>
                  <a:prstClr val="black"/>
                </a:solidFill>
              </a:rPr>
              <a:t> xc(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(AA)/2, 3);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be-BY" sz="2400" dirty="0">
                <a:solidFill>
                  <a:srgbClr val="A31515"/>
                </a:solidFill>
              </a:rPr>
              <a:t>из "</a:t>
            </a:r>
            <a:r>
              <a:rPr lang="be-BY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xc.n</a:t>
            </a:r>
            <a:r>
              <a:rPr lang="en-US" sz="2400" dirty="0">
                <a:solidFill>
                  <a:prstClr val="black"/>
                </a:solidFill>
              </a:rPr>
              <a:t>&lt;&lt; </a:t>
            </a:r>
            <a:r>
              <a:rPr lang="en-US" sz="2400" dirty="0">
                <a:solidFill>
                  <a:srgbClr val="A31515"/>
                </a:solidFill>
              </a:rPr>
              <a:t>" </a:t>
            </a:r>
            <a:r>
              <a:rPr lang="be-BY" sz="2400" dirty="0">
                <a:solidFill>
                  <a:srgbClr val="A31515"/>
                </a:solidFill>
              </a:rPr>
              <a:t>по "</a:t>
            </a:r>
            <a:r>
              <a:rPr lang="be-BY" sz="2400" dirty="0">
                <a:solidFill>
                  <a:prstClr val="black"/>
                </a:solidFill>
              </a:rPr>
              <a:t>&lt;&lt; </a:t>
            </a:r>
            <a:r>
              <a:rPr lang="en-US" sz="2400" dirty="0" err="1">
                <a:solidFill>
                  <a:prstClr val="black"/>
                </a:solidFill>
              </a:rPr>
              <a:t>xc.m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 n  = </a:t>
            </a:r>
            <a:r>
              <a:rPr lang="en-US" sz="2400" dirty="0" err="1">
                <a:solidFill>
                  <a:prstClr val="black"/>
                </a:solidFill>
              </a:rPr>
              <a:t>xc.getfirst</a:t>
            </a:r>
            <a:r>
              <a:rPr lang="en-US" sz="2400" dirty="0">
                <a:solidFill>
                  <a:prstClr val="black"/>
                </a:solidFill>
              </a:rPr>
              <a:t>();   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while</a:t>
            </a:r>
            <a:r>
              <a:rPr lang="en-US" sz="2400" dirty="0">
                <a:solidFill>
                  <a:prstClr val="black"/>
                </a:solidFill>
              </a:rPr>
              <a:t> (n &gt;= 0)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&lt;&lt;xc.nc &lt;&lt;</a:t>
            </a:r>
            <a:r>
              <a:rPr lang="en-US" sz="2400" dirty="0">
                <a:solidFill>
                  <a:srgbClr val="A31515"/>
                </a:solidFill>
              </a:rPr>
              <a:t>": { 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nn-NO" sz="2400" dirty="0" smtClean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n; i++)  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&lt;&lt;AA[</a:t>
            </a:r>
            <a:r>
              <a:rPr lang="en-US" sz="2400" dirty="0" err="1">
                <a:solidFill>
                  <a:prstClr val="black"/>
                </a:solidFill>
              </a:rPr>
              <a:t>xc.ntx</a:t>
            </a:r>
            <a:r>
              <a:rPr lang="en-US" sz="2400" dirty="0">
                <a:solidFill>
                  <a:prstClr val="black"/>
                </a:solidFill>
              </a:rPr>
              <a:t>(i)]&lt;&lt;((i&lt; n-1)?</a:t>
            </a:r>
            <a:r>
              <a:rPr lang="en-US" sz="2400" dirty="0">
                <a:solidFill>
                  <a:srgbClr val="A31515"/>
                </a:solidFill>
              </a:rPr>
              <a:t>", "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  <a:r>
              <a:rPr lang="en-US" sz="2400" dirty="0">
                <a:solidFill>
                  <a:prstClr val="black"/>
                </a:solidFill>
              </a:rPr>
              <a:t>);   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"}"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n = </a:t>
            </a:r>
            <a:r>
              <a:rPr lang="en-US" sz="2400" dirty="0" err="1">
                <a:solidFill>
                  <a:prstClr val="black"/>
                </a:solidFill>
              </a:rPr>
              <a:t>xc.getnext</a:t>
            </a:r>
            <a:r>
              <a:rPr lang="en-US" sz="2400" dirty="0">
                <a:solidFill>
                  <a:prstClr val="black"/>
                </a:solidFill>
              </a:rPr>
              <a:t>();  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};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be-BY" sz="2400" dirty="0">
                <a:solidFill>
                  <a:srgbClr val="A31515"/>
                </a:solidFill>
              </a:rPr>
              <a:t>всего: "</a:t>
            </a:r>
            <a:r>
              <a:rPr lang="be-BY" sz="2400" dirty="0">
                <a:solidFill>
                  <a:prstClr val="black"/>
                </a:solidFill>
              </a:rPr>
              <a:t> &lt;&lt; </a:t>
            </a:r>
            <a:r>
              <a:rPr lang="en-US" sz="2400" dirty="0" err="1">
                <a:solidFill>
                  <a:prstClr val="black"/>
                </a:solidFill>
              </a:rPr>
              <a:t>xc.count</a:t>
            </a:r>
            <a:r>
              <a:rPr lang="en-US" sz="2400" dirty="0">
                <a:solidFill>
                  <a:prstClr val="black"/>
                </a:solidFill>
              </a:rPr>
              <a:t>()&lt;&lt;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400" dirty="0">
                <a:solidFill>
                  <a:prstClr val="black"/>
                </a:solidFill>
              </a:rPr>
              <a:t>}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713065439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0" r="5400" b="12334"/>
          <a:stretch/>
        </p:blipFill>
        <p:spPr bwMode="auto">
          <a:xfrm>
            <a:off x="107504" y="44624"/>
            <a:ext cx="8928992" cy="5472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658159"/>
      </p:ext>
    </p:ext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Решение задачи об оптимальной загрузке судна на основе генератора сочетаний</a:t>
            </a:r>
            <a:endParaRPr lang="be-BY" sz="2400" dirty="0">
              <a:solidFill>
                <a:srgbClr val="FF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7849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483768" y="3140968"/>
            <a:ext cx="4738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rgbClr val="FF0000"/>
                </a:solidFill>
              </a:rPr>
              <a:t>Математическая модель задачи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082369"/>
              </p:ext>
            </p:extLst>
          </p:nvPr>
        </p:nvGraphicFramePr>
        <p:xfrm>
          <a:off x="467543" y="3462863"/>
          <a:ext cx="2518895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" name="Формула" r:id="rId4" imgW="1015559" imgH="495085" progId="Equation.3">
                  <p:embed/>
                </p:oleObj>
              </mc:Choice>
              <mc:Fallback>
                <p:oleObj name="Формула" r:id="rId4" imgW="1015559" imgH="49508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3" y="3462863"/>
                        <a:ext cx="2518895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331924"/>
              </p:ext>
            </p:extLst>
          </p:nvPr>
        </p:nvGraphicFramePr>
        <p:xfrm>
          <a:off x="3131840" y="3534871"/>
          <a:ext cx="1750348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" name="Формула" r:id="rId6" imgW="748975" imgH="495085" progId="Equation.3">
                  <p:embed/>
                </p:oleObj>
              </mc:Choice>
              <mc:Fallback>
                <p:oleObj name="Формула" r:id="rId6" imgW="748975" imgH="49508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534871"/>
                        <a:ext cx="1750348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953285"/>
              </p:ext>
            </p:extLst>
          </p:nvPr>
        </p:nvGraphicFramePr>
        <p:xfrm>
          <a:off x="5004049" y="3822903"/>
          <a:ext cx="2511226" cy="523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" name="Формула" r:id="rId8" imgW="1143000" imgH="241300" progId="Equation.3">
                  <p:embed/>
                </p:oleObj>
              </mc:Choice>
              <mc:Fallback>
                <p:oleObj name="Формула" r:id="rId8" imgW="11430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9" y="3822903"/>
                        <a:ext cx="2511226" cy="5231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600451"/>
              </p:ext>
            </p:extLst>
          </p:nvPr>
        </p:nvGraphicFramePr>
        <p:xfrm>
          <a:off x="1259631" y="4598999"/>
          <a:ext cx="153617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Формула" r:id="rId10" imgW="609600" imgH="228600" progId="Equation.3">
                  <p:embed/>
                </p:oleObj>
              </mc:Choice>
              <mc:Fallback>
                <p:oleObj name="Формула" r:id="rId10" imgW="6096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1" y="4598999"/>
                        <a:ext cx="1536170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716190"/>
              </p:ext>
            </p:extLst>
          </p:nvPr>
        </p:nvGraphicFramePr>
        <p:xfrm>
          <a:off x="3707904" y="4598999"/>
          <a:ext cx="138872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" name="Формула" r:id="rId12" imgW="571252" imgH="266584" progId="Equation.3">
                  <p:embed/>
                </p:oleObj>
              </mc:Choice>
              <mc:Fallback>
                <p:oleObj name="Формула" r:id="rId12" imgW="571252" imgH="26658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598999"/>
                        <a:ext cx="1388726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955865"/>
              </p:ext>
            </p:extLst>
          </p:nvPr>
        </p:nvGraphicFramePr>
        <p:xfrm>
          <a:off x="5724128" y="4598999"/>
          <a:ext cx="1224136" cy="612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" name="Формула" r:id="rId14" imgW="532937" imgH="266469" progId="Equation.3">
                  <p:embed/>
                </p:oleObj>
              </mc:Choice>
              <mc:Fallback>
                <p:oleObj name="Формула" r:id="rId14" imgW="532937" imgH="26646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4598999"/>
                        <a:ext cx="1224136" cy="6120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740959" y="5138101"/>
            <a:ext cx="4263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Решением задачи будет вектор </a:t>
            </a:r>
            <a:endParaRPr lang="ru-RU" sz="2400" dirty="0"/>
          </a:p>
        </p:txBody>
      </p:sp>
      <p:sp>
        <p:nvSpPr>
          <p:cNvPr id="3" name="Rectangle 94"/>
          <p:cNvSpPr>
            <a:spLocks noChangeArrowheads="1"/>
          </p:cNvSpPr>
          <p:nvPr/>
        </p:nvSpPr>
        <p:spPr bwMode="auto">
          <a:xfrm flipV="1">
            <a:off x="5096630" y="5361640"/>
            <a:ext cx="15730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506698"/>
              </p:ext>
            </p:extLst>
          </p:nvPr>
        </p:nvGraphicFramePr>
        <p:xfrm>
          <a:off x="5096630" y="5163612"/>
          <a:ext cx="2125936" cy="470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" name="Уравнение" r:id="rId16" imgW="1079032" imgH="241195" progId="Equation.3">
                  <p:embed/>
                </p:oleObj>
              </mc:Choice>
              <mc:Fallback>
                <p:oleObj name="Уравнение" r:id="rId16" imgW="1079032" imgH="241195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6630" y="5163612"/>
                        <a:ext cx="2125936" cy="4703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179512" y="5589240"/>
            <a:ext cx="8784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элемент этого вектора может принимать целое значение из отрезка [1,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], и при этом все значения </a:t>
            </a:r>
            <a:r>
              <a:rPr lang="en-US" sz="2400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400" b="1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должны быть разными.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73862462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solidFill>
                  <a:srgbClr val="FF0000"/>
                </a:solidFill>
              </a:rPr>
              <a:t>Схема решения задачи с применением генератора подмножеств. </a:t>
            </a:r>
            <a:endParaRPr lang="be-BY" sz="2400" i="1" dirty="0">
              <a:solidFill>
                <a:srgbClr val="FF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3" name="Rectangle 94"/>
          <p:cNvSpPr>
            <a:spLocks noChangeArrowheads="1"/>
          </p:cNvSpPr>
          <p:nvPr/>
        </p:nvSpPr>
        <p:spPr bwMode="auto">
          <a:xfrm flipV="1">
            <a:off x="5096630" y="5361640"/>
            <a:ext cx="15730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395536" y="1028343"/>
            <a:ext cx="87484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Задача имеет следующие исходные данные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=1000 – ограничение по общему весу контейнеров;</a:t>
            </a:r>
          </a:p>
          <a:p>
            <a:pPr indent="323850" algn="just">
              <a:spcAft>
                <a:spcPts val="0"/>
              </a:spcAft>
            </a:pP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=6 – количество контейнеров;</a:t>
            </a:r>
          </a:p>
          <a:p>
            <a:pPr indent="323850" algn="just">
              <a:spcAft>
                <a:spcPts val="0"/>
              </a:spcAft>
            </a:pP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=3 – количество свободных мест на палубе;</a:t>
            </a: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(100, 200, 300, 400, 500, 150) – вес контейнеров;</a:t>
            </a: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(10, 15, 20, 25, 30, 35) – доход от перевозки контейнеров.                                                                                                                </a:t>
            </a:r>
          </a:p>
          <a:p>
            <a:endParaRPr lang="en-US" sz="2400" dirty="0" smtClean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Строки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таблицы, озаглавленной символом 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400" b="1" i="1" baseline="-250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b="1" i="1" baseline="-250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,3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представляют собой все сочетания по три из множества {0, 1, 2, 3, 4, 5}. Эти сочетания могут быть получены с помощью соответствующего генератора. </a:t>
            </a:r>
            <a:endParaRPr lang="en-US" sz="2400" dirty="0" smtClean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Несложно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убедиться, что количество строк составляет </a:t>
            </a:r>
            <a:endParaRPr lang="ru-RU" sz="2400" dirty="0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 flipV="1">
            <a:off x="7822239" y="5227358"/>
            <a:ext cx="152487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59071"/>
              </p:ext>
            </p:extLst>
          </p:nvPr>
        </p:nvGraphicFramePr>
        <p:xfrm>
          <a:off x="7835888" y="5227905"/>
          <a:ext cx="1080120" cy="460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Уравнение" r:id="rId3" imgW="647700" imgH="279400" progId="Equation.3">
                  <p:embed/>
                </p:oleObj>
              </mc:Choice>
              <mc:Fallback>
                <p:oleObj name="Уравнение" r:id="rId3" imgW="647700" imgH="279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888" y="5227905"/>
                        <a:ext cx="1080120" cy="4606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Прямоугольник 28"/>
          <p:cNvSpPr/>
          <p:nvPr/>
        </p:nvSpPr>
        <p:spPr>
          <a:xfrm>
            <a:off x="415446" y="5624072"/>
            <a:ext cx="83777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 порядок их перечисления соответствует порядку генерации сочетаний, рассмотренным выше алгоритмом.  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75269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0" y="0"/>
          <a:ext cx="9144000" cy="688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Visio" r:id="rId3" imgW="6690360" imgH="5178266" progId="Visio.Drawing.6">
                  <p:embed/>
                </p:oleObj>
              </mc:Choice>
              <mc:Fallback>
                <p:oleObj name="Visio" r:id="rId3" imgW="6690360" imgH="5178266" progId="Visio.Drawing.6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8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639763" y="3511550"/>
          <a:ext cx="7864475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Visio" r:id="rId5" imgW="9932289" imgH="3873246" progId="Visio.Drawing.11">
                  <p:embed/>
                </p:oleObj>
              </mc:Choice>
              <mc:Fallback>
                <p:oleObj name="Visio" r:id="rId5" imgW="9932289" imgH="3873246" progId="Visio.Drawing.11">
                  <p:embed/>
                  <p:pic>
                    <p:nvPicPr>
                      <p:cNvPr id="358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3511550"/>
                        <a:ext cx="7864475" cy="308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539750" y="188913"/>
          <a:ext cx="818356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Visio" r:id="rId7" imgW="8183232" imgH="642289" progId="Visio.Drawing.6">
                  <p:embed/>
                </p:oleObj>
              </mc:Choice>
              <mc:Fallback>
                <p:oleObj name="Visio" r:id="rId7" imgW="8183232" imgH="642289" progId="Visio.Drawing.6">
                  <p:embed/>
                  <p:pic>
                    <p:nvPicPr>
                      <p:cNvPr id="358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88913"/>
                        <a:ext cx="8183563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684213" y="1196975"/>
            <a:ext cx="820896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 b="1">
                <a:latin typeface="Times New Roman" panose="02020603050405020304" pitchFamily="18" charset="0"/>
              </a:rPr>
              <a:t>Размещениями        </a:t>
            </a:r>
            <a:r>
              <a:rPr lang="ru-RU" altLang="ru-RU" sz="2400" b="1" i="1">
                <a:latin typeface="Times New Roman" panose="02020603050405020304" pitchFamily="18" charset="0"/>
              </a:rPr>
              <a:t>  </a:t>
            </a:r>
            <a:r>
              <a:rPr lang="ru-RU" altLang="ru-RU" sz="2400">
                <a:latin typeface="Times New Roman" panose="02020603050405020304" pitchFamily="18" charset="0"/>
              </a:rPr>
              <a:t>из</a:t>
            </a:r>
            <a:r>
              <a:rPr lang="ru-RU" altLang="ru-RU" sz="2400" b="1" i="1">
                <a:latin typeface="Times New Roman" panose="02020603050405020304" pitchFamily="18" charset="0"/>
              </a:rPr>
              <a:t>  n </a:t>
            </a:r>
            <a:r>
              <a:rPr lang="ru-RU" altLang="ru-RU" sz="2400">
                <a:latin typeface="Times New Roman" panose="02020603050405020304" pitchFamily="18" charset="0"/>
              </a:rPr>
              <a:t>элементов по</a:t>
            </a:r>
            <a:r>
              <a:rPr lang="ru-RU" altLang="ru-RU" sz="2400" b="1" i="1">
                <a:latin typeface="Times New Roman" panose="02020603050405020304" pitchFamily="18" charset="0"/>
              </a:rPr>
              <a:t> m  </a:t>
            </a:r>
            <a:r>
              <a:rPr lang="ru-RU" altLang="ru-RU" sz="2400" b="1">
                <a:latin typeface="Times New Roman" panose="02020603050405020304" pitchFamily="18" charset="0"/>
              </a:rPr>
              <a:t>(</a:t>
            </a:r>
            <a:r>
              <a:rPr lang="ru-RU" altLang="ru-RU" sz="2400" b="1" i="1">
                <a:latin typeface="Times New Roman" panose="02020603050405020304" pitchFamily="18" charset="0"/>
              </a:rPr>
              <a:t>n</a:t>
            </a:r>
            <a:r>
              <a:rPr lang="ru-RU" altLang="ru-RU" sz="2400" b="1">
                <a:latin typeface="Times New Roman" panose="02020603050405020304" pitchFamily="18" charset="0"/>
              </a:rPr>
              <a:t> </a:t>
            </a:r>
            <a:r>
              <a:rPr lang="ru-RU" altLang="ru-RU" sz="2400" b="1" u="sng">
                <a:latin typeface="Times New Roman" panose="02020603050405020304" pitchFamily="18" charset="0"/>
              </a:rPr>
              <a:t>&gt;</a:t>
            </a:r>
            <a:r>
              <a:rPr lang="ru-RU" altLang="ru-RU" sz="2400" b="1" i="1">
                <a:latin typeface="Times New Roman" panose="02020603050405020304" pitchFamily="18" charset="0"/>
              </a:rPr>
              <a:t> m</a:t>
            </a:r>
            <a:r>
              <a:rPr lang="ru-RU" altLang="ru-RU" sz="2400" b="1">
                <a:latin typeface="Times New Roman" panose="02020603050405020304" pitchFamily="18" charset="0"/>
              </a:rPr>
              <a:t>)</a:t>
            </a:r>
            <a:r>
              <a:rPr lang="ru-RU" altLang="ru-RU" sz="2400" b="1" i="1">
                <a:latin typeface="Times New Roman" panose="02020603050405020304" pitchFamily="18" charset="0"/>
              </a:rPr>
              <a:t> </a:t>
            </a:r>
            <a:r>
              <a:rPr lang="ru-RU" altLang="ru-RU" sz="2400">
                <a:latin typeface="Times New Roman" panose="02020603050405020304" pitchFamily="18" charset="0"/>
              </a:rPr>
              <a:t>называют их соединения, каждое из которых содержит ровно</a:t>
            </a:r>
            <a:r>
              <a:rPr lang="ru-RU" altLang="ru-RU" sz="2400" b="1">
                <a:latin typeface="Times New Roman" panose="02020603050405020304" pitchFamily="18" charset="0"/>
              </a:rPr>
              <a:t> </a:t>
            </a:r>
            <a:r>
              <a:rPr lang="ru-RU" altLang="ru-RU" sz="2400" b="1" i="1">
                <a:latin typeface="Times New Roman" panose="02020603050405020304" pitchFamily="18" charset="0"/>
              </a:rPr>
              <a:t>m</a:t>
            </a:r>
            <a:r>
              <a:rPr lang="ru-RU" altLang="ru-RU" sz="2400" b="1">
                <a:latin typeface="Times New Roman" panose="02020603050405020304" pitchFamily="18" charset="0"/>
              </a:rPr>
              <a:t> </a:t>
            </a:r>
            <a:r>
              <a:rPr lang="ru-RU" altLang="ru-RU" sz="2400">
                <a:latin typeface="Times New Roman" panose="02020603050405020304" pitchFamily="18" charset="0"/>
              </a:rPr>
              <a:t>различных элементов (выбранных из данных </a:t>
            </a:r>
            <a:r>
              <a:rPr lang="ru-RU" altLang="ru-RU" sz="2400" b="1" i="1">
                <a:latin typeface="Times New Roman" panose="02020603050405020304" pitchFamily="18" charset="0"/>
              </a:rPr>
              <a:t>n</a:t>
            </a:r>
            <a:r>
              <a:rPr lang="ru-RU" altLang="ru-RU" sz="2400" b="1">
                <a:latin typeface="Times New Roman" panose="02020603050405020304" pitchFamily="18" charset="0"/>
              </a:rPr>
              <a:t> </a:t>
            </a:r>
            <a:r>
              <a:rPr lang="ru-RU" altLang="ru-RU" sz="2400">
                <a:latin typeface="Times New Roman" panose="02020603050405020304" pitchFamily="18" charset="0"/>
              </a:rPr>
              <a:t>элементов) и которые отличаются либо сами элементами, либо порядком элементов.</a:t>
            </a: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2987675" y="1123950"/>
          <a:ext cx="5191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Формула" r:id="rId9" imgW="519552" imgH="576303" progId="Equation.3">
                  <p:embed/>
                </p:oleObj>
              </mc:Choice>
              <mc:Fallback>
                <p:oleObj name="Формула" r:id="rId9" imgW="519552" imgH="576303" progId="Equation.3">
                  <p:embed/>
                  <p:pic>
                    <p:nvPicPr>
                      <p:cNvPr id="3585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123950"/>
                        <a:ext cx="5191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054532"/>
      </p:ext>
    </p:extLst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solidFill>
                  <a:srgbClr val="FF0000"/>
                </a:solidFill>
              </a:rPr>
              <a:t>Схема решения задачи с применением генератора подмножеств. </a:t>
            </a:r>
            <a:endParaRPr lang="be-BY" sz="2400" i="1" dirty="0">
              <a:solidFill>
                <a:srgbClr val="FF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3" name="Rectangle 94"/>
          <p:cNvSpPr>
            <a:spLocks noChangeArrowheads="1"/>
          </p:cNvSpPr>
          <p:nvPr/>
        </p:nvSpPr>
        <p:spPr bwMode="auto">
          <a:xfrm flipV="1">
            <a:off x="5096630" y="5361640"/>
            <a:ext cx="15730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 flipV="1">
            <a:off x="7822239" y="5227358"/>
            <a:ext cx="152487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048571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Используя элементы сгенерированных сочетаний в качестве индексов для массивов </a:t>
            </a:r>
            <a:endParaRPr lang="ru-RU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51631" y="1381712"/>
            <a:ext cx="110604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760610"/>
              </p:ext>
            </p:extLst>
          </p:nvPr>
        </p:nvGraphicFramePr>
        <p:xfrm>
          <a:off x="3351632" y="1381712"/>
          <a:ext cx="1355821" cy="506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Уравнение" r:id="rId3" imgW="710891" imgH="266584" progId="Equation.3">
                  <p:embed/>
                </p:oleObj>
              </mc:Choice>
              <mc:Fallback>
                <p:oleObj name="Уравнение" r:id="rId3" imgW="710891" imgH="266584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632" y="1381712"/>
                        <a:ext cx="1355821" cy="5061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4687798" y="1399128"/>
            <a:ext cx="3844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(вес каждого контейнера) и </a:t>
            </a:r>
            <a:endParaRPr lang="ru-RU" sz="24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1520" y="1860792"/>
            <a:ext cx="129038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276987"/>
              </p:ext>
            </p:extLst>
          </p:nvPr>
        </p:nvGraphicFramePr>
        <p:xfrm>
          <a:off x="251520" y="1860792"/>
          <a:ext cx="1307376" cy="48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Уравнение" r:id="rId5" imgW="710891" imgH="266584" progId="Equation.3">
                  <p:embed/>
                </p:oleObj>
              </mc:Choice>
              <mc:Fallback>
                <p:oleObj name="Уравнение" r:id="rId5" imgW="710891" imgH="26658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860792"/>
                        <a:ext cx="1307376" cy="488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2123728" y="1844824"/>
            <a:ext cx="6114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(доход от перевозки), осуществляется выбор </a:t>
            </a:r>
            <a:endParaRPr lang="ru-RU" sz="2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79512" y="1606148"/>
            <a:ext cx="8424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endParaRPr lang="en-US" sz="2400" dirty="0" smtClean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соответствующих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значений (вторая таблица слева) , что позволяет рассчитать вес (столбец ∑</a:t>
            </a:r>
            <a:r>
              <a:rPr lang="en-US" sz="24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b="1" i="1" baseline="-250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и доход от перевозки (столбец ∑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400" b="1" i="1" baseline="-250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комбинации контейнеров. Решением задачи будет сочетание контейнеров, имеющее максимальный суммарный доход при допустимом суммарном весе. Строка, соответствующая решению, отмечена рамкой.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500435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898916"/>
              </p:ext>
            </p:extLst>
          </p:nvPr>
        </p:nvGraphicFramePr>
        <p:xfrm>
          <a:off x="1619672" y="-387425"/>
          <a:ext cx="5256584" cy="721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Visio" r:id="rId3" imgW="7159050" imgH="9827913" progId="Visio.Drawing.11">
                  <p:embed/>
                </p:oleObj>
              </mc:Choice>
              <mc:Fallback>
                <p:oleObj name="Visio" r:id="rId3" imgW="7159050" imgH="982791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-387425"/>
                        <a:ext cx="5256584" cy="72194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9098827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solidFill>
                  <a:srgbClr val="FF0000"/>
                </a:solidFill>
              </a:rPr>
              <a:t>Пример реализации на языке С++ функции </a:t>
            </a:r>
            <a:r>
              <a:rPr lang="en-US" sz="2400" b="1" i="1" dirty="0">
                <a:solidFill>
                  <a:srgbClr val="FF0000"/>
                </a:solidFill>
              </a:rPr>
              <a:t>boat</a:t>
            </a:r>
            <a:r>
              <a:rPr lang="ru-RU" sz="2400" i="1" dirty="0">
                <a:solidFill>
                  <a:srgbClr val="FF0000"/>
                </a:solidFill>
              </a:rPr>
              <a:t>, решающей задачу об оптимальной загрузке судна</a:t>
            </a:r>
            <a:r>
              <a:rPr lang="ru-RU" sz="2400" i="1" dirty="0" smtClean="0">
                <a:solidFill>
                  <a:srgbClr val="FF0000"/>
                </a:solidFill>
              </a:rPr>
              <a:t>. </a:t>
            </a:r>
            <a:endParaRPr lang="be-BY" sz="2400" i="1" dirty="0">
              <a:solidFill>
                <a:srgbClr val="FF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3" name="Rectangle 94"/>
          <p:cNvSpPr>
            <a:spLocks noChangeArrowheads="1"/>
          </p:cNvSpPr>
          <p:nvPr/>
        </p:nvSpPr>
        <p:spPr bwMode="auto">
          <a:xfrm flipV="1">
            <a:off x="5096630" y="5361640"/>
            <a:ext cx="15730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 flipV="1">
            <a:off x="7822239" y="5227358"/>
            <a:ext cx="152487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51631" y="1381712"/>
            <a:ext cx="110604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1520" y="1860792"/>
            <a:ext cx="129038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51520" y="1305342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boat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имеет пять входных параметров, определяющих условие задачи: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(максимальный допустимый суммарный вес контейнеров),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(количество мест на палубе для установки контейнеров),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(общее количество контейнеров),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(массив размерностью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содержащий вес каждого контейнера),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(массив размерностью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содержащий доход от перевозки каждого контейнера), а также один возвращаемый параметр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(массив размерностью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содержащий номера выбранных контейнеров). В том случае, если  решение существует, функция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boat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возвращает положительное значение, иначе – нуль.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737438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solidFill>
                  <a:srgbClr val="FF0000"/>
                </a:solidFill>
              </a:rPr>
              <a:t>Пример реализации на языке С++ функции </a:t>
            </a:r>
            <a:r>
              <a:rPr lang="en-US" sz="2400" b="1" i="1" dirty="0">
                <a:solidFill>
                  <a:srgbClr val="FF0000"/>
                </a:solidFill>
              </a:rPr>
              <a:t>boat</a:t>
            </a:r>
            <a:r>
              <a:rPr lang="ru-RU" sz="2400" i="1" dirty="0">
                <a:solidFill>
                  <a:srgbClr val="FF0000"/>
                </a:solidFill>
              </a:rPr>
              <a:t>, решающей задачу об оптимальной загрузке судна</a:t>
            </a:r>
            <a:r>
              <a:rPr lang="ru-RU" sz="2400" i="1" dirty="0" smtClean="0">
                <a:solidFill>
                  <a:srgbClr val="FF0000"/>
                </a:solidFill>
              </a:rPr>
              <a:t>. </a:t>
            </a:r>
            <a:endParaRPr lang="be-BY" sz="2400" i="1" dirty="0">
              <a:solidFill>
                <a:srgbClr val="FF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3" name="Rectangle 94"/>
          <p:cNvSpPr>
            <a:spLocks noChangeArrowheads="1"/>
          </p:cNvSpPr>
          <p:nvPr/>
        </p:nvSpPr>
        <p:spPr bwMode="auto">
          <a:xfrm flipV="1">
            <a:off x="5096630" y="5361640"/>
            <a:ext cx="15730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 flipV="1">
            <a:off x="7822239" y="5227358"/>
            <a:ext cx="152487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51631" y="1381712"/>
            <a:ext cx="110604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1520" y="1860792"/>
            <a:ext cx="129038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35496" y="1305342"/>
            <a:ext cx="88924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своей работы функция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boat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генератор сочетаний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xcombination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вызывает три вспомогательные функции: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boatfnc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(расчет веса текущего сочетания контейнеров),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boatfnc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(расчет дохода от транспортировки текущего сочетания контейнеров) и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boatfnc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copycomb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(копирование текущей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комбинации).                                                  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boat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 генерирует все возможные сочетания по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контейнеров, вычисляет для каждого сочетания суммарный вес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(функция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boatfnc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для сочетаний с весом, не превышающим допустимое значение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вычисляет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доход от перевозки этих контейнеров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boatfnc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фиксирует оптимальную комбинацию контейнеров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boatfnc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copycomb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возвращает оптимальную доходность или нуль, если решения нет.    </a:t>
            </a:r>
          </a:p>
        </p:txBody>
      </p:sp>
    </p:spTree>
    <p:extLst>
      <p:ext uri="{BB962C8B-B14F-4D97-AF65-F5344CB8AC3E}">
        <p14:creationId xmlns:p14="http://schemas.microsoft.com/office/powerpoint/2010/main" val="2382939471"/>
      </p:ext>
    </p:extLst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60648"/>
            <a:ext cx="87849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2400" dirty="0">
                <a:solidFill>
                  <a:srgbClr val="008000"/>
                </a:solidFill>
              </a:rPr>
              <a:t>// --- В</a:t>
            </a:r>
            <a:r>
              <a:rPr lang="en-US" sz="2400" dirty="0" err="1">
                <a:solidFill>
                  <a:srgbClr val="008000"/>
                </a:solidFill>
              </a:rPr>
              <a:t>oat.h</a:t>
            </a:r>
            <a:endParaRPr lang="en-US" sz="2400" dirty="0">
              <a:solidFill>
                <a:srgbClr val="008000"/>
              </a:solidFill>
            </a:endParaRPr>
          </a:p>
          <a:p>
            <a:r>
              <a:rPr lang="ru-RU" sz="2400" dirty="0">
                <a:solidFill>
                  <a:srgbClr val="008000"/>
                </a:solidFill>
              </a:rPr>
              <a:t>// -- решение  задачи об оптимальной загрузке судна  </a:t>
            </a:r>
          </a:p>
          <a:p>
            <a:r>
              <a:rPr lang="ru-RU" sz="2400" dirty="0">
                <a:solidFill>
                  <a:srgbClr val="008000"/>
                </a:solidFill>
              </a:rPr>
              <a:t>//    функция возвращает доход  от перевози выбранных контейнеров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#pragma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once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Combi.h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boat(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V,        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максимальный вес груза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</a:t>
            </a:r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m,      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количество мест для контейнеров    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</a:t>
            </a:r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n,      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всего контейнеров 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</a:t>
            </a:r>
            <a:r>
              <a:rPr lang="ru-RU" sz="2400" dirty="0" err="1">
                <a:solidFill>
                  <a:srgbClr val="0000FF"/>
                </a:solidFill>
              </a:rPr>
              <a:t>const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v[],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вес каждого контейнера 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</a:t>
            </a:r>
            <a:r>
              <a:rPr lang="ru-RU" sz="2400" dirty="0" err="1">
                <a:solidFill>
                  <a:srgbClr val="0000FF"/>
                </a:solidFill>
              </a:rPr>
              <a:t>const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c[],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доход от перевозки каждого контейнера    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</a:t>
            </a:r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r[]     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out</a:t>
            </a:r>
            <a:r>
              <a:rPr lang="ru-RU" sz="2400" dirty="0">
                <a:solidFill>
                  <a:srgbClr val="008000"/>
                </a:solidFill>
              </a:rPr>
              <a:t>] результат: индексы выбранных контейнеров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       );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3126568059"/>
      </p:ext>
    </p:extLst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333"/>
            <a:ext cx="828092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2000" dirty="0">
                <a:solidFill>
                  <a:srgbClr val="008000"/>
                </a:solidFill>
              </a:rPr>
              <a:t>// --- В</a:t>
            </a:r>
            <a:r>
              <a:rPr lang="en-US" sz="2000" dirty="0">
                <a:solidFill>
                  <a:srgbClr val="008000"/>
                </a:solidFill>
              </a:rPr>
              <a:t>oat.cpp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Boat.h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namespace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boatfnc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 err="1" smtClean="0">
                <a:solidFill>
                  <a:srgbClr val="0000FF"/>
                </a:solidFill>
              </a:rPr>
              <a:t>int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calcv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 s, 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v[]) 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be-BY" sz="2000" dirty="0">
                <a:solidFill>
                  <a:srgbClr val="008000"/>
                </a:solidFill>
              </a:rPr>
              <a:t>вес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0;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s.m; i++) rc += v[s.ntx(i)];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</a:p>
          <a:p>
            <a:r>
              <a:rPr lang="en-US" sz="2000" dirty="0" err="1" smtClean="0">
                <a:solidFill>
                  <a:srgbClr val="0000FF"/>
                </a:solidFill>
              </a:rPr>
              <a:t>int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calcc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 s,  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c[])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be-BY" sz="2000" dirty="0">
                <a:solidFill>
                  <a:srgbClr val="008000"/>
                </a:solidFill>
              </a:rPr>
              <a:t>доход 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0;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s.m; i++) rc += c[s.ntx(i)];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void</a:t>
            </a:r>
            <a:r>
              <a:rPr lang="en-US" sz="2000" dirty="0" smtClean="0">
                <a:solidFill>
                  <a:prstClr val="black"/>
                </a:solidFill>
              </a:rPr>
              <a:t>   </a:t>
            </a:r>
            <a:r>
              <a:rPr lang="en-US" sz="2000" dirty="0" err="1">
                <a:solidFill>
                  <a:prstClr val="black"/>
                </a:solidFill>
              </a:rPr>
              <a:t>copycomb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m,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*r1,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*r2)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en-US" sz="2000" dirty="0" err="1">
                <a:solidFill>
                  <a:srgbClr val="008000"/>
                </a:solidFill>
              </a:rPr>
              <a:t>копировать</a:t>
            </a:r>
            <a:r>
              <a:rPr lang="en-US" sz="2000" dirty="0">
                <a:solidFill>
                  <a:srgbClr val="008000"/>
                </a:solidFill>
              </a:rPr>
              <a:t> 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{ </a:t>
            </a:r>
          </a:p>
          <a:p>
            <a:r>
              <a:rPr lang="nn-NO" sz="2000" dirty="0" smtClean="0">
                <a:solidFill>
                  <a:srgbClr val="0000FF"/>
                </a:solidFill>
              </a:rPr>
              <a:t>for</a:t>
            </a:r>
            <a:r>
              <a:rPr lang="nn-NO" sz="2000" dirty="0" smtClean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 m; i++)  r1[i] = r2[i]; 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</a:p>
          <a:p>
            <a:r>
              <a:rPr lang="be-BY" sz="2000" dirty="0" smtClean="0">
                <a:solidFill>
                  <a:prstClr val="black"/>
                </a:solidFill>
              </a:rPr>
              <a:t>}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3273359116"/>
      </p:ext>
    </p:extLst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88640"/>
            <a:ext cx="842493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 boat(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V,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максимальный вес груза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m,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количество мест для контейнеров  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  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n,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всего контейнеров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</a:t>
            </a:r>
            <a:r>
              <a:rPr lang="ru-RU" sz="2000" dirty="0" err="1">
                <a:solidFill>
                  <a:srgbClr val="0000FF"/>
                </a:solidFill>
              </a:rPr>
              <a:t>const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v[],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вес каждого контейнера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</a:t>
            </a:r>
            <a:r>
              <a:rPr lang="ru-RU" sz="2000" dirty="0" err="1">
                <a:solidFill>
                  <a:srgbClr val="0000FF"/>
                </a:solidFill>
              </a:rPr>
              <a:t>const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c[],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доход от перевозки каждого контейнера  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r[]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out</a:t>
            </a:r>
            <a:r>
              <a:rPr lang="ru-RU" sz="2000" dirty="0">
                <a:solidFill>
                  <a:srgbClr val="008000"/>
                </a:solidFill>
              </a:rPr>
              <a:t>] результат: индексы выбранных контейнеров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    )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 xc(n, m);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0, i = </a:t>
            </a:r>
            <a:r>
              <a:rPr lang="en-US" sz="2000" dirty="0" err="1">
                <a:solidFill>
                  <a:prstClr val="black"/>
                </a:solidFill>
              </a:rPr>
              <a:t>xc.getfirst</a:t>
            </a:r>
            <a:r>
              <a:rPr lang="en-US" sz="2000" dirty="0">
                <a:solidFill>
                  <a:prstClr val="black"/>
                </a:solidFill>
              </a:rPr>
              <a:t>(), cc = 0; 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while</a:t>
            </a:r>
            <a:r>
              <a:rPr lang="en-US" sz="2000" dirty="0">
                <a:solidFill>
                  <a:prstClr val="black"/>
                </a:solidFill>
              </a:rPr>
              <a:t> (i &gt; 0)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 err="1">
                <a:solidFill>
                  <a:prstClr val="black"/>
                </a:solidFill>
              </a:rPr>
              <a:t>boatfnc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calcv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xc,v</a:t>
            </a:r>
            <a:r>
              <a:rPr lang="en-US" sz="2000" dirty="0">
                <a:solidFill>
                  <a:prstClr val="black"/>
                </a:solidFill>
              </a:rPr>
              <a:t>)&lt;= V)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((cc = </a:t>
            </a:r>
            <a:r>
              <a:rPr lang="en-US" sz="2000" dirty="0" err="1">
                <a:solidFill>
                  <a:prstClr val="black"/>
                </a:solidFill>
              </a:rPr>
              <a:t>boatfnc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calcc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xc,c</a:t>
            </a:r>
            <a:r>
              <a:rPr lang="en-US" sz="2000" dirty="0">
                <a:solidFill>
                  <a:prstClr val="black"/>
                </a:solidFill>
              </a:rPr>
              <a:t>)) &gt;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)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        {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cc; </a:t>
            </a:r>
            <a:r>
              <a:rPr lang="en-US" sz="2000" dirty="0" err="1">
                <a:solidFill>
                  <a:prstClr val="black"/>
                </a:solidFill>
              </a:rPr>
              <a:t>boatfnc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copycomb</a:t>
            </a:r>
            <a:r>
              <a:rPr lang="en-US" sz="2000" dirty="0">
                <a:solidFill>
                  <a:prstClr val="black"/>
                </a:solidFill>
              </a:rPr>
              <a:t>(m, r, </a:t>
            </a:r>
            <a:r>
              <a:rPr lang="en-US" sz="2000" dirty="0" err="1">
                <a:solidFill>
                  <a:prstClr val="black"/>
                </a:solidFill>
              </a:rPr>
              <a:t>xc.sset</a:t>
            </a:r>
            <a:r>
              <a:rPr lang="en-US" sz="2000" dirty="0">
                <a:solidFill>
                  <a:prstClr val="black"/>
                </a:solidFill>
              </a:rPr>
              <a:t>);}</a:t>
            </a:r>
          </a:p>
          <a:p>
            <a:r>
              <a:rPr lang="en-US" sz="2000" dirty="0">
                <a:solidFill>
                  <a:prstClr val="black"/>
                </a:solidFill>
              </a:rPr>
              <a:t>i = </a:t>
            </a:r>
            <a:r>
              <a:rPr lang="en-US" sz="2000" dirty="0" err="1">
                <a:solidFill>
                  <a:prstClr val="black"/>
                </a:solidFill>
              </a:rPr>
              <a:t>xc.getnext</a:t>
            </a:r>
            <a:r>
              <a:rPr lang="en-US" sz="2000" dirty="0">
                <a:solidFill>
                  <a:prstClr val="black"/>
                </a:solidFill>
              </a:rPr>
              <a:t>();            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641627435"/>
      </p:ext>
    </p:extLst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77400"/>
            <a:ext cx="878497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--- Main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iostream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iomanip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Boat.h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NN (</a:t>
            </a:r>
            <a:r>
              <a:rPr lang="en-US" sz="2000" dirty="0" err="1">
                <a:solidFill>
                  <a:srgbClr val="0000FF"/>
                </a:solidFill>
              </a:rPr>
              <a:t>sizeof</a:t>
            </a:r>
            <a:r>
              <a:rPr lang="en-US" sz="2000" dirty="0">
                <a:solidFill>
                  <a:prstClr val="black"/>
                </a:solidFill>
              </a:rPr>
              <a:t>(v)/</a:t>
            </a:r>
            <a:r>
              <a:rPr lang="en-US" sz="2000" dirty="0" err="1">
                <a:solidFill>
                  <a:srgbClr val="0000FF"/>
                </a:solidFill>
              </a:rPr>
              <a:t>sizeof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))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MM 3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_</a:t>
            </a:r>
            <a:r>
              <a:rPr lang="en-US" sz="2000" dirty="0" err="1">
                <a:solidFill>
                  <a:prstClr val="black"/>
                </a:solidFill>
              </a:rPr>
              <a:t>tmain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argc</a:t>
            </a:r>
            <a:r>
              <a:rPr lang="en-US" sz="2000" dirty="0">
                <a:solidFill>
                  <a:prstClr val="black"/>
                </a:solidFill>
              </a:rPr>
              <a:t>, _TCHAR* </a:t>
            </a:r>
            <a:r>
              <a:rPr lang="en-US" sz="2000" dirty="0" err="1">
                <a:solidFill>
                  <a:prstClr val="black"/>
                </a:solidFill>
              </a:rPr>
              <a:t>argv</a:t>
            </a:r>
            <a:r>
              <a:rPr lang="en-US" sz="20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setlocale</a:t>
            </a:r>
            <a:r>
              <a:rPr lang="en-US" sz="2000" dirty="0">
                <a:solidFill>
                  <a:prstClr val="black"/>
                </a:solidFill>
              </a:rPr>
              <a:t>(LC_ALL,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rus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V = 1000,  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v[] =    {100,  200,   300,  400,  500,  150},  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   c[NN] =  { 10,   15,    20,   25,   30,  25};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 r[MM];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cc = boat(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V,  </a:t>
            </a:r>
            <a:r>
              <a:rPr lang="ru-RU" sz="2000" dirty="0" smtClean="0">
                <a:solidFill>
                  <a:prstClr val="black"/>
                </a:solidFill>
              </a:rPr>
              <a:t>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максимальный вес груза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MM,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количество мест для контейнеров   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ru-RU" sz="2000" dirty="0" smtClean="0">
                <a:solidFill>
                  <a:prstClr val="black"/>
                </a:solidFill>
              </a:rPr>
              <a:t>         </a:t>
            </a:r>
            <a:r>
              <a:rPr lang="en-US" sz="2000" dirty="0" smtClean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prstClr val="black"/>
                </a:solidFill>
              </a:rPr>
              <a:t>NN,  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srgbClr val="008000"/>
                </a:solidFill>
              </a:rPr>
              <a:t>// </a:t>
            </a:r>
            <a:r>
              <a:rPr lang="en-US" sz="2000" dirty="0">
                <a:solidFill>
                  <a:srgbClr val="008000"/>
                </a:solidFill>
              </a:rPr>
              <a:t>[in]  </a:t>
            </a:r>
            <a:r>
              <a:rPr lang="be-BY" sz="2000" dirty="0">
                <a:solidFill>
                  <a:srgbClr val="008000"/>
                </a:solidFill>
              </a:rPr>
              <a:t>всего контейнеров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v,  </a:t>
            </a:r>
            <a:r>
              <a:rPr lang="ru-RU" sz="2000" dirty="0" smtClean="0">
                <a:solidFill>
                  <a:prstClr val="black"/>
                </a:solidFill>
              </a:rPr>
              <a:t>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вес каждого контейнера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c,  </a:t>
            </a:r>
            <a:r>
              <a:rPr lang="ru-RU" sz="2000" dirty="0" smtClean="0">
                <a:solidFill>
                  <a:prstClr val="black"/>
                </a:solidFill>
              </a:rPr>
              <a:t>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доход от перевозки каждого контейнера  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r   </a:t>
            </a:r>
            <a:r>
              <a:rPr lang="ru-RU" sz="2000" dirty="0" smtClean="0">
                <a:solidFill>
                  <a:prstClr val="black"/>
                </a:solidFill>
              </a:rPr>
              <a:t>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out</a:t>
            </a:r>
            <a:r>
              <a:rPr lang="ru-RU" sz="2000" dirty="0">
                <a:solidFill>
                  <a:srgbClr val="008000"/>
                </a:solidFill>
              </a:rPr>
              <a:t>] результат: индексы выбранных контейнеров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        );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4091911734"/>
      </p:ext>
    </p:extLst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32656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std</a:t>
            </a:r>
            <a:r>
              <a:rPr lang="ru-RU" sz="2200" dirty="0"/>
              <a:t>::</a:t>
            </a:r>
            <a:r>
              <a:rPr lang="ru-RU" sz="2200" dirty="0" err="1"/>
              <a:t>cout</a:t>
            </a:r>
            <a:r>
              <a:rPr lang="ru-RU" sz="2200" dirty="0"/>
              <a:t>&lt;&lt;</a:t>
            </a:r>
            <a:r>
              <a:rPr lang="ru-RU" sz="2200" dirty="0" err="1"/>
              <a:t>std</a:t>
            </a:r>
            <a:r>
              <a:rPr lang="ru-RU" sz="2200" dirty="0"/>
              <a:t>::</a:t>
            </a:r>
            <a:r>
              <a:rPr lang="ru-RU" sz="2200" dirty="0" err="1"/>
              <a:t>endl</a:t>
            </a:r>
            <a:r>
              <a:rPr lang="ru-RU" sz="2200" dirty="0"/>
              <a:t>&lt;&lt;</a:t>
            </a:r>
            <a:r>
              <a:rPr lang="ru-RU" sz="2200" dirty="0">
                <a:solidFill>
                  <a:srgbClr val="A31515"/>
                </a:solidFill>
              </a:rPr>
              <a:t>"- Задача о размещении контейнеров на судне"</a:t>
            </a:r>
            <a:r>
              <a:rPr lang="ru-RU" sz="2200" dirty="0">
                <a:solidFill>
                  <a:prstClr val="black"/>
                </a:solidFill>
              </a:rPr>
              <a:t>; </a:t>
            </a:r>
          </a:p>
          <a:p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cout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endl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>
                <a:solidFill>
                  <a:srgbClr val="A31515"/>
                </a:solidFill>
              </a:rPr>
              <a:t>"- общее количество контейнеров    : "</a:t>
            </a:r>
            <a:r>
              <a:rPr lang="ru-RU" sz="2200" dirty="0">
                <a:solidFill>
                  <a:prstClr val="black"/>
                </a:solidFill>
              </a:rPr>
              <a:t>&lt;&lt; NN;</a:t>
            </a:r>
          </a:p>
          <a:p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cout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endl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>
                <a:solidFill>
                  <a:srgbClr val="A31515"/>
                </a:solidFill>
              </a:rPr>
              <a:t>"- количество мест для контейнеров : "</a:t>
            </a:r>
            <a:r>
              <a:rPr lang="ru-RU" sz="2200" dirty="0">
                <a:solidFill>
                  <a:prstClr val="black"/>
                </a:solidFill>
              </a:rPr>
              <a:t>&lt;&lt; MM;</a:t>
            </a:r>
          </a:p>
          <a:p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cout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endl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>
                <a:solidFill>
                  <a:srgbClr val="A31515"/>
                </a:solidFill>
              </a:rPr>
              <a:t>"- ограничение по суммарному весу  : "</a:t>
            </a:r>
            <a:r>
              <a:rPr lang="ru-RU" sz="2200" dirty="0">
                <a:solidFill>
                  <a:prstClr val="black"/>
                </a:solidFill>
              </a:rPr>
              <a:t>&lt;&lt; V;</a:t>
            </a:r>
          </a:p>
          <a:p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std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cout</a:t>
            </a:r>
            <a:r>
              <a:rPr lang="en-US" sz="2200" dirty="0">
                <a:solidFill>
                  <a:prstClr val="black"/>
                </a:solidFill>
              </a:rPr>
              <a:t>&lt;&lt;</a:t>
            </a:r>
            <a:r>
              <a:rPr lang="en-US" sz="2200" dirty="0" err="1">
                <a:solidFill>
                  <a:prstClr val="black"/>
                </a:solidFill>
              </a:rPr>
              <a:t>std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endl</a:t>
            </a:r>
            <a:r>
              <a:rPr lang="en-US" sz="2200" dirty="0">
                <a:solidFill>
                  <a:prstClr val="black"/>
                </a:solidFill>
              </a:rPr>
              <a:t>&lt;&lt;</a:t>
            </a:r>
            <a:r>
              <a:rPr lang="en-US" sz="2200" dirty="0">
                <a:solidFill>
                  <a:srgbClr val="A31515"/>
                </a:solidFill>
              </a:rPr>
              <a:t>"- </a:t>
            </a:r>
            <a:r>
              <a:rPr lang="be-BY" sz="2200" dirty="0">
                <a:solidFill>
                  <a:srgbClr val="A31515"/>
                </a:solidFill>
              </a:rPr>
              <a:t>вес контейнеров                 : "</a:t>
            </a:r>
            <a:r>
              <a:rPr lang="be-BY" sz="2200" dirty="0">
                <a:solidFill>
                  <a:prstClr val="black"/>
                </a:solidFill>
              </a:rPr>
              <a:t>;</a:t>
            </a:r>
          </a:p>
          <a:p>
            <a:r>
              <a:rPr lang="nn-NO" sz="2200" dirty="0">
                <a:solidFill>
                  <a:prstClr val="black"/>
                </a:solidFill>
              </a:rPr>
              <a:t>     </a:t>
            </a:r>
            <a:r>
              <a:rPr lang="nn-NO" sz="2200" dirty="0">
                <a:solidFill>
                  <a:srgbClr val="0000FF"/>
                </a:solidFill>
              </a:rPr>
              <a:t>for</a:t>
            </a:r>
            <a:r>
              <a:rPr lang="nn-NO" sz="2200" dirty="0">
                <a:solidFill>
                  <a:prstClr val="black"/>
                </a:solidFill>
              </a:rPr>
              <a:t>(</a:t>
            </a:r>
            <a:r>
              <a:rPr lang="nn-NO" sz="2200" dirty="0">
                <a:solidFill>
                  <a:srgbClr val="0000FF"/>
                </a:solidFill>
              </a:rPr>
              <a:t>int</a:t>
            </a:r>
            <a:r>
              <a:rPr lang="nn-NO" sz="2200" dirty="0">
                <a:solidFill>
                  <a:prstClr val="black"/>
                </a:solidFill>
              </a:rPr>
              <a:t> i = 0; i &lt; NN; i++) std::cout&lt;&lt;std::setw(3)&lt;&lt;v[i]&lt;&lt;</a:t>
            </a:r>
            <a:r>
              <a:rPr lang="nn-NO" sz="2200" dirty="0">
                <a:solidFill>
                  <a:srgbClr val="A31515"/>
                </a:solidFill>
              </a:rPr>
              <a:t>" "</a:t>
            </a:r>
            <a:r>
              <a:rPr lang="nn-NO" sz="2200" dirty="0">
                <a:solidFill>
                  <a:prstClr val="black"/>
                </a:solidFill>
              </a:rPr>
              <a:t>;</a:t>
            </a:r>
          </a:p>
          <a:p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cout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endl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>
                <a:solidFill>
                  <a:srgbClr val="A31515"/>
                </a:solidFill>
              </a:rPr>
              <a:t>"- доход от перевозки              : "</a:t>
            </a:r>
            <a:r>
              <a:rPr lang="ru-RU" sz="2200" dirty="0">
                <a:solidFill>
                  <a:prstClr val="black"/>
                </a:solidFill>
              </a:rPr>
              <a:t>;</a:t>
            </a:r>
          </a:p>
          <a:p>
            <a:r>
              <a:rPr lang="nn-NO" sz="2200" dirty="0">
                <a:solidFill>
                  <a:prstClr val="black"/>
                </a:solidFill>
              </a:rPr>
              <a:t>     </a:t>
            </a:r>
            <a:r>
              <a:rPr lang="nn-NO" sz="2200" dirty="0">
                <a:solidFill>
                  <a:srgbClr val="0000FF"/>
                </a:solidFill>
              </a:rPr>
              <a:t>for</a:t>
            </a:r>
            <a:r>
              <a:rPr lang="nn-NO" sz="2200" dirty="0">
                <a:solidFill>
                  <a:prstClr val="black"/>
                </a:solidFill>
              </a:rPr>
              <a:t>(</a:t>
            </a:r>
            <a:r>
              <a:rPr lang="nn-NO" sz="2200" dirty="0">
                <a:solidFill>
                  <a:srgbClr val="0000FF"/>
                </a:solidFill>
              </a:rPr>
              <a:t>int</a:t>
            </a:r>
            <a:r>
              <a:rPr lang="nn-NO" sz="2200" dirty="0">
                <a:solidFill>
                  <a:prstClr val="black"/>
                </a:solidFill>
              </a:rPr>
              <a:t> i = 0; i &lt; NN; i++) std::cout&lt;&lt;std::setw(3)&lt;&lt;c[i]&lt;&lt;</a:t>
            </a:r>
            <a:r>
              <a:rPr lang="nn-NO" sz="2200" dirty="0">
                <a:solidFill>
                  <a:srgbClr val="A31515"/>
                </a:solidFill>
              </a:rPr>
              <a:t>" "</a:t>
            </a:r>
            <a:r>
              <a:rPr lang="nn-NO" sz="2200" dirty="0">
                <a:solidFill>
                  <a:prstClr val="black"/>
                </a:solidFill>
              </a:rPr>
              <a:t>;</a:t>
            </a:r>
          </a:p>
          <a:p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cout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endl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>
                <a:solidFill>
                  <a:srgbClr val="A31515"/>
                </a:solidFill>
              </a:rPr>
              <a:t>"- выбраны контейнеры (0,1,...,m-1): "</a:t>
            </a:r>
            <a:r>
              <a:rPr lang="ru-RU" sz="2200" dirty="0">
                <a:solidFill>
                  <a:prstClr val="black"/>
                </a:solidFill>
              </a:rPr>
              <a:t>; </a:t>
            </a:r>
          </a:p>
          <a:p>
            <a:r>
              <a:rPr lang="nn-NO" sz="2200" dirty="0">
                <a:solidFill>
                  <a:prstClr val="black"/>
                </a:solidFill>
              </a:rPr>
              <a:t>     </a:t>
            </a:r>
            <a:r>
              <a:rPr lang="nn-NO" sz="2200" dirty="0">
                <a:solidFill>
                  <a:srgbClr val="0000FF"/>
                </a:solidFill>
              </a:rPr>
              <a:t>for</a:t>
            </a:r>
            <a:r>
              <a:rPr lang="nn-NO" sz="2200" dirty="0">
                <a:solidFill>
                  <a:prstClr val="black"/>
                </a:solidFill>
              </a:rPr>
              <a:t>(</a:t>
            </a:r>
            <a:r>
              <a:rPr lang="nn-NO" sz="2200" dirty="0">
                <a:solidFill>
                  <a:srgbClr val="0000FF"/>
                </a:solidFill>
              </a:rPr>
              <a:t>int</a:t>
            </a:r>
            <a:r>
              <a:rPr lang="nn-NO" sz="2200" dirty="0">
                <a:solidFill>
                  <a:prstClr val="black"/>
                </a:solidFill>
              </a:rPr>
              <a:t> i = 0; i &lt; MM; i++) std::cout&lt;&lt;r[i]&lt;&lt;</a:t>
            </a:r>
            <a:r>
              <a:rPr lang="nn-NO" sz="2200" dirty="0">
                <a:solidFill>
                  <a:srgbClr val="A31515"/>
                </a:solidFill>
              </a:rPr>
              <a:t>" "</a:t>
            </a:r>
            <a:r>
              <a:rPr lang="nn-NO" sz="2200" dirty="0">
                <a:solidFill>
                  <a:prstClr val="black"/>
                </a:solidFill>
              </a:rPr>
              <a:t>;</a:t>
            </a:r>
          </a:p>
          <a:p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cout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endl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>
                <a:solidFill>
                  <a:srgbClr val="A31515"/>
                </a:solidFill>
              </a:rPr>
              <a:t>"- доход от перевозки              : "</a:t>
            </a:r>
            <a:r>
              <a:rPr lang="ru-RU" sz="2200" dirty="0">
                <a:solidFill>
                  <a:prstClr val="black"/>
                </a:solidFill>
              </a:rPr>
              <a:t> &lt;&lt; </a:t>
            </a:r>
            <a:r>
              <a:rPr lang="ru-RU" sz="2200" dirty="0" err="1">
                <a:solidFill>
                  <a:prstClr val="black"/>
                </a:solidFill>
              </a:rPr>
              <a:t>cc</a:t>
            </a:r>
            <a:r>
              <a:rPr lang="ru-RU" sz="2200" dirty="0">
                <a:solidFill>
                  <a:prstClr val="black"/>
                </a:solidFill>
              </a:rPr>
              <a:t>;</a:t>
            </a:r>
          </a:p>
          <a:p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cout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endl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>
                <a:solidFill>
                  <a:srgbClr val="A31515"/>
                </a:solidFill>
              </a:rPr>
              <a:t>"- общий вес выбранных контейнеров : "</a:t>
            </a:r>
            <a:r>
              <a:rPr lang="ru-RU" sz="2200" dirty="0">
                <a:solidFill>
                  <a:prstClr val="black"/>
                </a:solidFill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</a:rPr>
              <a:t>    </a:t>
            </a:r>
            <a:r>
              <a:rPr lang="en-US" sz="2200" dirty="0" err="1">
                <a:solidFill>
                  <a:srgbClr val="0000FF"/>
                </a:solidFill>
              </a:rPr>
              <a:t>int</a:t>
            </a:r>
            <a:r>
              <a:rPr lang="en-US" sz="2200" dirty="0">
                <a:solidFill>
                  <a:prstClr val="black"/>
                </a:solidFill>
              </a:rPr>
              <a:t> s = 0; </a:t>
            </a:r>
            <a:r>
              <a:rPr lang="en-US" sz="2200" dirty="0">
                <a:solidFill>
                  <a:srgbClr val="0000FF"/>
                </a:solidFill>
              </a:rPr>
              <a:t>for</a:t>
            </a:r>
            <a:r>
              <a:rPr lang="en-US" sz="2200" dirty="0">
                <a:solidFill>
                  <a:prstClr val="black"/>
                </a:solidFill>
              </a:rPr>
              <a:t>(</a:t>
            </a:r>
            <a:r>
              <a:rPr lang="en-US" sz="2200" dirty="0" err="1">
                <a:solidFill>
                  <a:srgbClr val="0000FF"/>
                </a:solidFill>
              </a:rPr>
              <a:t>int</a:t>
            </a:r>
            <a:r>
              <a:rPr lang="en-US" sz="2200" dirty="0">
                <a:solidFill>
                  <a:prstClr val="black"/>
                </a:solidFill>
              </a:rPr>
              <a:t> i = 0; i &lt; MM; i++) s+= v[r[i]]; </a:t>
            </a:r>
            <a:r>
              <a:rPr lang="en-US" sz="2200" dirty="0" err="1">
                <a:solidFill>
                  <a:prstClr val="black"/>
                </a:solidFill>
              </a:rPr>
              <a:t>std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cout</a:t>
            </a:r>
            <a:r>
              <a:rPr lang="en-US" sz="2200" dirty="0">
                <a:solidFill>
                  <a:prstClr val="black"/>
                </a:solidFill>
              </a:rPr>
              <a:t>&lt;&lt;s; </a:t>
            </a:r>
          </a:p>
          <a:p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std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cout</a:t>
            </a:r>
            <a:r>
              <a:rPr lang="en-US" sz="2200" dirty="0">
                <a:solidFill>
                  <a:prstClr val="black"/>
                </a:solidFill>
              </a:rPr>
              <a:t>&lt;&lt;</a:t>
            </a:r>
            <a:r>
              <a:rPr lang="en-US" sz="2200" dirty="0" err="1">
                <a:solidFill>
                  <a:prstClr val="black"/>
                </a:solidFill>
              </a:rPr>
              <a:t>std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endl</a:t>
            </a:r>
            <a:r>
              <a:rPr lang="en-US" sz="2200" dirty="0">
                <a:solidFill>
                  <a:prstClr val="black"/>
                </a:solidFill>
              </a:rPr>
              <a:t>&lt;&lt;</a:t>
            </a:r>
            <a:r>
              <a:rPr lang="en-US" sz="2200" dirty="0" err="1">
                <a:solidFill>
                  <a:prstClr val="black"/>
                </a:solidFill>
              </a:rPr>
              <a:t>std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endl</a:t>
            </a:r>
            <a:r>
              <a:rPr lang="en-US" sz="2200" dirty="0">
                <a:solidFill>
                  <a:prstClr val="black"/>
                </a:solidFill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</a:rPr>
              <a:t> system(</a:t>
            </a:r>
            <a:r>
              <a:rPr lang="en-US" sz="2200" dirty="0">
                <a:solidFill>
                  <a:srgbClr val="A31515"/>
                </a:solidFill>
              </a:rPr>
              <a:t>"pause"</a:t>
            </a:r>
            <a:r>
              <a:rPr lang="en-US" sz="2200" dirty="0">
                <a:solidFill>
                  <a:prstClr val="black"/>
                </a:solidFill>
              </a:rPr>
              <a:t>);</a:t>
            </a:r>
          </a:p>
          <a:p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200" dirty="0">
                <a:solidFill>
                  <a:prstClr val="black"/>
                </a:solidFill>
              </a:rPr>
              <a:t>}</a:t>
            </a:r>
            <a:endParaRPr lang="be-BY" sz="2200" dirty="0"/>
          </a:p>
        </p:txBody>
      </p:sp>
    </p:spTree>
    <p:extLst>
      <p:ext uri="{BB962C8B-B14F-4D97-AF65-F5344CB8AC3E}">
        <p14:creationId xmlns:p14="http://schemas.microsoft.com/office/powerpoint/2010/main" val="1409439532"/>
      </p:ext>
    </p:extLst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70" r="5095" b="11037"/>
          <a:stretch/>
        </p:blipFill>
        <p:spPr bwMode="auto">
          <a:xfrm>
            <a:off x="107504" y="620688"/>
            <a:ext cx="8892480" cy="32673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500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0" y="0"/>
          <a:ext cx="9144000" cy="688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Visio" r:id="rId3" imgW="6690360" imgH="5178266" progId="Visio.Drawing.6">
                  <p:embed/>
                </p:oleObj>
              </mc:Choice>
              <mc:Fallback>
                <p:oleObj name="Visio" r:id="rId3" imgW="6690360" imgH="5178266" progId="Visio.Drawing.6">
                  <p:embed/>
                  <p:pic>
                    <p:nvPicPr>
                      <p:cNvPr id="368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8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79388" y="188913"/>
          <a:ext cx="8964612" cy="592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Visio" r:id="rId5" imgW="8183232" imgH="5406870" progId="Visio.Drawing.6">
                  <p:embed/>
                </p:oleObj>
              </mc:Choice>
              <mc:Fallback>
                <p:oleObj name="Visio" r:id="rId5" imgW="8183232" imgH="5406870" progId="Visio.Drawing.6">
                  <p:embed/>
                  <p:pic>
                    <p:nvPicPr>
                      <p:cNvPr id="36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88913"/>
                        <a:ext cx="8964612" cy="592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6770506"/>
      </p:ext>
    </p:extLst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solidFill>
                  <a:srgbClr val="FF0000"/>
                </a:solidFill>
              </a:rPr>
              <a:t>Пример реализации на языке С++ функции </a:t>
            </a:r>
            <a:r>
              <a:rPr lang="en-US" sz="2400" b="1" i="1" dirty="0">
                <a:solidFill>
                  <a:srgbClr val="FF0000"/>
                </a:solidFill>
              </a:rPr>
              <a:t>boat</a:t>
            </a:r>
            <a:r>
              <a:rPr lang="ru-RU" sz="2400" i="1" dirty="0">
                <a:solidFill>
                  <a:srgbClr val="FF0000"/>
                </a:solidFill>
              </a:rPr>
              <a:t>, решающей задачу об оптимальной загрузке судна</a:t>
            </a:r>
            <a:r>
              <a:rPr lang="ru-RU" sz="2400" i="1" dirty="0" smtClean="0">
                <a:solidFill>
                  <a:srgbClr val="FF0000"/>
                </a:solidFill>
              </a:rPr>
              <a:t>. </a:t>
            </a:r>
            <a:endParaRPr lang="be-BY" sz="2400" i="1" dirty="0">
              <a:solidFill>
                <a:srgbClr val="FF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3" name="Rectangle 94"/>
          <p:cNvSpPr>
            <a:spLocks noChangeArrowheads="1"/>
          </p:cNvSpPr>
          <p:nvPr/>
        </p:nvSpPr>
        <p:spPr bwMode="auto">
          <a:xfrm flipV="1">
            <a:off x="5096630" y="5361640"/>
            <a:ext cx="15730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 flipV="1">
            <a:off x="7822239" y="5227358"/>
            <a:ext cx="152487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51631" y="1381712"/>
            <a:ext cx="110604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1520" y="1860792"/>
            <a:ext cx="129038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268760"/>
            <a:ext cx="87849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Представлена программа, с помощью которой можно оценить продолжительность решения задачи о загрузке судна при разном количестве контейнеров. В программе фиксируется значение параметра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(количество мест для контейнеров) и вычисляется продолжительность работы функции 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boat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 зависимости от параметра 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(общее количество контейнеров).                                                                                                                                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Как и в задаче о рюкзаке, для вычисления продолжительности выполнения функции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boat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 программе, применяется стандартная функция 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clock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854434"/>
      </p:ext>
    </p:extLst>
  </p:cSld>
  <p:clrMapOvr>
    <a:masterClrMapping/>
  </p:clrMapOvr>
  <p:transition spd="slow">
    <p:push dir="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-13889"/>
            <a:ext cx="864096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8000"/>
                </a:solidFill>
              </a:rPr>
              <a:t>// -- </a:t>
            </a:r>
            <a:r>
              <a:rPr lang="ru-RU" sz="2200" dirty="0" err="1">
                <a:solidFill>
                  <a:srgbClr val="008000"/>
                </a:solidFill>
              </a:rPr>
              <a:t>main</a:t>
            </a:r>
            <a:r>
              <a:rPr lang="ru-RU" sz="2200" dirty="0">
                <a:solidFill>
                  <a:srgbClr val="008000"/>
                </a:solidFill>
              </a:rPr>
              <a:t> (решение задачи  о размещении контейнеров)  </a:t>
            </a:r>
          </a:p>
          <a:p>
            <a:r>
              <a:rPr lang="en-US" sz="2200" dirty="0">
                <a:solidFill>
                  <a:srgbClr val="0000FF"/>
                </a:solidFill>
              </a:rPr>
              <a:t>#include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A31515"/>
                </a:solidFill>
              </a:rPr>
              <a:t>"</a:t>
            </a:r>
            <a:r>
              <a:rPr lang="en-US" sz="2200" dirty="0" err="1">
                <a:solidFill>
                  <a:srgbClr val="A31515"/>
                </a:solidFill>
              </a:rPr>
              <a:t>stdafx.h</a:t>
            </a:r>
            <a:r>
              <a:rPr lang="en-US" sz="2200" dirty="0">
                <a:solidFill>
                  <a:srgbClr val="A31515"/>
                </a:solidFill>
              </a:rPr>
              <a:t>"</a:t>
            </a:r>
          </a:p>
          <a:p>
            <a:r>
              <a:rPr lang="en-US" sz="2200" dirty="0">
                <a:solidFill>
                  <a:srgbClr val="0000FF"/>
                </a:solidFill>
              </a:rPr>
              <a:t>#include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A31515"/>
                </a:solidFill>
              </a:rPr>
              <a:t>&lt;</a:t>
            </a:r>
            <a:r>
              <a:rPr lang="en-US" sz="2200" dirty="0" err="1">
                <a:solidFill>
                  <a:srgbClr val="A31515"/>
                </a:solidFill>
              </a:rPr>
              <a:t>iostream</a:t>
            </a:r>
            <a:r>
              <a:rPr lang="en-US" sz="22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200" dirty="0">
                <a:solidFill>
                  <a:srgbClr val="0000FF"/>
                </a:solidFill>
              </a:rPr>
              <a:t>#include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A31515"/>
                </a:solidFill>
              </a:rPr>
              <a:t>&lt;</a:t>
            </a:r>
            <a:r>
              <a:rPr lang="en-US" sz="2200" dirty="0" err="1">
                <a:solidFill>
                  <a:srgbClr val="A31515"/>
                </a:solidFill>
              </a:rPr>
              <a:t>iomanip</a:t>
            </a:r>
            <a:r>
              <a:rPr lang="en-US" sz="2200" dirty="0">
                <a:solidFill>
                  <a:srgbClr val="A31515"/>
                </a:solidFill>
              </a:rPr>
              <a:t>&gt;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</a:p>
          <a:p>
            <a:r>
              <a:rPr lang="en-US" sz="2200" dirty="0">
                <a:solidFill>
                  <a:srgbClr val="0000FF"/>
                </a:solidFill>
              </a:rPr>
              <a:t>#include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A31515"/>
                </a:solidFill>
              </a:rPr>
              <a:t>&lt;</a:t>
            </a:r>
            <a:r>
              <a:rPr lang="en-US" sz="2200" dirty="0" err="1">
                <a:solidFill>
                  <a:srgbClr val="A31515"/>
                </a:solidFill>
              </a:rPr>
              <a:t>time.h</a:t>
            </a:r>
            <a:r>
              <a:rPr lang="en-US" sz="22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200" dirty="0">
                <a:solidFill>
                  <a:srgbClr val="0000FF"/>
                </a:solidFill>
              </a:rPr>
              <a:t>#include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A31515"/>
                </a:solidFill>
              </a:rPr>
              <a:t>"</a:t>
            </a:r>
            <a:r>
              <a:rPr lang="en-US" sz="2200" dirty="0" err="1">
                <a:solidFill>
                  <a:srgbClr val="A31515"/>
                </a:solidFill>
              </a:rPr>
              <a:t>Auxil.h</a:t>
            </a:r>
            <a:r>
              <a:rPr lang="en-US" sz="2200" dirty="0">
                <a:solidFill>
                  <a:srgbClr val="A31515"/>
                </a:solidFill>
              </a:rPr>
              <a:t>"</a:t>
            </a:r>
          </a:p>
          <a:p>
            <a:r>
              <a:rPr lang="en-US" sz="2200" dirty="0">
                <a:solidFill>
                  <a:srgbClr val="0000FF"/>
                </a:solidFill>
              </a:rPr>
              <a:t>#include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A31515"/>
                </a:solidFill>
              </a:rPr>
              <a:t>"</a:t>
            </a:r>
            <a:r>
              <a:rPr lang="en-US" sz="2200" dirty="0" err="1">
                <a:solidFill>
                  <a:srgbClr val="A31515"/>
                </a:solidFill>
              </a:rPr>
              <a:t>Boat.h</a:t>
            </a:r>
            <a:r>
              <a:rPr lang="en-US" sz="2200" dirty="0">
                <a:solidFill>
                  <a:srgbClr val="A31515"/>
                </a:solidFill>
              </a:rPr>
              <a:t>"</a:t>
            </a:r>
          </a:p>
          <a:p>
            <a:r>
              <a:rPr lang="en-US" sz="2200" dirty="0">
                <a:solidFill>
                  <a:srgbClr val="0000FF"/>
                </a:solidFill>
              </a:rPr>
              <a:t>#define</a:t>
            </a:r>
            <a:r>
              <a:rPr lang="en-US" sz="2200" dirty="0">
                <a:solidFill>
                  <a:prstClr val="black"/>
                </a:solidFill>
              </a:rPr>
              <a:t> SPACE(n) </a:t>
            </a:r>
            <a:r>
              <a:rPr lang="en-US" sz="2200" dirty="0" err="1">
                <a:solidFill>
                  <a:prstClr val="black"/>
                </a:solidFill>
              </a:rPr>
              <a:t>std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setw</a:t>
            </a:r>
            <a:r>
              <a:rPr lang="en-US" sz="2200" dirty="0">
                <a:solidFill>
                  <a:prstClr val="black"/>
                </a:solidFill>
              </a:rPr>
              <a:t>(n)&lt;&lt;</a:t>
            </a:r>
            <a:r>
              <a:rPr lang="en-US" sz="2200" dirty="0">
                <a:solidFill>
                  <a:srgbClr val="A31515"/>
                </a:solidFill>
              </a:rPr>
              <a:t>" "</a:t>
            </a:r>
          </a:p>
          <a:p>
            <a:r>
              <a:rPr lang="en-US" sz="2200" dirty="0">
                <a:solidFill>
                  <a:srgbClr val="0000FF"/>
                </a:solidFill>
              </a:rPr>
              <a:t>#define</a:t>
            </a:r>
            <a:r>
              <a:rPr lang="en-US" sz="2200" dirty="0">
                <a:solidFill>
                  <a:prstClr val="black"/>
                </a:solidFill>
              </a:rPr>
              <a:t> NN 9</a:t>
            </a:r>
          </a:p>
          <a:p>
            <a:r>
              <a:rPr lang="en-US" sz="2200" dirty="0" err="1">
                <a:solidFill>
                  <a:srgbClr val="0000FF"/>
                </a:solidFill>
              </a:rPr>
              <a:t>int</a:t>
            </a:r>
            <a:r>
              <a:rPr lang="en-US" sz="2200" dirty="0">
                <a:solidFill>
                  <a:prstClr val="black"/>
                </a:solidFill>
              </a:rPr>
              <a:t> _</a:t>
            </a:r>
            <a:r>
              <a:rPr lang="en-US" sz="2200" dirty="0" err="1">
                <a:solidFill>
                  <a:prstClr val="black"/>
                </a:solidFill>
              </a:rPr>
              <a:t>tmain</a:t>
            </a:r>
            <a:r>
              <a:rPr lang="en-US" sz="2200" dirty="0">
                <a:solidFill>
                  <a:prstClr val="black"/>
                </a:solidFill>
              </a:rPr>
              <a:t>(</a:t>
            </a:r>
            <a:r>
              <a:rPr lang="en-US" sz="2200" dirty="0" err="1">
                <a:solidFill>
                  <a:srgbClr val="0000FF"/>
                </a:solidFill>
              </a:rPr>
              <a:t>int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argc</a:t>
            </a:r>
            <a:r>
              <a:rPr lang="en-US" sz="2200" dirty="0">
                <a:solidFill>
                  <a:prstClr val="black"/>
                </a:solidFill>
              </a:rPr>
              <a:t>, _TCHAR* </a:t>
            </a:r>
            <a:r>
              <a:rPr lang="en-US" sz="2200" dirty="0" err="1">
                <a:solidFill>
                  <a:prstClr val="black"/>
                </a:solidFill>
              </a:rPr>
              <a:t>argv</a:t>
            </a:r>
            <a:r>
              <a:rPr lang="en-US" sz="22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200" dirty="0">
                <a:solidFill>
                  <a:prstClr val="black"/>
                </a:solidFill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setlocale</a:t>
            </a:r>
            <a:r>
              <a:rPr lang="en-US" sz="2200" dirty="0">
                <a:solidFill>
                  <a:prstClr val="black"/>
                </a:solidFill>
              </a:rPr>
              <a:t>(LC_ALL, </a:t>
            </a:r>
            <a:r>
              <a:rPr lang="en-US" sz="2200" dirty="0">
                <a:solidFill>
                  <a:srgbClr val="A31515"/>
                </a:solidFill>
              </a:rPr>
              <a:t>"</a:t>
            </a:r>
            <a:r>
              <a:rPr lang="en-US" sz="2200" dirty="0" err="1">
                <a:solidFill>
                  <a:srgbClr val="A31515"/>
                </a:solidFill>
              </a:rPr>
              <a:t>rus</a:t>
            </a:r>
            <a:r>
              <a:rPr lang="en-US" sz="2200" dirty="0">
                <a:solidFill>
                  <a:srgbClr val="A31515"/>
                </a:solidFill>
              </a:rPr>
              <a:t>"</a:t>
            </a:r>
            <a:r>
              <a:rPr lang="en-US" sz="2200" dirty="0">
                <a:solidFill>
                  <a:prstClr val="black"/>
                </a:solidFill>
              </a:rPr>
              <a:t>);</a:t>
            </a:r>
          </a:p>
          <a:p>
            <a:r>
              <a:rPr lang="nn-NO" sz="2200" dirty="0">
                <a:solidFill>
                  <a:prstClr val="black"/>
                </a:solidFill>
              </a:rPr>
              <a:t> </a:t>
            </a:r>
            <a:r>
              <a:rPr lang="nn-NO" sz="2200" dirty="0">
                <a:solidFill>
                  <a:srgbClr val="0000FF"/>
                </a:solidFill>
              </a:rPr>
              <a:t>int</a:t>
            </a:r>
            <a:r>
              <a:rPr lang="nn-NO" sz="2200" dirty="0">
                <a:solidFill>
                  <a:prstClr val="black"/>
                </a:solidFill>
              </a:rPr>
              <a:t> v[NN+1], c[NN+1], minv[NN+1], maxv[NN+1]; </a:t>
            </a:r>
          </a:p>
          <a:p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short</a:t>
            </a:r>
            <a:r>
              <a:rPr lang="en-US" sz="2200" dirty="0">
                <a:solidFill>
                  <a:prstClr val="black"/>
                </a:solidFill>
              </a:rPr>
              <a:t> r[NN];</a:t>
            </a:r>
          </a:p>
          <a:p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auxil</a:t>
            </a:r>
            <a:r>
              <a:rPr lang="en-US" sz="2200" dirty="0">
                <a:solidFill>
                  <a:prstClr val="black"/>
                </a:solidFill>
              </a:rPr>
              <a:t>::start(); </a:t>
            </a:r>
          </a:p>
          <a:p>
            <a:r>
              <a:rPr lang="nn-NO" sz="2200" dirty="0">
                <a:solidFill>
                  <a:prstClr val="black"/>
                </a:solidFill>
              </a:rPr>
              <a:t> </a:t>
            </a:r>
            <a:r>
              <a:rPr lang="nn-NO" sz="2200" dirty="0">
                <a:solidFill>
                  <a:srgbClr val="0000FF"/>
                </a:solidFill>
              </a:rPr>
              <a:t>for</a:t>
            </a:r>
            <a:r>
              <a:rPr lang="nn-NO" sz="2200" dirty="0">
                <a:solidFill>
                  <a:prstClr val="black"/>
                </a:solidFill>
              </a:rPr>
              <a:t>(</a:t>
            </a:r>
            <a:r>
              <a:rPr lang="nn-NO" sz="2200" dirty="0">
                <a:solidFill>
                  <a:srgbClr val="0000FF"/>
                </a:solidFill>
              </a:rPr>
              <a:t>int</a:t>
            </a:r>
            <a:r>
              <a:rPr lang="nn-NO" sz="2200" dirty="0">
                <a:solidFill>
                  <a:prstClr val="black"/>
                </a:solidFill>
              </a:rPr>
              <a:t> i = 0; i &lt;= NN; i++) </a:t>
            </a:r>
          </a:p>
          <a:p>
            <a:r>
              <a:rPr lang="be-BY" sz="2200" dirty="0">
                <a:solidFill>
                  <a:prstClr val="black"/>
                </a:solidFill>
              </a:rPr>
              <a:t> {</a:t>
            </a:r>
          </a:p>
          <a:p>
            <a:r>
              <a:rPr lang="en-US" sz="2200" dirty="0">
                <a:solidFill>
                  <a:prstClr val="black"/>
                </a:solidFill>
              </a:rPr>
              <a:t> v[i] = </a:t>
            </a:r>
            <a:r>
              <a:rPr lang="en-US" sz="2200" dirty="0" err="1">
                <a:solidFill>
                  <a:prstClr val="black"/>
                </a:solidFill>
              </a:rPr>
              <a:t>auxil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iget</a:t>
            </a:r>
            <a:r>
              <a:rPr lang="en-US" sz="2200" dirty="0">
                <a:solidFill>
                  <a:prstClr val="black"/>
                </a:solidFill>
              </a:rPr>
              <a:t>(50,500); c[i] = </a:t>
            </a:r>
            <a:r>
              <a:rPr lang="en-US" sz="2200" dirty="0" err="1">
                <a:solidFill>
                  <a:prstClr val="black"/>
                </a:solidFill>
              </a:rPr>
              <a:t>auxil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iget</a:t>
            </a:r>
            <a:r>
              <a:rPr lang="en-US" sz="2200" dirty="0">
                <a:solidFill>
                  <a:prstClr val="black"/>
                </a:solidFill>
              </a:rPr>
              <a:t>(10,30);</a:t>
            </a:r>
          </a:p>
          <a:p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minv</a:t>
            </a:r>
            <a:r>
              <a:rPr lang="en-US" sz="2200" dirty="0">
                <a:solidFill>
                  <a:prstClr val="black"/>
                </a:solidFill>
              </a:rPr>
              <a:t>[i] = </a:t>
            </a:r>
            <a:r>
              <a:rPr lang="en-US" sz="2200" dirty="0" err="1">
                <a:solidFill>
                  <a:prstClr val="black"/>
                </a:solidFill>
              </a:rPr>
              <a:t>auxil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iget</a:t>
            </a:r>
            <a:r>
              <a:rPr lang="en-US" sz="2200" dirty="0">
                <a:solidFill>
                  <a:prstClr val="black"/>
                </a:solidFill>
              </a:rPr>
              <a:t>(50,300); </a:t>
            </a:r>
            <a:r>
              <a:rPr lang="en-US" sz="2200" dirty="0" err="1">
                <a:solidFill>
                  <a:prstClr val="black"/>
                </a:solidFill>
              </a:rPr>
              <a:t>maxv</a:t>
            </a:r>
            <a:r>
              <a:rPr lang="en-US" sz="2200" dirty="0">
                <a:solidFill>
                  <a:prstClr val="black"/>
                </a:solidFill>
              </a:rPr>
              <a:t>[i] = </a:t>
            </a:r>
            <a:r>
              <a:rPr lang="en-US" sz="2200" dirty="0" err="1">
                <a:solidFill>
                  <a:prstClr val="black"/>
                </a:solidFill>
              </a:rPr>
              <a:t>auxil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iget</a:t>
            </a:r>
            <a:r>
              <a:rPr lang="en-US" sz="2200" dirty="0">
                <a:solidFill>
                  <a:prstClr val="black"/>
                </a:solidFill>
              </a:rPr>
              <a:t>(250,750);</a:t>
            </a:r>
          </a:p>
          <a:p>
            <a:r>
              <a:rPr lang="be-BY" sz="2200" dirty="0">
                <a:solidFill>
                  <a:prstClr val="black"/>
                </a:solidFill>
              </a:rPr>
              <a:t> } </a:t>
            </a:r>
            <a:endParaRPr lang="be-BY" sz="2200" dirty="0"/>
          </a:p>
        </p:txBody>
      </p:sp>
    </p:spTree>
    <p:extLst>
      <p:ext uri="{BB962C8B-B14F-4D97-AF65-F5344CB8AC3E}">
        <p14:creationId xmlns:p14="http://schemas.microsoft.com/office/powerpoint/2010/main" val="484890610"/>
      </p:ext>
    </p:extLst>
  </p:cSld>
  <p:clrMapOvr>
    <a:masterClrMapping/>
  </p:clrMapOvr>
  <p:transition spd="slow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131421"/>
            <a:ext cx="856895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cout</a:t>
            </a:r>
            <a:r>
              <a:rPr lang="ru-RU" sz="2400" dirty="0"/>
              <a:t>&lt;&lt;</a:t>
            </a:r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endl</a:t>
            </a:r>
            <a:r>
              <a:rPr lang="ru-RU" sz="2400" dirty="0"/>
              <a:t>&lt;&lt;</a:t>
            </a:r>
            <a:r>
              <a:rPr lang="ru-RU" sz="2400" dirty="0">
                <a:solidFill>
                  <a:srgbClr val="A31515"/>
                </a:solidFill>
              </a:rPr>
              <a:t>"-- Задача о размещении контейнеров --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"-- </a:t>
            </a:r>
            <a:r>
              <a:rPr lang="be-BY" sz="2400" dirty="0">
                <a:solidFill>
                  <a:srgbClr val="A31515"/>
                </a:solidFill>
              </a:rPr>
              <a:t>всего контейнеров: "</a:t>
            </a:r>
            <a:r>
              <a:rPr lang="be-BY" sz="2400" dirty="0">
                <a:solidFill>
                  <a:prstClr val="black"/>
                </a:solidFill>
              </a:rPr>
              <a:t> &lt;&lt; </a:t>
            </a:r>
            <a:r>
              <a:rPr lang="en-US" sz="2400" dirty="0">
                <a:solidFill>
                  <a:prstClr val="black"/>
                </a:solidFill>
              </a:rPr>
              <a:t>NN;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"-- количество ------ продолжительность --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  </a:t>
            </a:r>
            <a:r>
              <a:rPr lang="be-BY" sz="2400" dirty="0">
                <a:solidFill>
                  <a:srgbClr val="A31515"/>
                </a:solidFill>
              </a:rPr>
              <a:t>мест     вычисления  "</a:t>
            </a:r>
            <a:r>
              <a:rPr lang="be-BY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clock_t</a:t>
            </a:r>
            <a:r>
              <a:rPr lang="en-US" sz="2400" dirty="0">
                <a:solidFill>
                  <a:prstClr val="black"/>
                </a:solidFill>
              </a:rPr>
              <a:t> t1, t2; </a:t>
            </a: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4; i &lt; NN; i++)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{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t1 = clock();</a:t>
            </a:r>
          </a:p>
          <a:p>
            <a:r>
              <a:rPr lang="nn-NO" sz="2400" dirty="0">
                <a:solidFill>
                  <a:prstClr val="black"/>
                </a:solidFill>
              </a:rPr>
              <a:t> boat_с(i, minv,  maxv, NN,  v,  c, r);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t2 = clock();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&lt;&lt;SPACE(7)&lt;&lt;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(2)&lt;&lt;i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&lt;&lt;SPACE(15)&lt;&lt;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(6)&lt;&lt;(t2-t1);</a:t>
            </a:r>
          </a:p>
          <a:p>
            <a:r>
              <a:rPr lang="be-BY" sz="2400" dirty="0">
                <a:solidFill>
                  <a:prstClr val="black"/>
                </a:solidFill>
              </a:rPr>
              <a:t> }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4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2599360"/>
      </p:ext>
    </p:extLst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5" r="6407" b="8964"/>
          <a:stretch/>
        </p:blipFill>
        <p:spPr bwMode="auto">
          <a:xfrm>
            <a:off x="107504" y="188640"/>
            <a:ext cx="8856984" cy="468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0622460"/>
      </p:ext>
    </p:extLst>
  </p:cSld>
  <p:clrMapOvr>
    <a:masterClrMapping/>
  </p:clrMapOvr>
  <p:transition spd="slow">
    <p:push dir="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04056"/>
            <a:ext cx="10441160" cy="59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1190"/>
            <a:ext cx="10223506" cy="508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30492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0" y="0"/>
          <a:ext cx="9144000" cy="688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Visio" r:id="rId3" imgW="6690360" imgH="5178266" progId="Visio.Drawing.6">
                  <p:embed/>
                </p:oleObj>
              </mc:Choice>
              <mc:Fallback>
                <p:oleObj name="Visio" r:id="rId3" imgW="6690360" imgH="5178266" progId="Visio.Drawing.6">
                  <p:embed/>
                  <p:pic>
                    <p:nvPicPr>
                      <p:cNvPr id="378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8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71438" y="115888"/>
          <a:ext cx="8964612" cy="630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Visio" r:id="rId5" imgW="8216064" imgH="5782043" progId="Visio.Drawing.6">
                  <p:embed/>
                </p:oleObj>
              </mc:Choice>
              <mc:Fallback>
                <p:oleObj name="Visio" r:id="rId5" imgW="8216064" imgH="5782043" progId="Visio.Drawing.6">
                  <p:embed/>
                  <p:pic>
                    <p:nvPicPr>
                      <p:cNvPr id="37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115888"/>
                        <a:ext cx="8964612" cy="630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76247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0" y="0"/>
          <a:ext cx="9144000" cy="688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Visio" r:id="rId3" imgW="6690360" imgH="5178266" progId="Visio.Drawing.6">
                  <p:embed/>
                </p:oleObj>
              </mc:Choice>
              <mc:Fallback>
                <p:oleObj name="Visio" r:id="rId3" imgW="6690360" imgH="5178266" progId="Visio.Drawing.6">
                  <p:embed/>
                  <p:pic>
                    <p:nvPicPr>
                      <p:cNvPr id="389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8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07950" y="115888"/>
          <a:ext cx="8964613" cy="611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Visio" r:id="rId5" imgW="8183232" imgH="5580337" progId="Visio.Drawing.6">
                  <p:embed/>
                </p:oleObj>
              </mc:Choice>
              <mc:Fallback>
                <p:oleObj name="Visio" r:id="rId5" imgW="8183232" imgH="5580337" progId="Visio.Drawing.6">
                  <p:embed/>
                  <p:pic>
                    <p:nvPicPr>
                      <p:cNvPr id="389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15888"/>
                        <a:ext cx="8964613" cy="611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962538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769</TotalTime>
  <Words>5940</Words>
  <Application>Microsoft Office PowerPoint</Application>
  <PresentationFormat>Экран (4:3)</PresentationFormat>
  <Paragraphs>605</Paragraphs>
  <Slides>74</Slides>
  <Notes>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74</vt:i4>
      </vt:variant>
    </vt:vector>
  </HeadingPairs>
  <TitlesOfParts>
    <vt:vector size="83" baseType="lpstr">
      <vt:lpstr>Arial</vt:lpstr>
      <vt:lpstr>Calibri</vt:lpstr>
      <vt:lpstr>Georgia</vt:lpstr>
      <vt:lpstr>Times New Roman</vt:lpstr>
      <vt:lpstr>Trebuchet MS</vt:lpstr>
      <vt:lpstr>Воздушный поток</vt:lpstr>
      <vt:lpstr>Visio</vt:lpstr>
      <vt:lpstr>Формула</vt:lpstr>
      <vt:lpstr>Microsoft Equation 3.0</vt:lpstr>
      <vt:lpstr>Презентация PowerPoint</vt:lpstr>
      <vt:lpstr>Презентация PowerPoint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Пользователь</cp:lastModifiedBy>
  <cp:revision>36</cp:revision>
  <dcterms:created xsi:type="dcterms:W3CDTF">2010-12-02T13:55:43Z</dcterms:created>
  <dcterms:modified xsi:type="dcterms:W3CDTF">2020-03-24T22:29:07Z</dcterms:modified>
</cp:coreProperties>
</file>