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6" r:id="rId4"/>
    <p:sldId id="307" r:id="rId5"/>
    <p:sldId id="258" r:id="rId6"/>
    <p:sldId id="309" r:id="rId7"/>
    <p:sldId id="318" r:id="rId8"/>
    <p:sldId id="259" r:id="rId9"/>
    <p:sldId id="310" r:id="rId10"/>
    <p:sldId id="311" r:id="rId11"/>
    <p:sldId id="313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08" r:id="rId21"/>
    <p:sldId id="270" r:id="rId22"/>
    <p:sldId id="314" r:id="rId23"/>
    <p:sldId id="319" r:id="rId24"/>
    <p:sldId id="315" r:id="rId25"/>
    <p:sldId id="316" r:id="rId26"/>
    <p:sldId id="271" r:id="rId27"/>
    <p:sldId id="272" r:id="rId28"/>
    <p:sldId id="273" r:id="rId29"/>
    <p:sldId id="274" r:id="rId30"/>
    <p:sldId id="275" r:id="rId31"/>
    <p:sldId id="276" r:id="rId32"/>
    <p:sldId id="320" r:id="rId33"/>
    <p:sldId id="277" r:id="rId34"/>
    <p:sldId id="278" r:id="rId35"/>
    <p:sldId id="279" r:id="rId36"/>
    <p:sldId id="280" r:id="rId37"/>
    <p:sldId id="281" r:id="rId38"/>
    <p:sldId id="321" r:id="rId39"/>
    <p:sldId id="282" r:id="rId40"/>
    <p:sldId id="283" r:id="rId41"/>
    <p:sldId id="284" r:id="rId42"/>
    <p:sldId id="322" r:id="rId43"/>
    <p:sldId id="323" r:id="rId44"/>
    <p:sldId id="32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7" r:id="rId54"/>
    <p:sldId id="325" r:id="rId55"/>
    <p:sldId id="293" r:id="rId56"/>
    <p:sldId id="326" r:id="rId57"/>
    <p:sldId id="327" r:id="rId58"/>
    <p:sldId id="328" r:id="rId59"/>
    <p:sldId id="294" r:id="rId60"/>
    <p:sldId id="295" r:id="rId61"/>
    <p:sldId id="296" r:id="rId62"/>
    <p:sldId id="297" r:id="rId63"/>
    <p:sldId id="298" r:id="rId64"/>
    <p:sldId id="299" r:id="rId65"/>
    <p:sldId id="329" r:id="rId66"/>
    <p:sldId id="300" r:id="rId67"/>
    <p:sldId id="301" r:id="rId68"/>
    <p:sldId id="302" r:id="rId69"/>
    <p:sldId id="303" r:id="rId7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25.03.20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image" Target="../media/image12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6.wmf"/><Relationship Id="rId3" Type="http://schemas.openxmlformats.org/officeDocument/2006/relationships/image" Target="../media/image48.e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7421" y="4797152"/>
            <a:ext cx="860444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Дискретное программирование</a:t>
            </a:r>
          </a:p>
          <a:p>
            <a:pPr algn="ctr"/>
            <a:endParaRPr lang="ru-RU" sz="3200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КОМБИНАТОРНЫЕ  </a:t>
            </a:r>
            <a:r>
              <a:rPr lang="ru-RU" b="1" i="1" dirty="0">
                <a:solidFill>
                  <a:srgbClr val="FF0000"/>
                </a:solidFill>
              </a:rPr>
              <a:t>МЕТОДЫ   РЕШЕНИЯ   ОПТИМИЗАЦИОННЫХ ЗАДАЧ      </a:t>
            </a:r>
            <a:endParaRPr lang="be-BY" i="1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FF0000"/>
                </a:solidFill>
              </a:rPr>
              <a:t>МАТЕМАТИЧЕСКОЕ ПРОГРАММИРОВАНИЕ</a:t>
            </a: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ЛЕКЦИЯ 3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4980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05780" y="1196752"/>
            <a:ext cx="86044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 массивов 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dart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меняются при каждом цикле работы генератора в соответствии с алгоритмом Джонсона –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Троттера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имеет параметров и предназначена для формирования первой перестановки, которая представляет собой упорядоченную последовательность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неотрицательных целых чисел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сбросить текущее состояние генератора для того, чтобы начать его работу сначала. Работа функции сводится к вызову функции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Функция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главным образом для унификации интерфейсов всех генераторов. 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</p:spTree>
    <p:extLst>
      <p:ext uri="{BB962C8B-B14F-4D97-AF65-F5344CB8AC3E}">
        <p14:creationId xmlns:p14="http://schemas.microsoft.com/office/powerpoint/2010/main" val="357662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269776" y="4293096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 и возвращает общее количество перестановок 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элементов множества.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5272" y="1246108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 массив индексов следующей перестановки и увеличивает значение переменной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единицу. При каждом вызове функции в массиве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отыскивается максимальный мобильный элемент и элемент, на который указывает его стрелка, эти элементы меняются местами. Если существуют элементы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большие, чем найденный мобильный, то соответствующие им стрелки инвертируются.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</p:spTree>
    <p:extLst>
      <p:ext uri="{BB962C8B-B14F-4D97-AF65-F5344CB8AC3E}">
        <p14:creationId xmlns:p14="http://schemas.microsoft.com/office/powerpoint/2010/main" val="89165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909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struct</a:t>
            </a:r>
            <a:r>
              <a:rPr lang="en-US" sz="2000" dirty="0">
                <a:solidFill>
                  <a:prstClr val="black"/>
                </a:solidFill>
              </a:rPr>
              <a:t>  permutation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L = 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левая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R = </a:t>
            </a:r>
            <a:r>
              <a:rPr lang="en-US" sz="2000" dirty="0">
                <a:solidFill>
                  <a:srgbClr val="0000FF"/>
                </a:solidFill>
              </a:rPr>
              <a:t>false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правая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 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текущей перестановки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bool</a:t>
            </a:r>
            <a:r>
              <a:rPr lang="ru-RU" sz="2000" dirty="0">
                <a:solidFill>
                  <a:prstClr val="black"/>
                </a:solidFill>
              </a:rPr>
              <a:t>  *</a:t>
            </a:r>
            <a:r>
              <a:rPr lang="ru-RU" sz="2000" dirty="0" err="1">
                <a:solidFill>
                  <a:prstClr val="black"/>
                </a:solidFill>
              </a:rPr>
              <a:t>dart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 стрелок (левых-L и правых-R)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prstClr val="black"/>
                </a:solidFill>
              </a:rPr>
              <a:t>permutation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</a:t>
            </a:r>
            <a:r>
              <a:rPr lang="ru-RU" sz="2000" dirty="0">
                <a:solidFill>
                  <a:srgbClr val="008000"/>
                </a:solidFill>
              </a:rPr>
              <a:t>// конструктор (количество элементов исходного множества)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void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 smtClean="0">
                <a:solidFill>
                  <a:srgbClr val="0000FF"/>
                </a:solidFill>
              </a:rPr>
              <a:t>__</a:t>
            </a:r>
            <a:r>
              <a:rPr lang="ru-RU" sz="2000" dirty="0">
                <a:solidFill>
                  <a:srgbClr val="0000FF"/>
                </a:solidFill>
              </a:rPr>
              <a:t>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случайный массив индексов 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</a:t>
            </a:r>
            <a:r>
              <a:rPr lang="ru-RU" sz="2000" dirty="0" err="1">
                <a:solidFill>
                  <a:srgbClr val="008000"/>
                </a:solidFill>
              </a:rPr>
              <a:t>масива</a:t>
            </a:r>
            <a:r>
              <a:rPr lang="ru-RU" sz="2000" dirty="0">
                <a:solidFill>
                  <a:srgbClr val="008000"/>
                </a:solidFill>
              </a:rPr>
              <a:t> индексов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перествновки 0,... </a:t>
            </a:r>
            <a:r>
              <a:rPr lang="en-US" sz="2000" dirty="0">
                <a:solidFill>
                  <a:srgbClr val="008000"/>
                </a:solidFill>
              </a:rPr>
              <a:t>count()-1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unsigned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кол. перестановок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59172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21967"/>
            <a:ext cx="89289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permutation::permutation(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 permutation::reset()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permutation::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= i;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L;};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 0)?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:-1</a:t>
            </a:r>
            <a:r>
              <a:rPr lang="en-US" sz="2000" dirty="0" smtClean="0">
                <a:solidFill>
                  <a:prstClr val="black"/>
                </a:solidFill>
              </a:rPr>
              <a:t>;</a:t>
            </a:r>
            <a:r>
              <a:rPr lang="be-BY" sz="2000" dirty="0" smtClean="0">
                <a:solidFill>
                  <a:prstClr val="black"/>
                </a:solidFill>
              </a:rPr>
              <a:t>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838309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permutation::</a:t>
            </a:r>
            <a:r>
              <a:rPr lang="en-US" sz="2400" dirty="0" err="1">
                <a:solidFill>
                  <a:prstClr val="black"/>
                </a:solidFill>
              </a:rPr>
              <a:t>getnext</a:t>
            </a:r>
            <a:r>
              <a:rPr lang="en-US" sz="24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NINF, 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-1;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i = 0; i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&gt; 0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L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[i-1]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&lt;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-&gt;n-1)&amp;&amp;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R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[i+1]&amp;&amp;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739047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  &gt;=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&gt; </a:t>
            </a:r>
            <a:r>
              <a:rPr lang="en-US" sz="2000" dirty="0" err="1">
                <a:solidFill>
                  <a:prstClr val="black"/>
                </a:solidFill>
              </a:rPr>
              <a:t>maxm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!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++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};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permutation::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permutation::count()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 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43277083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перестановок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endParaRPr lang="be-BY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227145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7667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перестановок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(AA)/2);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  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(4)&lt;&lt; p.np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p.n;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p.ntx</a:t>
            </a:r>
            <a:r>
              <a:rPr lang="en-US" sz="2400" dirty="0">
                <a:solidFill>
                  <a:prstClr val="black"/>
                </a:solidFill>
              </a:rPr>
              <a:t>(i)]&lt;&lt;((i&lt; p.n-1)?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p.count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148488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3536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" y="1268760"/>
            <a:ext cx="901848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11560" y="3089881"/>
            <a:ext cx="7018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5609"/>
              </p:ext>
            </p:extLst>
          </p:nvPr>
        </p:nvGraphicFramePr>
        <p:xfrm>
          <a:off x="1331640" y="3833663"/>
          <a:ext cx="4958087" cy="120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Формула" r:id="rId4" imgW="2286000" imgH="495300" progId="Equation.3">
                  <p:embed/>
                </p:oleObj>
              </mc:Choice>
              <mc:Fallback>
                <p:oleObj name="Формула" r:id="rId4" imgW="22860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33663"/>
                        <a:ext cx="4958087" cy="1200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07795"/>
              </p:ext>
            </p:extLst>
          </p:nvPr>
        </p:nvGraphicFramePr>
        <p:xfrm>
          <a:off x="178202" y="5229200"/>
          <a:ext cx="33181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Формула" r:id="rId6" imgW="1371600" imgH="241300" progId="Equation.3">
                  <p:embed/>
                </p:oleObj>
              </mc:Choice>
              <mc:Fallback>
                <p:oleObj name="Формула" r:id="rId6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02" y="5229200"/>
                        <a:ext cx="331812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83532"/>
              </p:ext>
            </p:extLst>
          </p:nvPr>
        </p:nvGraphicFramePr>
        <p:xfrm>
          <a:off x="3491880" y="5229199"/>
          <a:ext cx="1656184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29199"/>
                        <a:ext cx="1656184" cy="62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7651"/>
              </p:ext>
            </p:extLst>
          </p:nvPr>
        </p:nvGraphicFramePr>
        <p:xfrm>
          <a:off x="5353622" y="5157192"/>
          <a:ext cx="1543032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Формула" r:id="rId10" imgW="571252" imgH="266584" progId="Equation.3">
                  <p:embed/>
                </p:oleObj>
              </mc:Choice>
              <mc:Fallback>
                <p:oleObj name="Формула" r:id="rId10" imgW="57125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622" y="5157192"/>
                        <a:ext cx="1543032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20251"/>
              </p:ext>
            </p:extLst>
          </p:nvPr>
        </p:nvGraphicFramePr>
        <p:xfrm>
          <a:off x="7020272" y="5157192"/>
          <a:ext cx="1872208" cy="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Формула" r:id="rId12" imgW="799753" imgH="266584" progId="Equation.3">
                  <p:embed/>
                </p:oleObj>
              </mc:Choice>
              <mc:Fallback>
                <p:oleObj name="Формула" r:id="rId12" imgW="799753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157192"/>
                        <a:ext cx="1872208" cy="62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561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/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8651687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17464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" y="2060848"/>
            <a:ext cx="8844006" cy="4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5685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0160"/>
              </p:ext>
            </p:extLst>
          </p:nvPr>
        </p:nvGraphicFramePr>
        <p:xfrm>
          <a:off x="4176" y="18403"/>
          <a:ext cx="5186371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Visio" r:id="rId3" imgW="7302960" imgH="9472073" progId="Visio.Drawing.11">
                  <p:embed/>
                </p:oleObj>
              </mc:Choice>
              <mc:Fallback>
                <p:oleObj name="Visio" r:id="rId3" imgW="7302960" imgH="94720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" y="18403"/>
                        <a:ext cx="5186371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36600"/>
              </p:ext>
            </p:extLst>
          </p:nvPr>
        </p:nvGraphicFramePr>
        <p:xfrm>
          <a:off x="5436096" y="2564904"/>
          <a:ext cx="36909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Формула" r:id="rId5" imgW="2844800" imgH="1333500" progId="Equation.3">
                  <p:embed/>
                </p:oleObj>
              </mc:Choice>
              <mc:Fallback>
                <p:oleObj name="Формула" r:id="rId5" imgW="2844800" imgH="133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64904"/>
                        <a:ext cx="36909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292080" y="116632"/>
            <a:ext cx="381329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между городами задается  матрицей </a:t>
            </a:r>
            <a:r>
              <a:rPr lang="ru-RU" sz="23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</a:t>
            </a:r>
            <a:r>
              <a:rPr lang="en-US" sz="23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300" b="1" i="1" baseline="-25000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матрицы </a:t>
            </a:r>
            <a:r>
              <a:rPr lang="ru-RU" sz="23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  расстояние между городами </a:t>
            </a:r>
            <a:r>
              <a:rPr lang="en-US" sz="2300" i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3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endParaRPr lang="ru-RU" sz="2300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6732239" y="2047093"/>
            <a:ext cx="124813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51898"/>
              </p:ext>
            </p:extLst>
          </p:nvPr>
        </p:nvGraphicFramePr>
        <p:xfrm>
          <a:off x="6732239" y="1916832"/>
          <a:ext cx="1146351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Уравнение" r:id="rId7" imgW="698197" imgH="266584" progId="Equation.3">
                  <p:embed/>
                </p:oleObj>
              </mc:Choice>
              <mc:Fallback>
                <p:oleObj name="Уравнение" r:id="rId7" imgW="698197" imgH="26658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39" y="1916832"/>
                        <a:ext cx="1146351" cy="445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683309" y="4495365"/>
            <a:ext cx="33531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Факт отсутствия пути из города </a:t>
            </a:r>
            <a:r>
              <a:rPr lang="en-US" sz="2300" i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город </a:t>
            </a:r>
            <a:r>
              <a:rPr lang="en-US" sz="23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обозначается значением ∞  (бесконечность) соответствующего элемента.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050460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97839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Замечания: </a:t>
            </a:r>
          </a:p>
          <a:p>
            <a:pPr marL="514350" lvl="0" indent="-514350" algn="just"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 построении оптимального маршрута коммивояжера выбор  стартового (он же является и конечным, так как маршрут кольцевой) города никак  не влияет на конечный результат.</a:t>
            </a:r>
          </a:p>
          <a:p>
            <a:pPr marL="514350" lvl="0" indent="-514350" algn="just"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задано 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городов, то перебор следует осуществлять только для 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 городов, поскольку стартовый  город можно зафиксировать.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750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1196752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Левая часть схемы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идентична левой части схемы на генератора перестановок. Главное отличие заключается в том, что в качестве исходного массива выбран {0, 1, 2, 3, 4, 0} Причем перестановкам подлежит только внутренняя, заключенная между нулями, часть исходного массива.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правой части схемы изображены все возможные кольцевые маршруты, которые образованы из исходного массива путем перестановок всех, кроме обрамляющих нулей, элементов. Количество маршрутов 4!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=24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равно количеству перестановок из четырех городов. Для каждого маршрута в округлой рамке указана длина. Длина кольцевых маршрутов, для которых не могут быть построены в силу отсутствия пути хотя бы между одной парой городов, на схеме обозначена символом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∞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Оптимальный </a:t>
            </a: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 длиной 120 единиц выделен затемненной рамкой.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1081899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1844824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реализации на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++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salesman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вычисляющей оптимальный кольцевой маршрут коммивояжера.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имеет два входных параметра: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городов) и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(двумерный массив размерностью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элементы матрицы расстояний), а также один возвращаемый параметр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оптимальный маршрут).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salesman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применяется генератор перестановок  (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permutation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400" dirty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6854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287524" y="111138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того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salesman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вызывает шесть вспомогательных функций: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indx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(формирование перестановки городов на основе массива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идексов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distance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(вычисление длины кольцевого маршрута),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copypath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(копирование маршрута),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(формирование исходного массива),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firstpath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(формирование первого маршрута) 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(суммирование двух чисел с учетом того, что одно из них может быть равно бесконечности).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1530" y="4217020"/>
            <a:ext cx="8460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salesman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цикле генерирует все возможные кольцевые маршруты, вычисляет для каждого маршрута длину (функция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фиксирует оптимальный маршрут (функция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copypath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 и возвращает длину оптимального пути или значение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 обозначает отсутствие кольцевых маршрутов.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746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653" y="404664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//-- </a:t>
            </a:r>
            <a:r>
              <a:rPr lang="en-US" sz="2400" dirty="0" err="1">
                <a:solidFill>
                  <a:srgbClr val="008000"/>
                </a:solidFill>
              </a:rPr>
              <a:t>Salesman.h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INF   0x7fffffff   </a:t>
            </a: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be-BY" sz="2400" dirty="0">
                <a:solidFill>
                  <a:srgbClr val="008000"/>
                </a:solidFill>
              </a:rPr>
              <a:t>бесконечность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salesman</a:t>
            </a:r>
            <a:r>
              <a:rPr lang="ru-RU" sz="2400" dirty="0">
                <a:solidFill>
                  <a:prstClr val="black"/>
                </a:solidFill>
              </a:rPr>
              <a:t> (     </a:t>
            </a:r>
            <a:r>
              <a:rPr lang="ru-RU" sz="2400" dirty="0">
                <a:solidFill>
                  <a:srgbClr val="008000"/>
                </a:solidFill>
              </a:rPr>
              <a:t>// функция возвращает длину оптимального маршрута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n,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городов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*d,  </a:t>
            </a:r>
            <a:r>
              <a:rPr lang="en-US" sz="2400" dirty="0">
                <a:solidFill>
                  <a:srgbClr val="008000"/>
                </a:solidFill>
              </a:rPr>
              <a:t>// [in]  </a:t>
            </a:r>
            <a:r>
              <a:rPr lang="be-BY" sz="2400" dirty="0">
                <a:solidFill>
                  <a:srgbClr val="008000"/>
                </a:solidFill>
              </a:rPr>
              <a:t>массив [</a:t>
            </a:r>
            <a:r>
              <a:rPr lang="en-US" sz="2400" dirty="0">
                <a:solidFill>
                  <a:srgbClr val="008000"/>
                </a:solidFill>
              </a:rPr>
              <a:t>n*n] </a:t>
            </a:r>
            <a:r>
              <a:rPr lang="be-BY" sz="2400" dirty="0">
                <a:solidFill>
                  <a:srgbClr val="008000"/>
                </a:solidFill>
              </a:rPr>
              <a:t>расстояний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</a:t>
            </a:r>
            <a:r>
              <a:rPr lang="pt-BR" sz="2400" dirty="0">
                <a:solidFill>
                  <a:prstClr val="black"/>
                </a:solidFill>
              </a:rPr>
              <a:t> *r         </a:t>
            </a:r>
            <a:r>
              <a:rPr lang="pt-BR" sz="24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5414044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9709" y="33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 Salesman.cpp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Salesman.h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sum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x1,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x2) </a:t>
            </a:r>
            <a:r>
              <a:rPr lang="ru-RU" dirty="0">
                <a:solidFill>
                  <a:srgbClr val="008000"/>
                </a:solidFill>
              </a:rPr>
              <a:t>// суммирование с учетом бесконечности </a:t>
            </a:r>
          </a:p>
          <a:p>
            <a:r>
              <a:rPr lang="en-US" dirty="0">
                <a:solidFill>
                  <a:prstClr val="black"/>
                </a:solidFill>
              </a:rPr>
              <a:t>  {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(x1 == INF || x2 == INF)? INF: (x1 + x2);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</a:t>
            </a:r>
            <a:r>
              <a:rPr lang="ru-RU" dirty="0" err="1">
                <a:solidFill>
                  <a:prstClr val="black"/>
                </a:solidFill>
              </a:rPr>
              <a:t>firstpath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</a:t>
            </a:r>
            <a:r>
              <a:rPr lang="ru-RU" dirty="0">
                <a:solidFill>
                  <a:srgbClr val="008000"/>
                </a:solidFill>
              </a:rPr>
              <a:t>// формирование 1го маршрута 0,1,2,..., n-1, 0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[n+1];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[n] = 0;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n; i++) rc[i] = i;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 </a:t>
            </a:r>
            <a:r>
              <a:rPr lang="ru-RU" dirty="0" err="1">
                <a:solidFill>
                  <a:prstClr val="black"/>
                </a:solidFill>
              </a:rPr>
              <a:t>source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  </a:t>
            </a:r>
            <a:r>
              <a:rPr lang="ru-RU" dirty="0">
                <a:solidFill>
                  <a:srgbClr val="008000"/>
                </a:solidFill>
              </a:rPr>
              <a:t>// формирование исходного массива 1,2,..., n-1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[n-1]; 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 n; i++) rc[i-1] = i;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copypath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*r1,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*r2)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копировать маршрут</a:t>
            </a:r>
          </a:p>
          <a:p>
            <a:r>
              <a:rPr lang="en-US" dirty="0">
                <a:solidFill>
                  <a:prstClr val="black"/>
                </a:solidFill>
              </a:rPr>
              <a:t>  {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 = 0; i &lt;  n; i++)  r1[i] = r2[i]; };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distance(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*d)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длина маршрута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(</a:t>
            </a:r>
            <a:r>
              <a:rPr lang="pt-BR" dirty="0">
                <a:solidFill>
                  <a:srgbClr val="0000FF"/>
                </a:solidFill>
              </a:rPr>
              <a:t>int</a:t>
            </a:r>
            <a:r>
              <a:rPr lang="pt-BR" dirty="0">
                <a:solidFill>
                  <a:prstClr val="black"/>
                </a:solidFill>
              </a:rPr>
              <a:t> i = 0; i &lt; n-1; i++) rc = sum(rc, d[r[i]*n+r[i+1]]);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>
                <a:solidFill>
                  <a:prstClr val="black"/>
                </a:solidFill>
              </a:rPr>
              <a:t>  sum (rc, d[r[n-1]*n + 0]);    </a:t>
            </a:r>
            <a:r>
              <a:rPr lang="pt-BR" dirty="0">
                <a:solidFill>
                  <a:srgbClr val="008000"/>
                </a:solidFill>
              </a:rPr>
              <a:t>//+ последняя дуга (n-1,0)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9174152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*r,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{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1; i &lt; n; i++)  r[i] = s[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[i-1]];}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salesman (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городов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*d,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n*n] </a:t>
            </a:r>
            <a:r>
              <a:rPr lang="be-BY" sz="2000" dirty="0">
                <a:solidFill>
                  <a:srgbClr val="008000"/>
                </a:solidFill>
              </a:rPr>
              <a:t>расстояний </a:t>
            </a:r>
          </a:p>
          <a:p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*r         </a:t>
            </a:r>
            <a:r>
              <a:rPr lang="pt-BR" sz="20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 = source(n),  *b = </a:t>
            </a:r>
            <a:r>
              <a:rPr lang="en-US" sz="2000" dirty="0" err="1">
                <a:solidFill>
                  <a:prstClr val="black"/>
                </a:solidFill>
              </a:rPr>
              <a:t>firstpath</a:t>
            </a:r>
            <a:r>
              <a:rPr lang="en-US" sz="2000" dirty="0">
                <a:solidFill>
                  <a:prstClr val="black"/>
                </a:solidFill>
              </a:rPr>
              <a:t>(n),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INF,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::permutation p(n-1);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k = </a:t>
            </a:r>
            <a:r>
              <a:rPr lang="en-US" sz="2000" dirty="0" err="1">
                <a:solidFill>
                  <a:prstClr val="black"/>
                </a:solidFill>
              </a:rPr>
              <a:t>p.getfirst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while</a:t>
            </a:r>
            <a:r>
              <a:rPr lang="ru-RU" sz="2000" dirty="0">
                <a:solidFill>
                  <a:prstClr val="black"/>
                </a:solidFill>
              </a:rPr>
              <a:t> (k &gt;= 0)  </a:t>
            </a:r>
            <a:r>
              <a:rPr lang="ru-RU" sz="2000" dirty="0">
                <a:solidFill>
                  <a:srgbClr val="008000"/>
                </a:solidFill>
              </a:rPr>
              <a:t>// цикл генерации перестановок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{                   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(n, b, s, </a:t>
            </a:r>
            <a:r>
              <a:rPr lang="en-US" sz="2000" dirty="0" err="1">
                <a:solidFill>
                  <a:prstClr val="black"/>
                </a:solidFill>
              </a:rPr>
              <a:t>p.sset</a:t>
            </a:r>
            <a:r>
              <a:rPr lang="en-US" sz="2000" dirty="0">
                <a:solidFill>
                  <a:prstClr val="black"/>
                </a:solidFill>
              </a:rPr>
              <a:t>);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новый маршрут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distance(</a:t>
            </a:r>
            <a:r>
              <a:rPr lang="en-US" sz="2000" dirty="0" err="1">
                <a:solidFill>
                  <a:prstClr val="black"/>
                </a:solidFill>
              </a:rPr>
              <a:t>n,b,d</a:t>
            </a:r>
            <a:r>
              <a:rPr lang="en-US" sz="2000" dirty="0">
                <a:solidFill>
                  <a:prstClr val="black"/>
                </a:solidFill>
              </a:rPr>
              <a:t>)) &lt;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 err="1">
                <a:solidFill>
                  <a:prstClr val="black"/>
                </a:solidFill>
              </a:rPr>
              <a:t>copypath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n,r,b</a:t>
            </a:r>
            <a:r>
              <a:rPr lang="en-US" sz="2000" dirty="0">
                <a:solidFill>
                  <a:prstClr val="black"/>
                </a:solidFill>
              </a:rPr>
              <a:t>);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k = </a:t>
            </a:r>
            <a:r>
              <a:rPr lang="en-US" sz="2000" dirty="0" err="1">
                <a:solidFill>
                  <a:prstClr val="black"/>
                </a:solidFill>
              </a:rPr>
              <a:t>p.getnext</a:t>
            </a:r>
            <a:r>
              <a:rPr lang="en-US" sz="2000" dirty="0">
                <a:solidFill>
                  <a:prstClr val="black"/>
                </a:solidFill>
              </a:rPr>
              <a:t>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57061709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1032" y="0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Salesman.h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5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d[N][N] = { </a:t>
            </a:r>
            <a:r>
              <a:rPr lang="pt-BR" sz="2000" dirty="0">
                <a:solidFill>
                  <a:srgbClr val="008000"/>
                </a:solidFill>
              </a:rPr>
              <a:t>//0   1    2    3     4        </a:t>
            </a:r>
          </a:p>
          <a:p>
            <a:r>
              <a:rPr lang="de-DE" sz="2000" dirty="0">
                <a:solidFill>
                  <a:prstClr val="black"/>
                </a:solidFill>
              </a:rPr>
              <a:t>               {  0,  45, INF,  25,   50},    </a:t>
            </a:r>
            <a:r>
              <a:rPr lang="de-DE" sz="2000" dirty="0">
                <a:solidFill>
                  <a:srgbClr val="008000"/>
                </a:solidFill>
              </a:rPr>
              <a:t>//  0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45,   0,  55,  20,  100},    </a:t>
            </a:r>
            <a:r>
              <a:rPr lang="be-BY" sz="2000" dirty="0">
                <a:solidFill>
                  <a:srgbClr val="008000"/>
                </a:solidFill>
              </a:rPr>
              <a:t>//  1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70,  20,   0,  10,   30},    </a:t>
            </a:r>
            <a:r>
              <a:rPr lang="be-BY" sz="2000" dirty="0">
                <a:solidFill>
                  <a:srgbClr val="008000"/>
                </a:solidFill>
              </a:rPr>
              <a:t>//  2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80,  10,  40,   0,   10},    </a:t>
            </a:r>
            <a:r>
              <a:rPr lang="be-BY" sz="2000" dirty="0">
                <a:solidFill>
                  <a:srgbClr val="008000"/>
                </a:solidFill>
              </a:rPr>
              <a:t>//  3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30,  50,  20,  10,    0}};   </a:t>
            </a:r>
            <a:r>
              <a:rPr lang="be-BY" sz="2000" dirty="0">
                <a:solidFill>
                  <a:srgbClr val="008000"/>
                </a:solidFill>
              </a:rPr>
              <a:t>//  4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r[N];            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результат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 = salesman (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N,       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количество городов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*)d, 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массив [n*n] расстояний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r           </a:t>
            </a:r>
            <a:r>
              <a:rPr lang="en-US" sz="2000" dirty="0">
                <a:solidFill>
                  <a:srgbClr val="008000"/>
                </a:solidFill>
              </a:rPr>
              <a:t>// [out]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n] </a:t>
            </a:r>
            <a:r>
              <a:rPr lang="be-BY" sz="2000" dirty="0">
                <a:solidFill>
                  <a:srgbClr val="008000"/>
                </a:solidFill>
              </a:rPr>
              <a:t>маршрут 0 </a:t>
            </a:r>
            <a:r>
              <a:rPr lang="en-US" sz="2000" dirty="0">
                <a:solidFill>
                  <a:srgbClr val="008000"/>
                </a:solidFill>
              </a:rPr>
              <a:t>x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  <a:r>
              <a:rPr lang="be-BY" sz="2000" dirty="0" smtClean="0">
                <a:solidFill>
                  <a:prstClr val="black"/>
                </a:solidFill>
              </a:rPr>
              <a:t> </a:t>
            </a:r>
            <a:r>
              <a:rPr lang="be-BY" sz="2000" dirty="0">
                <a:solidFill>
                  <a:prstClr val="black"/>
                </a:solidFill>
              </a:rPr>
              <a:t>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1556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980728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Генерация перестановок;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</a:t>
            </a:r>
            <a:r>
              <a:rPr lang="ru-RU" sz="2800" dirty="0" smtClean="0">
                <a:solidFill>
                  <a:schemeClr val="tx1"/>
                </a:solidFill>
              </a:rPr>
              <a:t>задачи </a:t>
            </a:r>
            <a:r>
              <a:rPr lang="ru-RU" sz="2800" dirty="0">
                <a:solidFill>
                  <a:schemeClr val="tx1"/>
                </a:solidFill>
              </a:rPr>
              <a:t>коммивояжера c использованием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перестановок;</a:t>
            </a:r>
          </a:p>
          <a:p>
            <a:pPr marL="502920" indent="-457200">
              <a:buFont typeface="+mj-lt"/>
              <a:buAutoNum type="arabicPeriod"/>
            </a:pPr>
            <a:r>
              <a:rPr lang="be-BY" sz="2800" dirty="0">
                <a:solidFill>
                  <a:schemeClr val="tx1"/>
                </a:solidFill>
              </a:rPr>
              <a:t>Генерация </a:t>
            </a:r>
            <a:r>
              <a:rPr lang="ru-RU" sz="2800" dirty="0" smtClean="0">
                <a:solidFill>
                  <a:schemeClr val="tx1"/>
                </a:solidFill>
              </a:rPr>
              <a:t>размещений</a:t>
            </a:r>
            <a:r>
              <a:rPr lang="be-BY" sz="28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размещений.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284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0477" y="260648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"-- количество  городов: "</a:t>
            </a:r>
            <a:r>
              <a:rPr lang="ru-RU" sz="2000" dirty="0">
                <a:solidFill>
                  <a:prstClr val="black"/>
                </a:solidFill>
              </a:rPr>
              <a:t>&lt;&lt;N;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матрица расстояний :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&lt; N; j++)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(d[i][j]!= INF)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(3)&lt;&lt;d[i][j]&lt;&lt; 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>
                <a:solidFill>
                  <a:srgbClr val="A31515"/>
                </a:solidFill>
              </a:rPr>
              <a:t>"INF"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оптимальный маршрут: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"--&gt;"</a:t>
            </a:r>
            <a:r>
              <a:rPr lang="nn-NO" sz="2000" dirty="0">
                <a:solidFill>
                  <a:prstClr val="black"/>
                </a:solidFill>
              </a:rPr>
              <a:t>; std::cout&lt;&lt;0;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длина маршрута     : "</a:t>
            </a:r>
            <a:r>
              <a:rPr lang="be-BY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prstClr val="black"/>
                </a:solidFill>
              </a:rPr>
              <a:t>s;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08581424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3500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136339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Представлена программа, позволяющая оценить продолжительность решения задачи коммивояжера в зависимости от количества городов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программе применяются функции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iget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позволяющие сгенерировать расстояния между городами случайным образом, которые берутся из первой лабораторной работы.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376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 main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Auxil.h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time.h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Salesman.h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SPACE(n)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(n)&lt;&lt;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12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d[N*N+1], r[N];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auxil</a:t>
            </a:r>
            <a:r>
              <a:rPr lang="en-US" sz="24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N*N; i++) d [i] = auxil::iget(10,100);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57383129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  городов 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7; i &lt;= 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salesman (i, 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*)d, r);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15311857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2612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27410"/>
            <a:ext cx="11094552" cy="603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26348" y="6129591"/>
            <a:ext cx="2699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16708"/>
              </p:ext>
            </p:extLst>
          </p:nvPr>
        </p:nvGraphicFramePr>
        <p:xfrm>
          <a:off x="3707904" y="6165302"/>
          <a:ext cx="2241252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Формула" r:id="rId4" imgW="787400" imgH="228600" progId="Equation.3">
                  <p:embed/>
                </p:oleObj>
              </mc:Choice>
              <mc:Fallback>
                <p:oleObj name="Формула" r:id="rId4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165302"/>
                        <a:ext cx="2241252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5785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" y="3789040"/>
            <a:ext cx="8978108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" y="793731"/>
            <a:ext cx="8981409" cy="191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4" y="2931365"/>
            <a:ext cx="8805214" cy="8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5366" y="2857578"/>
            <a:ext cx="2408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5323520"/>
            <a:ext cx="2408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61183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множества размещений 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3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 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элементов </a:t>
            </a:r>
            <a:r>
              <a:rPr lang="ru-RU" sz="2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5957" y="198884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  <a:tabLst>
                <a:tab pos="800100" algn="l"/>
              </a:tabLs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 чтобы проследить этапы генерации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на схеме, ее следует рассматривать слева направо. В крайней левой позиции изображено множество {0, 1, 2, 3}, на основе которого формируются четыре сочетания.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Затем каждое сочетание рассматривается как отдельное множество, состоящее из трех элементов. Для каждого множества формируется по 3!=6 перестановок. В итоге в третьем слева столбце на схеме отображены 4∙6=24 перестановки множества {0, 1, 2, 3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последнем этапе формируется множество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всех перестановок элементов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}.  Элементы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отображены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крайнем справа столбце.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763688" y="-14033"/>
          <a:ext cx="4860032" cy="6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Visio" r:id="rId3" imgW="6740280" imgH="9923073" progId="Visio.Drawing.11">
                  <p:embed/>
                </p:oleObj>
              </mc:Choice>
              <mc:Fallback>
                <p:oleObj name="Visio" r:id="rId3" imgW="6740280" imgH="99230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-14033"/>
                        <a:ext cx="4860032" cy="6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6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  <a:p>
            <a:pPr lvl="0"/>
            <a:r>
              <a:rPr lang="ru-RU" sz="2400" b="1" dirty="0"/>
              <a:t>Генерация  подмножеств заданного множества</a:t>
            </a:r>
            <a:r>
              <a:rPr lang="ru-RU" sz="2400" dirty="0"/>
              <a:t>:</a:t>
            </a:r>
            <a:endParaRPr lang="be-BY" sz="2400" dirty="0"/>
          </a:p>
          <a:p>
            <a:r>
              <a:rPr lang="ru-RU" sz="2400" dirty="0"/>
              <a:t>- разработка генератора подмножеств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рюкзаке.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сочетаний: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об оптимальной загрузке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 перестановок:</a:t>
            </a:r>
            <a:endParaRPr lang="be-BY" sz="2400" dirty="0"/>
          </a:p>
          <a:p>
            <a:r>
              <a:rPr lang="ru-RU" sz="2400" dirty="0"/>
              <a:t>- разработка генератора перестановок на 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коммивояжере.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размещений</a:t>
            </a:r>
            <a:r>
              <a:rPr lang="en-US" sz="2400" b="1" dirty="0"/>
              <a:t>: 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r>
              <a:rPr lang="ru-RU" sz="2400" dirty="0" smtClean="0"/>
              <a:t>- </a:t>
            </a:r>
            <a:r>
              <a:rPr lang="ru-RU" sz="2400" dirty="0"/>
              <a:t>решение задачи об оптимальной загрузке (с центровкой)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870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381136"/>
            <a:ext cx="7992888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-конечная звезда 4"/>
          <p:cNvSpPr/>
          <p:nvPr/>
        </p:nvSpPr>
        <p:spPr>
          <a:xfrm>
            <a:off x="8028384" y="2249576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4-конечная звезда 5"/>
          <p:cNvSpPr/>
          <p:nvPr/>
        </p:nvSpPr>
        <p:spPr>
          <a:xfrm>
            <a:off x="8028384" y="2956008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" name="4-конечная звезда 6"/>
          <p:cNvSpPr/>
          <p:nvPr/>
        </p:nvSpPr>
        <p:spPr>
          <a:xfrm>
            <a:off x="8028384" y="3275104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4-конечная звезда 7"/>
          <p:cNvSpPr/>
          <p:nvPr/>
        </p:nvSpPr>
        <p:spPr>
          <a:xfrm>
            <a:off x="8028384" y="4312856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4-конечная звезда 8"/>
          <p:cNvSpPr/>
          <p:nvPr/>
        </p:nvSpPr>
        <p:spPr>
          <a:xfrm>
            <a:off x="8028384" y="4711496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4-конечная звезда 9"/>
          <p:cNvSpPr/>
          <p:nvPr/>
        </p:nvSpPr>
        <p:spPr>
          <a:xfrm>
            <a:off x="8028384" y="5431576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0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Имеется множество из 4-х элементов. Необходимо получить все возможные размещения по 2 элемента.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573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755575" y="692696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Формула" r:id="rId3" imgW="723586" imgH="279279" progId="Equation.3">
                  <p:embed/>
                </p:oleObj>
              </mc:Choice>
              <mc:Fallback>
                <p:oleObj name="Формула" r:id="rId3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692696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755576" y="1484784"/>
          <a:ext cx="1720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Формула" r:id="rId5" imgW="736600" imgH="279400" progId="Equation.3">
                  <p:embed/>
                </p:oleObj>
              </mc:Choice>
              <mc:Fallback>
                <p:oleObj name="Формула" r:id="rId5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172074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755576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Формула" r:id="rId7" imgW="723586" imgH="279279" progId="Equation.3">
                  <p:embed/>
                </p:oleObj>
              </mc:Choice>
              <mc:Fallback>
                <p:oleObj name="Формула" r:id="rId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755576" y="3068960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Формула" r:id="rId9" imgW="710891" imgH="279279" progId="Equation.3">
                  <p:embed/>
                </p:oleObj>
              </mc:Choice>
              <mc:Fallback>
                <p:oleObj name="Формула" r:id="rId9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755576" y="3789040"/>
          <a:ext cx="1656184" cy="6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Формула" r:id="rId11" imgW="698500" imgH="279400" progId="Equation.3">
                  <p:embed/>
                </p:oleObj>
              </mc:Choice>
              <mc:Fallback>
                <p:oleObj name="Формула" r:id="rId11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1656184" cy="65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75557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Формула" r:id="rId13" imgW="710891" imgH="279279" progId="Equation.3">
                  <p:embed/>
                </p:oleObj>
              </mc:Choice>
              <mc:Fallback>
                <p:oleObj name="Формула" r:id="rId13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3707903" y="692696"/>
          <a:ext cx="1705925" cy="6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Формула" r:id="rId15" imgW="723586" imgH="279279" progId="Equation.3">
                  <p:embed/>
                </p:oleObj>
              </mc:Choice>
              <mc:Fallback>
                <p:oleObj name="Формула" r:id="rId15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692696"/>
                        <a:ext cx="1705925" cy="65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3707904" y="1484784"/>
          <a:ext cx="1706649" cy="64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Формула" r:id="rId17" imgW="736600" imgH="279400" progId="Equation.3">
                  <p:embed/>
                </p:oleObj>
              </mc:Choice>
              <mc:Fallback>
                <p:oleObj name="Формула" r:id="rId17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4784"/>
                        <a:ext cx="1706649" cy="642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3737700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Формула" r:id="rId19" imgW="723586" imgH="279279" progId="Equation.3">
                  <p:embed/>
                </p:oleObj>
              </mc:Choice>
              <mc:Fallback>
                <p:oleObj name="Формула" r:id="rId19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00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3760047" y="3068960"/>
          <a:ext cx="167604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Формула" r:id="rId21" imgW="710891" imgH="279279" progId="Equation.3">
                  <p:embed/>
                </p:oleObj>
              </mc:Choice>
              <mc:Fallback>
                <p:oleObj name="Формула" r:id="rId21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047" y="3068960"/>
                        <a:ext cx="167604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3779912" y="3789040"/>
          <a:ext cx="16313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Формула" r:id="rId23" imgW="698500" imgH="279400" progId="Equation.3">
                  <p:embed/>
                </p:oleObj>
              </mc:Choice>
              <mc:Fallback>
                <p:oleObj name="Формула" r:id="rId23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63135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383679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Формула" r:id="rId25" imgW="710891" imgH="279279" progId="Equation.3">
                  <p:embed/>
                </p:oleObj>
              </mc:Choice>
              <mc:Fallback>
                <p:oleObj name="Формула" r:id="rId25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79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79512" y="5445224"/>
          <a:ext cx="3370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Формула" r:id="rId27" imgW="2133600" imgH="635000" progId="Equation.3">
                  <p:embed/>
                </p:oleObj>
              </mc:Choice>
              <mc:Fallback>
                <p:oleObj name="Формула" r:id="rId27" imgW="2133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45224"/>
                        <a:ext cx="337040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4067944" y="5733256"/>
          <a:ext cx="12272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Формула" r:id="rId29" imgW="532937" imgH="215713" progId="Equation.3">
                  <p:embed/>
                </p:oleObj>
              </mc:Choice>
              <mc:Fallback>
                <p:oleObj name="Формула" r:id="rId29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733256"/>
                        <a:ext cx="12272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6049963" y="5583238"/>
          <a:ext cx="270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Формула" r:id="rId31" imgW="1790640" imgH="482400" progId="Equation.3">
                  <p:embed/>
                </p:oleObj>
              </mc:Choice>
              <mc:Fallback>
                <p:oleObj name="Формула" r:id="rId31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5583238"/>
                        <a:ext cx="2703512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2343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9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611832"/>
            <a:ext cx="813690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генератора размещений на языке С++.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7357" y="1099917"/>
            <a:ext cx="8388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Представлена реализация программы генератора перестановок, </a:t>
            </a:r>
            <a:r>
              <a:rPr lang="ru-RU" sz="2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 </a:t>
            </a: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построения множества размещений с помощью этой программы и результат выполнения программы соответственно.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852936"/>
            <a:ext cx="8532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 и в предыдущих случаях, генератор размещений тоже реализован в виде структуры. Структура </a:t>
            </a:r>
            <a:r>
              <a:rPr lang="ru-RU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accomodation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один конструктор. С помощью двух параметров конструктору передается размерность исходного множества (параметр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размерность генерируемых размещений  (параметр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своей работе генератор размещений использует два встроенных генератора: сочетаний (указатель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cgen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перестановок (указатель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pgen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611832"/>
            <a:ext cx="813690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генератора размещений на языке С++.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09057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Текущее состояние генератора определяется состоянием используемых генераторов, а также значением четырех переменных: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элементов исходного множества),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(размерность генерируемых размещений),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(указатель на массив индексов) 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(номер текущего размещения). Все переменные, включая указатели генераторов, инициализируются в конструкторе. Значение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увеличивается на единицу после генерации очередного размещения. Элементы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ива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меняются при каждом цикле работы генератора.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конструктора, структура </a:t>
            </a:r>
            <a:r>
              <a:rPr lang="ru-RU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accomodation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содержит еще пять функций.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имеет параметров и предназначена для формирования первого размещения. Первое размещение совпадает с первым сочетанием, сформированным функцией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встроенного генератора сочетаний.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45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405199"/>
            <a:ext cx="813690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генератора размещений на языке С++.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883741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сбросить текущее состояние генератора для того, чтобы начать его работу сначала. Функция выполняет сброс встроенных генераторов (функция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устанавливает значение нумератора размещений (переменная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в нуль и выполняет функцию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встроенного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генератора сочетаний.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 массив индексов следующего размещения и увеличивает значение переменной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единицу. В своей работе функция использует  функции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встроенных генераторов, а также функцию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генератора размещений.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 и возвращает общее количество размещений из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элементов.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37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Combi.h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combi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 smtClean="0">
                <a:solidFill>
                  <a:prstClr val="black"/>
                </a:solidFill>
              </a:rPr>
              <a:t>{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struct</a:t>
            </a:r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         </a:t>
            </a:r>
            <a:r>
              <a:rPr lang="ru-RU" dirty="0">
                <a:solidFill>
                  <a:srgbClr val="008000"/>
                </a:solidFill>
              </a:rPr>
              <a:t>// генератор  </a:t>
            </a:r>
            <a:r>
              <a:rPr lang="ru-RU" dirty="0" smtClean="0">
                <a:solidFill>
                  <a:srgbClr val="008000"/>
                </a:solidFill>
              </a:rPr>
              <a:t>сочетаний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……………………..}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permutation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………………………}</a:t>
            </a:r>
          </a:p>
          <a:p>
            <a:r>
              <a:rPr lang="en-US" dirty="0" smtClean="0"/>
              <a:t> 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 n,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dirty="0">
                <a:solidFill>
                  <a:prstClr val="black"/>
                </a:solidFill>
              </a:rPr>
              <a:t>         m,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в размещении </a:t>
            </a:r>
          </a:p>
          <a:p>
            <a:r>
              <a:rPr lang="ru-RU" dirty="0">
                <a:solidFill>
                  <a:prstClr val="black"/>
                </a:solidFill>
              </a:rPr>
              <a:t>     *</a:t>
            </a:r>
            <a:r>
              <a:rPr lang="ru-RU" dirty="0" err="1">
                <a:solidFill>
                  <a:prstClr val="black"/>
                </a:solidFill>
              </a:rPr>
              <a:t>sset</a:t>
            </a:r>
            <a:r>
              <a:rPr lang="ru-RU" dirty="0">
                <a:solidFill>
                  <a:prstClr val="black"/>
                </a:solidFill>
              </a:rPr>
              <a:t>;      </a:t>
            </a:r>
            <a:r>
              <a:rPr lang="ru-RU" dirty="0">
                <a:solidFill>
                  <a:srgbClr val="008000"/>
                </a:solidFill>
              </a:rPr>
              <a:t>// массив </a:t>
            </a:r>
            <a:r>
              <a:rPr lang="ru-RU" dirty="0" smtClean="0">
                <a:solidFill>
                  <a:srgbClr val="008000"/>
                </a:solidFill>
              </a:rPr>
              <a:t>индексов </a:t>
            </a:r>
            <a:r>
              <a:rPr lang="ru-RU" dirty="0">
                <a:solidFill>
                  <a:srgbClr val="008000"/>
                </a:solidFill>
              </a:rPr>
              <a:t>текущего размещения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*</a:t>
            </a:r>
            <a:r>
              <a:rPr lang="ru-RU" dirty="0" err="1">
                <a:solidFill>
                  <a:prstClr val="black"/>
                </a:solidFill>
              </a:rPr>
              <a:t>cgen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сочетаний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permutation</a:t>
            </a:r>
            <a:r>
              <a:rPr lang="ru-RU" dirty="0">
                <a:solidFill>
                  <a:prstClr val="black"/>
                </a:solidFill>
              </a:rPr>
              <a:t> *</a:t>
            </a:r>
            <a:r>
              <a:rPr lang="ru-RU" dirty="0" err="1">
                <a:solidFill>
                  <a:prstClr val="black"/>
                </a:solidFill>
              </a:rPr>
              <a:t>pgen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перестановок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n = 1,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m = 1);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конструктор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void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reset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getfirst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сформировать первый массив индексов 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getnext</a:t>
            </a:r>
            <a:r>
              <a:rPr lang="ru-RU" dirty="0">
                <a:solidFill>
                  <a:prstClr val="black"/>
                </a:solidFill>
              </a:rPr>
              <a:t>();      </a:t>
            </a:r>
            <a:r>
              <a:rPr lang="ru-RU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ntx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i);   </a:t>
            </a:r>
            <a:r>
              <a:rPr lang="ru-RU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__int64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na</a:t>
            </a:r>
            <a:r>
              <a:rPr lang="en-US" dirty="0">
                <a:solidFill>
                  <a:prstClr val="black"/>
                </a:solidFill>
              </a:rPr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номер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размещения</a:t>
            </a:r>
            <a:r>
              <a:rPr lang="en-US" dirty="0">
                <a:solidFill>
                  <a:srgbClr val="008000"/>
                </a:solidFill>
              </a:rPr>
              <a:t> 0, ..., count()-1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unsigned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count</a:t>
            </a:r>
            <a:r>
              <a:rPr lang="ru-RU" dirty="0">
                <a:solidFill>
                  <a:prstClr val="black"/>
                </a:solidFill>
              </a:rPr>
              <a:t>()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;  </a:t>
            </a:r>
            <a:r>
              <a:rPr lang="ru-RU" dirty="0">
                <a:solidFill>
                  <a:srgbClr val="008000"/>
                </a:solidFill>
              </a:rPr>
              <a:t>// общее количество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45261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Combi.ccp</a:t>
            </a:r>
            <a:r>
              <a:rPr lang="en-US" sz="2000" dirty="0" smtClean="0">
                <a:solidFill>
                  <a:srgbClr val="008000"/>
                </a:solidFill>
              </a:rPr>
              <a:t>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be-BY" sz="2000" dirty="0">
                <a:solidFill>
                  <a:prstClr val="black"/>
                </a:solidFill>
              </a:rPr>
              <a:t>	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n,m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permutation(m);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49086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::reset()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na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&gt;=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-&gt;m)?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-&gt;m:-1;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&gt; 0)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</a:t>
            </a:r>
            <a:r>
              <a:rPr lang="nn-NO" sz="2400" dirty="0">
                <a:solidFill>
                  <a:srgbClr val="0000FF"/>
                </a:solidFill>
              </a:rPr>
              <a:t>this</a:t>
            </a:r>
            <a:r>
              <a:rPr lang="nn-NO" sz="2400" dirty="0">
                <a:solidFill>
                  <a:prstClr val="black"/>
                </a:solidFill>
              </a:rPr>
              <a:t>-&gt;m;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ntx</a:t>
            </a:r>
            <a:r>
              <a:rPr lang="en-US" sz="2400" dirty="0">
                <a:solidFill>
                  <a:prstClr val="black"/>
                </a:solidFill>
              </a:rPr>
              <a:t>(i)];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226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289" y="116632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na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();};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-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-&gt;m):0;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};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// а также все данные .</a:t>
            </a:r>
            <a:r>
              <a:rPr lang="ru-RU" sz="2000" dirty="0" err="1" smtClean="0">
                <a:solidFill>
                  <a:schemeClr val="accent3">
                    <a:lumMod val="50000"/>
                  </a:schemeClr>
                </a:solidFill>
              </a:rPr>
              <a:t>сср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файлов для генераторов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xcombination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и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permutation</a:t>
            </a:r>
            <a:endParaRPr lang="be-BY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(AA)/2)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char</a:t>
            </a:r>
            <a:r>
              <a:rPr lang="pt-BR" sz="2000" dirty="0">
                <a:solidFill>
                  <a:prstClr val="black"/>
                </a:solidFill>
              </a:rPr>
              <a:t>  AA[][2]= {</a:t>
            </a:r>
            <a:r>
              <a:rPr lang="pt-BR" sz="2000" dirty="0">
                <a:solidFill>
                  <a:srgbClr val="A31515"/>
                </a:solidFill>
              </a:rPr>
              <a:t>"A"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"B"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"C"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"D"</a:t>
            </a:r>
            <a:r>
              <a:rPr lang="pt-BR" sz="20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 --- Генератор размещений ---"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"{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&lt;&lt;AA[i]&lt;&lt;((i&lt; N-1)?</a:t>
            </a:r>
            <a:r>
              <a:rPr lang="en-US" sz="2000" dirty="0">
                <a:solidFill>
                  <a:srgbClr val="A31515"/>
                </a:solidFill>
              </a:rPr>
              <a:t>", "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"}"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8725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63855"/>
              </p:ext>
            </p:extLst>
          </p:nvPr>
        </p:nvGraphicFramePr>
        <p:xfrm>
          <a:off x="3714173" y="4077072"/>
          <a:ext cx="1649915" cy="52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Формула" r:id="rId3" imgW="876300" imgH="279400" progId="Equation.3">
                  <p:embed/>
                </p:oleObj>
              </mc:Choice>
              <mc:Fallback>
                <p:oleObj name="Формула" r:id="rId3" imgW="8763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73" y="4077072"/>
                        <a:ext cx="1649915" cy="52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23528" y="1046039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Этот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наиболее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известным методом построения множества </a:t>
            </a:r>
            <a:r>
              <a:rPr lang="en-US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всех перестановок конечного множества </a:t>
            </a:r>
            <a:r>
              <a:rPr lang="ru-RU" sz="2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Х.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подразумевает, что все элементы множества 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единственным способом перечислить в порядке возрастания. </a:t>
            </a:r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Отметим, что для конечного множества такой порядок всегда можно установить.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исходного множества 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помечается специальным символом – стрелкой, которая может быть направлена влево или вправо.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Первая перестановка в алгоритме Джонсона –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Троттера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выглядит следующим образом:</a:t>
            </a:r>
          </a:p>
          <a:p>
            <a:pPr algn="just"/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4653136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алгоритме используется понятие мобильного элемента. Элемент  последовательности элементов множества 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мобильным, если соответствующая ему стрелка указывает на меньший соседний элемент. 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 flipV="1">
            <a:off x="3059831" y="4895481"/>
            <a:ext cx="180333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63688" y="5971927"/>
            <a:ext cx="6696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первой перестановке все элементы кроме самого левого являются мобильными. </a:t>
            </a:r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884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размещений  из  "</a:t>
            </a:r>
            <a:r>
              <a:rPr lang="ru-RU" sz="2400" dirty="0">
                <a:solidFill>
                  <a:prstClr val="black"/>
                </a:solidFill>
              </a:rPr>
              <a:t>&lt;&lt; N &lt;&lt;</a:t>
            </a:r>
            <a:r>
              <a:rPr lang="ru-RU" sz="2400" dirty="0">
                <a:solidFill>
                  <a:srgbClr val="A31515"/>
                </a:solidFill>
              </a:rPr>
              <a:t>" по "</a:t>
            </a:r>
            <a:r>
              <a:rPr lang="ru-RU" sz="2400" dirty="0">
                <a:solidFill>
                  <a:prstClr val="black"/>
                </a:solidFill>
              </a:rPr>
              <a:t>&lt;&lt;M;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();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(2)&lt;&lt;s.na&lt;&lt;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3;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s.ntx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062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1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6233"/>
            <a:ext cx="8856984" cy="27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74609" y="4005064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75773"/>
              </p:ext>
            </p:extLst>
          </p:nvPr>
        </p:nvGraphicFramePr>
        <p:xfrm>
          <a:off x="323528" y="4149080"/>
          <a:ext cx="2446135" cy="11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149080"/>
                        <a:ext cx="2446135" cy="11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80688"/>
              </p:ext>
            </p:extLst>
          </p:nvPr>
        </p:nvGraphicFramePr>
        <p:xfrm>
          <a:off x="2843808" y="4479503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Формула" r:id="rId6" imgW="1002865" imgH="266584" progId="Equation.3">
                  <p:embed/>
                </p:oleObj>
              </mc:Choice>
              <mc:Fallback>
                <p:oleObj name="Формула" r:id="rId6" imgW="100286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79503"/>
                        <a:ext cx="216024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04851"/>
              </p:ext>
            </p:extLst>
          </p:nvPr>
        </p:nvGraphicFramePr>
        <p:xfrm>
          <a:off x="5076056" y="4479503"/>
          <a:ext cx="24194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479503"/>
                        <a:ext cx="24194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357"/>
              </p:ext>
            </p:extLst>
          </p:nvPr>
        </p:nvGraphicFramePr>
        <p:xfrm>
          <a:off x="7585445" y="4479503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445" y="4479503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69097"/>
              </p:ext>
            </p:extLst>
          </p:nvPr>
        </p:nvGraphicFramePr>
        <p:xfrm>
          <a:off x="2843808" y="5013176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013176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62985"/>
              </p:ext>
            </p:extLst>
          </p:nvPr>
        </p:nvGraphicFramePr>
        <p:xfrm>
          <a:off x="4535996" y="5013176"/>
          <a:ext cx="1195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Формула" r:id="rId14" imgW="545760" imgH="253800" progId="Equation.3">
                  <p:embed/>
                </p:oleObj>
              </mc:Choice>
              <mc:Fallback>
                <p:oleObj name="Формула" r:id="rId14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5013176"/>
                        <a:ext cx="119538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23528" y="5617840"/>
            <a:ext cx="86409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этого вектора может принимать целое значение из отрезка </a:t>
            </a:r>
            <a:r>
              <a:rPr lang="ru-RU" sz="2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при этом все значения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7060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368" y="966715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будет вектор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…,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этого вектора может принимать целое значение из отрезка [1,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и при этом все значения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43608" y="2496053"/>
            <a:ext cx="653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имеет следующие исходные данные: </a:t>
            </a:r>
            <a:endParaRPr lang="ru-RU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306489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=4 – общее количество контейнеров;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=3 – количество свободных мест на палубе судна;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{100, 200, 300, 400} – вес контейнеров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{10, 15, 20, 25} – доход от перевозки контейнеров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{350, 250, 0} – минимальный вес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контейнеров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750, 350, 750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– максимальный вес контейнеров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44522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Слева на схеме показана таблица, содержащая все размещения по три элемента множества {0, 1, 2, 3}.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 размещения могут быть получены с помощью генератора размещений.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985946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 таблицы, представленной на схеме справа, содержат планы всех размещений контейнеров по свободным местам на палубе судна. При этом в первой заголовочной строке таблицы указаны ограничения на вес контейнера для соответствующего места (два числа, обозначающие минимальный и максимальный вес), а в остальных ячейках для каждого места приведены вес соответствующего контейнера и доход от его перевозки в формате </a:t>
            </a:r>
            <a:r>
              <a:rPr lang="en-US" sz="23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│</a:t>
            </a:r>
            <a:r>
              <a:rPr lang="en-US" sz="23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300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Закрашенные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ячейки таблицы обозначают нарушение ограничений по весу контейнеров для соответствующих мест. План размещения, имеющий хотя бы одну закрашенную ячейку, является недопустимым.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схеме только два плана размещения контейнеров являются допустимыми. Для этих планов вычисляется доход от перевозки выбранных контейнеров. Доход указан в овальной рамке рядом со строкой плана.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3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Оптимальный </a:t>
            </a:r>
            <a:r>
              <a:rPr lang="ru-RU" sz="23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план размещения контейнеров на палубе судна выделен рамкой. </a:t>
            </a:r>
            <a:endParaRPr lang="ru-RU" sz="23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3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539552" y="0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0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5004048" y="1340768"/>
          <a:ext cx="405232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Формула" r:id="rId5" imgW="2095200" imgH="482400" progId="Equation.3">
                  <p:embed/>
                </p:oleObj>
              </mc:Choice>
              <mc:Fallback>
                <p:oleObj name="Формула" r:id="rId5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405232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004047" y="2492896"/>
          <a:ext cx="296503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Формула" r:id="rId7" imgW="1333500" imgH="482600" progId="Equation.3">
                  <p:embed/>
                </p:oleObj>
              </mc:Choice>
              <mc:Fallback>
                <p:oleObj name="Формула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7" y="2492896"/>
                        <a:ext cx="296503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932040" y="116632"/>
            <a:ext cx="399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различных способов разместить контейнеры на палубе равно: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4088" y="4063131"/>
            <a:ext cx="36725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 размещений, полученных с помощью генератора используются в качестве индексов в массивах, содержащих вес и доход от транспортировки контейнеров.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5033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 smtClean="0">
                <a:solidFill>
                  <a:srgbClr val="FF0000"/>
                </a:solidFill>
              </a:rPr>
              <a:t>размещений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24744"/>
            <a:ext cx="89644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семь параметров, определяющих условие задачи: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 для установки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контейнеров,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err="1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minv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размерностью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минимальный вес контейнера для каждого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места,</a:t>
            </a:r>
            <a:r>
              <a:rPr lang="ru-RU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300" b="1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err="1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maxv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размерностью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максимальный вес контейнера для каждого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места,</a:t>
            </a:r>
            <a:r>
              <a:rPr lang="ru-RU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300" b="1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контейнеров,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размерностью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 содержащий вес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контейнеров,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размерностью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величину дохода от перевозки каждого контейнера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размерностью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содержащий номера выбранных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контейнеров </a:t>
            </a:r>
            <a:r>
              <a:rPr lang="en-US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возвращаемый параметр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3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3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 задачи существует, то функция возвращает положительное значение, равное величине дохода, иначе возвращается нуль</a:t>
            </a:r>
            <a:r>
              <a:rPr lang="ru-RU" sz="23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 smtClean="0">
                <a:solidFill>
                  <a:srgbClr val="FF0000"/>
                </a:solidFill>
              </a:rPr>
              <a:t>размещений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34978"/>
            <a:ext cx="89644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функции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применяется генератор размещений (тип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accomodation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Конструктору генератора передается два параметра: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(количество контейнеров) и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мест для установки контейнеров).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функция вызывает три вспомогательные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compv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проверить допустимость размещения контейнеров. Если вес всех контейнеров в размещении удовлетворяет заданным ограничениям, то функция возвращает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иначе возвращается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calcc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дает возможность вычислить доход от перевозки контейнеров при заданном размещении.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copycomb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предназначена для сохранения (копирования) наиболее доходного на данном шаге допустимого размещения. </a:t>
            </a:r>
          </a:p>
        </p:txBody>
      </p:sp>
    </p:spTree>
    <p:extLst>
      <p:ext uri="{BB962C8B-B14F-4D97-AF65-F5344CB8AC3E}">
        <p14:creationId xmlns:p14="http://schemas.microsoft.com/office/powerpoint/2010/main" val="85519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 smtClean="0">
                <a:solidFill>
                  <a:srgbClr val="FF0000"/>
                </a:solidFill>
              </a:rPr>
              <a:t>размещений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3508" y="1102578"/>
            <a:ext cx="88569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цикле генерирует все возможные размещения контейнеров (функции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генератора размещений), проверяет их допустимость (функция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compv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вычисляет для допустимых размещений доход от перевозки контейнеров (функция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calcc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фиксирует оптимальное размещение (функция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copycomb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возвращает доход от оптимального размещения или нуль, если решения нет.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сначала подготавливает массивы данных: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(вес каждого контейнера),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(доход от перевозки каждого контейнера),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minv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(нижняя граница веса контейнера для каждого свободного места на палубе судна), </a:t>
            </a:r>
            <a:r>
              <a:rPr lang="en-US" sz="23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maxv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(верхняя граница веса контейнера для каждого свободного места), а затем вызывает функцию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функция возвращает доход от оптимального размещения контейнеров на палубе судна, а также параметр (массив </a:t>
            </a:r>
            <a:r>
              <a:rPr lang="en-US" sz="23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3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содержащий перечень номеров выбранных контейнеров. 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2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оптимальном  размещении контейнеров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функция возвращает доход  от перевозки выбранных контейнеров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boat_</a:t>
            </a:r>
            <a:r>
              <a:rPr lang="be-BY" sz="2400" dirty="0">
                <a:solidFill>
                  <a:prstClr val="black"/>
                </a:solidFill>
              </a:rPr>
              <a:t>с(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минимальный вес контейнера на каждом  месте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контейнера на  каждом месте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31130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Прямоугольник 8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9776" y="1124744"/>
            <a:ext cx="87667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множества всех перестановок с помощью алгоритма Джонсона –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Троттера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сводится к следующей процедуре: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 первую перестановку. Первая перестановка – это последовательность всех элементов множества </a:t>
            </a:r>
            <a:r>
              <a:rPr lang="en-US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перечисленных в порядке возрастания. Стрелки всех элементов последовательности направлены влево.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Найти наибольший мобильный элемент в текущей перестановке. Если в последовательности нет мобильного элемента, то построены все перестановки элементов множества </a:t>
            </a:r>
            <a:r>
              <a:rPr lang="en-US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алгоритм закончил свою работу. </a:t>
            </a:r>
          </a:p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Поменять местами наибольший мобильный элемент и элемент, на который указывает стрелка наибольшего мобильного элемента. </a:t>
            </a:r>
          </a:p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Найти все элементы, большие, чем наибольший мобильный элемент (если они есть) и изменить их стрелки на противоположное направление. </a:t>
            </a:r>
          </a:p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Перейти к пункту 2.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0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while</a:t>
            </a:r>
            <a:r>
              <a:rPr lang="nn-NO" sz="2000" dirty="0">
                <a:solidFill>
                  <a:prstClr val="black"/>
                </a:solidFill>
              </a:rPr>
              <a:t>(i &lt; s.m &amp;&amp; v[s.ntx(i)] &lt;= maxg[i] &amp;&amp; v[s.ntx(i)] &gt;= ming[i])i++;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(i == </a:t>
            </a:r>
            <a:r>
              <a:rPr lang="en-US" sz="2000" dirty="0" err="1">
                <a:solidFill>
                  <a:prstClr val="black"/>
                </a:solidFill>
              </a:rPr>
              <a:t>s.m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</a:t>
            </a:r>
          </a:p>
          <a:p>
            <a:r>
              <a:rPr lang="nn-NO" sz="2000" dirty="0">
                <a:solidFill>
                  <a:prstClr val="black"/>
                </a:solidFill>
              </a:rPr>
              <a:t> {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75724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boat_с</a:t>
            </a:r>
            <a:r>
              <a:rPr lang="ru-RU" sz="2000" dirty="0">
                <a:solidFill>
                  <a:prstClr val="black"/>
                </a:solidFill>
              </a:rPr>
              <a:t>(      </a:t>
            </a:r>
            <a:r>
              <a:rPr lang="ru-RU" sz="2000" dirty="0">
                <a:solidFill>
                  <a:srgbClr val="008000"/>
                </a:solidFill>
              </a:rPr>
              <a:t>// функция возвращает доход от перевозки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мест для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minv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минимальный вес контейнера на каждом 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maxv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максимальный вес </a:t>
            </a:r>
            <a:r>
              <a:rPr lang="ru-RU" sz="2000" dirty="0" err="1">
                <a:solidFill>
                  <a:srgbClr val="008000"/>
                </a:solidFill>
              </a:rPr>
              <a:t>коннтейнера</a:t>
            </a:r>
            <a:r>
              <a:rPr lang="ru-RU" sz="2000" dirty="0">
                <a:solidFill>
                  <a:srgbClr val="008000"/>
                </a:solidFill>
              </a:rPr>
              <a:t> каждом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доход от перевозки каждого контейнера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номера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s.getfirst</a:t>
            </a:r>
            <a:r>
              <a:rPr lang="en-US" sz="2000" dirty="0">
                <a:solidFill>
                  <a:prstClr val="black"/>
                </a:solidFill>
              </a:rPr>
              <a:t>(), cc = 0;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(s,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, v))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s,c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s.sset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i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prstClr val="black"/>
                </a:solidFill>
              </a:rPr>
              <a:t>s.getnext</a:t>
            </a:r>
            <a:r>
              <a:rPr lang="en-US" sz="2000" dirty="0">
                <a:solidFill>
                  <a:prstClr val="black"/>
                </a:solidFill>
              </a:rPr>
              <a:t>();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30626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7693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// -- </a:t>
            </a:r>
            <a:r>
              <a:rPr lang="ru-RU" dirty="0" err="1">
                <a:solidFill>
                  <a:srgbClr val="008000"/>
                </a:solidFill>
              </a:rPr>
              <a:t>main</a:t>
            </a:r>
            <a:r>
              <a:rPr lang="ru-RU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iomanip</a:t>
            </a:r>
            <a:r>
              <a:rPr lang="en-US" dirty="0">
                <a:solidFill>
                  <a:srgbClr val="A31515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Boat.h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NN 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(v)/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MM 3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v[] =   {100,  200, 300,  400};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вес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 =   { 10, 15,  20, 25}; </a:t>
            </a:r>
            <a:r>
              <a:rPr lang="ru-RU" dirty="0">
                <a:solidFill>
                  <a:srgbClr val="008000"/>
                </a:solidFill>
              </a:rPr>
              <a:t>// доход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[]  = {350,  250,  0};    </a:t>
            </a:r>
            <a:r>
              <a:rPr lang="ru-RU" dirty="0">
                <a:solidFill>
                  <a:srgbClr val="008000"/>
                </a:solidFill>
              </a:rPr>
              <a:t>// минимальный  вес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[]  = {750,  350,  750};    </a:t>
            </a:r>
            <a:r>
              <a:rPr lang="ru-RU" dirty="0">
                <a:solidFill>
                  <a:srgbClr val="008000"/>
                </a:solidFill>
              </a:rPr>
              <a:t>// максимальный вес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r[MM];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cc = boat_</a:t>
            </a:r>
            <a:r>
              <a:rPr lang="be-BY" dirty="0">
                <a:solidFill>
                  <a:prstClr val="black"/>
                </a:solidFill>
              </a:rPr>
              <a:t>с( </a:t>
            </a:r>
          </a:p>
          <a:p>
            <a:r>
              <a:rPr lang="ru-RU" dirty="0">
                <a:solidFill>
                  <a:prstClr val="black"/>
                </a:solidFill>
              </a:rPr>
              <a:t>   MM,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максимальный вес контейнера на каждом  месте 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минимальный вес контейнера на каждом  месте  </a:t>
            </a:r>
          </a:p>
          <a:p>
            <a:r>
              <a:rPr lang="en-US" dirty="0">
                <a:solidFill>
                  <a:prstClr val="black"/>
                </a:solidFill>
              </a:rPr>
              <a:t>   NN,    </a:t>
            </a:r>
            <a:r>
              <a:rPr lang="en-US" dirty="0">
                <a:solidFill>
                  <a:srgbClr val="008000"/>
                </a:solidFill>
              </a:rPr>
              <a:t>// [in]  </a:t>
            </a:r>
            <a:r>
              <a:rPr lang="be-BY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dirty="0">
                <a:solidFill>
                  <a:prstClr val="black"/>
                </a:solidFill>
              </a:rPr>
              <a:t>   v,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dirty="0">
                <a:solidFill>
                  <a:prstClr val="black"/>
                </a:solidFill>
              </a:rPr>
              <a:t>   c,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dirty="0">
                <a:solidFill>
                  <a:prstClr val="black"/>
                </a:solidFill>
              </a:rPr>
              <a:t>   r 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dirty="0">
                <a:solidFill>
                  <a:prstClr val="black"/>
                </a:solidFill>
              </a:rPr>
              <a:t>      );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1539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4868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cout</a:t>
            </a:r>
            <a:r>
              <a:rPr lang="ru-RU" sz="2000" dirty="0"/>
              <a:t>&lt;&lt;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endl</a:t>
            </a:r>
            <a:r>
              <a:rPr lang="ru-RU" sz="2000" dirty="0"/>
              <a:t>&lt;&lt;</a:t>
            </a:r>
            <a:r>
              <a:rPr lang="ru-RU" sz="2000" dirty="0">
                <a:solidFill>
                  <a:srgbClr val="A31515"/>
                </a:solidFill>
              </a:rPr>
              <a:t>"- Задача о размещении контейнеров на судне -"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общее количество контейнеров   : "</a:t>
            </a:r>
            <a:r>
              <a:rPr lang="ru-RU" sz="20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количество мест для контейнеров  : "</a:t>
            </a:r>
            <a:r>
              <a:rPr lang="ru-RU" sz="20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минимальный  вес контейнера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std::cout&lt;&lt;std::setw(3)&lt;&lt;minv[i]&lt;&lt;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максимальный вес контейнера 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MM; i++)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 </a:t>
            </a:r>
            <a:r>
              <a:rPr lang="be-BY" sz="2000" dirty="0">
                <a:solidFill>
                  <a:srgbClr val="A31515"/>
                </a:solidFill>
              </a:rPr>
              <a:t>вес контейнеров      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выбраны контейнеры (0,1,...,m-1)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 &lt;&lt; </a:t>
            </a:r>
            <a:r>
              <a:rPr lang="ru-RU" sz="2000" dirty="0" err="1">
                <a:solidFill>
                  <a:prstClr val="black"/>
                </a:solidFill>
              </a:rPr>
              <a:t>cc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601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4794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08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 smtClean="0">
                <a:solidFill>
                  <a:srgbClr val="FF0000"/>
                </a:solidFill>
              </a:rPr>
              <a:t>размещений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1751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343665"/>
            <a:ext cx="89644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Далее представлена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программа, позволяющая оценить продолжительность решения задачи о размещении контейнеров в зависимости от количества свободных мест на палубе судна и результат ее выполнения.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Здесь применяются функции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iget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позволяющие сгенерировать случайные последовательности целых чисел в заданных пределах.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График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отражающий зависимость продолжительности решения задачи от количества свободных мест на палубе судна при общем количестве контейнеров, равном 11. Вид графика вполне согласуется с оценкой  сложности алгоритма генерации размещений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 11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элементов               .   </a:t>
            </a:r>
            <a:endParaRPr lang="ru-RU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flipV="1">
            <a:off x="4404456" y="5919547"/>
            <a:ext cx="163392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43321"/>
              </p:ext>
            </p:extLst>
          </p:nvPr>
        </p:nvGraphicFramePr>
        <p:xfrm>
          <a:off x="4283968" y="5715840"/>
          <a:ext cx="936104" cy="493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Уравнение" r:id="rId3" imgW="520474" imgH="279279" progId="Equation.3">
                  <p:embed/>
                </p:oleObj>
              </mc:Choice>
              <mc:Fallback>
                <p:oleObj name="Уравнение" r:id="rId3" imgW="52047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715840"/>
                        <a:ext cx="936104" cy="493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26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856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</a:rPr>
              <a:t>// -- </a:t>
            </a:r>
            <a:r>
              <a:rPr lang="ru-RU" sz="2000" dirty="0" err="1">
                <a:solidFill>
                  <a:srgbClr val="008000"/>
                </a:solidFill>
              </a:rPr>
              <a:t>main</a:t>
            </a:r>
            <a:r>
              <a:rPr lang="ru-RU" sz="20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Auxil.h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SPACE(n)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(n)&lt;&lt;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v[i]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(50,500); c[i]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(50,300);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03119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5374" y="1176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80657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/>
          <a:stretch/>
        </p:blipFill>
        <p:spPr bwMode="auto">
          <a:xfrm>
            <a:off x="11156" y="1093304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6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0669184" cy="55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648" y="6093296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3563888" y="6020824"/>
          <a:ext cx="1267207" cy="6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Формула" r:id="rId4" imgW="520474" imgH="279279" progId="Equation.3">
                  <p:embed/>
                </p:oleObj>
              </mc:Choice>
              <mc:Fallback>
                <p:oleObj name="Формула" r:id="rId4" imgW="52047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6020824"/>
                        <a:ext cx="1267207" cy="66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7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Прямоугольник 8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1276" y="1268760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алгоритма генерации множества всех перестановок множества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приведена на рис.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слева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столбец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индексов, генерируемый с помощью алгоритма Джонсона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Троттера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Каждый массив индексов является одной из перестановок элементов множества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{0, 1, 2, 3}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массивов составляет: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726754" y="3861048"/>
                <a:ext cx="21413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54" y="3861048"/>
                <a:ext cx="2141390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7944" y="4365104"/>
            <a:ext cx="135249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909430"/>
              </p:ext>
            </p:extLst>
          </p:nvPr>
        </p:nvGraphicFramePr>
        <p:xfrm>
          <a:off x="4067945" y="4365105"/>
          <a:ext cx="1523376" cy="41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Уравнение" r:id="rId4" imgW="876300" imgH="241300" progId="Equation.3">
                  <p:embed/>
                </p:oleObj>
              </mc:Choice>
              <mc:Fallback>
                <p:oleObj name="Уравнение" r:id="rId4" imgW="8763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5" y="4365105"/>
                        <a:ext cx="1523376" cy="413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61764" y="5180999"/>
            <a:ext cx="880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правый столбец (обозначен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множество всех перестановок элементов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Перестановки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формируются как результат индексации массива 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23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66221"/>
              </p:ext>
            </p:extLst>
          </p:nvPr>
        </p:nvGraphicFramePr>
        <p:xfrm>
          <a:off x="251520" y="1124744"/>
          <a:ext cx="190529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Формула" r:id="rId3" imgW="1079500" imgH="228600" progId="Equation.3">
                  <p:embed/>
                </p:oleObj>
              </mc:Choice>
              <mc:Fallback>
                <p:oleObj name="Формула" r:id="rId3" imgW="10795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1905293" cy="4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36277"/>
              </p:ext>
            </p:extLst>
          </p:nvPr>
        </p:nvGraphicFramePr>
        <p:xfrm>
          <a:off x="2339753" y="0"/>
          <a:ext cx="5184576" cy="68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Visio" r:id="rId5" imgW="7453890" imgH="9864306" progId="Visio.Drawing.11">
                  <p:embed/>
                </p:oleObj>
              </mc:Choice>
              <mc:Fallback>
                <p:oleObj name="Visio" r:id="rId5" imgW="7453890" imgH="98643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0"/>
                        <a:ext cx="5184576" cy="685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66174"/>
              </p:ext>
            </p:extLst>
          </p:nvPr>
        </p:nvGraphicFramePr>
        <p:xfrm>
          <a:off x="179512" y="4797152"/>
          <a:ext cx="1944216" cy="52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Формула" r:id="rId7" imgW="876300" imgH="241300" progId="Equation.3">
                  <p:embed/>
                </p:oleObj>
              </mc:Choice>
              <mc:Fallback>
                <p:oleObj name="Формула" r:id="rId7" imgW="876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1944216" cy="528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e-B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e-BY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e-BY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𝑛</m:t>
                      </m:r>
                      <m:r>
                        <a:rPr lang="ru-RU" sz="2800" i="1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be-BY" sz="28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1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144016" y="1268760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permutation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</a:t>
            </a:r>
            <a:r>
              <a:rPr lang="ru-RU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один конструктор. С помощью параметра конструктору передается размерность исходного множества.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Состояние генератора определяется значениями четырех переменных: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элементов в исходном множестве),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(указатель на массив индексов),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dart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(указатель на массив стрелок),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(номер текущей перестановки).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b="1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</a:t>
            </a:r>
            <a:r>
              <a:rPr lang="ru-RU" sz="2400" b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переменные инициализируются в конструкторе. Значение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увеличивается на единицу после генерации очередной перестановки, значение остальных переменных остается неизменным.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84717" y="624831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be-BY" sz="2400" i="1" dirty="0">
                <a:solidFill>
                  <a:srgbClr val="FF0000"/>
                </a:solidFill>
              </a:rPr>
              <a:t>лгоритм</a:t>
            </a:r>
            <a:r>
              <a:rPr lang="be-BY" sz="2400" i="1" dirty="0">
                <a:solidFill>
                  <a:srgbClr val="FF0000"/>
                </a:solidFill>
              </a:rPr>
              <a:t> </a:t>
            </a:r>
            <a:r>
              <a:rPr lang="be-BY" sz="2400" i="1" dirty="0">
                <a:solidFill>
                  <a:srgbClr val="FF0000"/>
                </a:solidFill>
              </a:rPr>
              <a:t>Джонсона – Троттера</a:t>
            </a:r>
          </a:p>
        </p:txBody>
      </p:sp>
    </p:spTree>
    <p:extLst>
      <p:ext uri="{BB962C8B-B14F-4D97-AF65-F5344CB8AC3E}">
        <p14:creationId xmlns:p14="http://schemas.microsoft.com/office/powerpoint/2010/main" val="115238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512</TotalTime>
  <Words>6404</Words>
  <Application>Microsoft Office PowerPoint</Application>
  <PresentationFormat>Экран (4:3)</PresentationFormat>
  <Paragraphs>677</Paragraphs>
  <Slides>69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69</vt:i4>
      </vt:variant>
    </vt:vector>
  </HeadingPairs>
  <TitlesOfParts>
    <vt:vector size="79" baseType="lpstr">
      <vt:lpstr>Arial</vt:lpstr>
      <vt:lpstr>Cambria Math</vt:lpstr>
      <vt:lpstr>Georgia</vt:lpstr>
      <vt:lpstr>Times New Roman</vt:lpstr>
      <vt:lpstr>Trebuchet MS</vt:lpstr>
      <vt:lpstr>Wingdings</vt:lpstr>
      <vt:lpstr>Воздушный поток</vt:lpstr>
      <vt:lpstr>Формула</vt:lpstr>
      <vt:lpstr>Visio</vt:lpstr>
      <vt:lpstr>Microsoft Equation 3.0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47</cp:revision>
  <dcterms:created xsi:type="dcterms:W3CDTF">2010-12-02T13:55:43Z</dcterms:created>
  <dcterms:modified xsi:type="dcterms:W3CDTF">2020-03-25T11:34:09Z</dcterms:modified>
</cp:coreProperties>
</file>