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75" r:id="rId4"/>
    <p:sldId id="276" r:id="rId5"/>
    <p:sldId id="269" r:id="rId6"/>
    <p:sldId id="272" r:id="rId7"/>
    <p:sldId id="258" r:id="rId8"/>
    <p:sldId id="282" r:id="rId9"/>
    <p:sldId id="259" r:id="rId10"/>
    <p:sldId id="284" r:id="rId11"/>
    <p:sldId id="260" r:id="rId12"/>
    <p:sldId id="283" r:id="rId13"/>
    <p:sldId id="268" r:id="rId14"/>
    <p:sldId id="277" r:id="rId15"/>
    <p:sldId id="278" r:id="rId16"/>
    <p:sldId id="262" r:id="rId17"/>
    <p:sldId id="261" r:id="rId18"/>
    <p:sldId id="281" r:id="rId19"/>
    <p:sldId id="263" r:id="rId20"/>
    <p:sldId id="274" r:id="rId21"/>
    <p:sldId id="264" r:id="rId22"/>
    <p:sldId id="265" r:id="rId23"/>
    <p:sldId id="279" r:id="rId24"/>
    <p:sldId id="266" r:id="rId25"/>
    <p:sldId id="280" r:id="rId26"/>
    <p:sldId id="267" r:id="rId2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116632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Дискретное программирование</a:t>
            </a:r>
          </a:p>
          <a:p>
            <a:pPr algn="ctr"/>
            <a:endParaRPr lang="ru-RU" sz="1600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КОМБИНАТОРНЫЕ  </a:t>
            </a:r>
            <a:r>
              <a:rPr lang="ru-RU" b="1" i="1" dirty="0">
                <a:solidFill>
                  <a:srgbClr val="FF0000"/>
                </a:solidFill>
              </a:rPr>
              <a:t>МЕТОДЫ   РЕШЕНИЯ   ОПТИМИЗАЦИОННЫХ ЗАДАЧ      </a:t>
            </a:r>
            <a:endParaRPr lang="be-BY" i="1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564904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оптимизационных задач </a:t>
            </a:r>
            <a:r>
              <a:rPr lang="ru-RU" sz="2800" dirty="0">
                <a:solidFill>
                  <a:schemeClr val="tx1"/>
                </a:solidFill>
              </a:rPr>
              <a:t>методом ветвей и границ.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 метода </a:t>
            </a:r>
            <a:r>
              <a:rPr lang="ru-RU" sz="2800" dirty="0">
                <a:solidFill>
                  <a:schemeClr val="tx1"/>
                </a:solidFill>
              </a:rPr>
              <a:t>ветвей и границ;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освоить практическое применение </a:t>
            </a:r>
            <a:r>
              <a:rPr lang="ru-RU" sz="2800" dirty="0">
                <a:solidFill>
                  <a:schemeClr val="tx1"/>
                </a:solidFill>
              </a:rPr>
              <a:t>метода ветвей и </a:t>
            </a:r>
            <a:r>
              <a:rPr lang="ru-RU" sz="2800" dirty="0" smtClean="0">
                <a:solidFill>
                  <a:schemeClr val="tx1"/>
                </a:solidFill>
              </a:rPr>
              <a:t>границ на примере решения задачи коммивояжера.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134989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effectLst/>
              </a:rPr>
              <a:t>Общие принципы решения задач оптимизации методом ветвей и границ</a:t>
            </a:r>
            <a:endParaRPr lang="be-BY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5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197768" y="1124744"/>
            <a:ext cx="8748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утверждением 1: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элементы первой строки таблицы уменьшить на 4 (наименьшее значение в строке), то это не повлияет на порядок городов в кратчайшем кольцевом маршруте, проходящем через все города по одному разу, а лишь сократит его длину на 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 называется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приведением таблицы по строке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число 4 –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константой приведения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768" y="4245481"/>
            <a:ext cx="87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Аналогично  можно поступить со всеми строками таблицы.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рис.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изображена таблица до приведения ее по всем строкам.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768" y="5108991"/>
            <a:ext cx="8550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Столбец, помеченный символом α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содержит константы приведения для каждой строки, а под столбцом в  окружности указана сумма этих констант (число 13).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6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908720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утверждением 2: если все элементы второго столбца таблицы на рис.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уменьшить на 1 (наименьшее значение в столбце), то это не повлияет на порядок городов в кратчайшем кольцевом маршруте, проходящем через все города по одному разу, а лишь сократит его длину на 1.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Будем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называть эту операцию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приведением таблицы по столбцу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число 1 –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константой приведения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Аналогично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поступить со всеми столбцами таблицы на рис.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Столбец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помеченный символом β</a:t>
            </a:r>
            <a:r>
              <a:rPr lang="en-US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содержит константы приведения для каждого столбца, а в окружности указана сумма этих констант (число 1).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463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69429"/>
              </p:ext>
            </p:extLst>
          </p:nvPr>
        </p:nvGraphicFramePr>
        <p:xfrm>
          <a:off x="-35495" y="2636912"/>
          <a:ext cx="9143999" cy="52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Visio" r:id="rId3" imgW="6013440" imgH="3310117" progId="Visio.Drawing.11">
                  <p:embed/>
                </p:oleObj>
              </mc:Choice>
              <mc:Fallback>
                <p:oleObj name="Visio" r:id="rId3" imgW="6013440" imgH="3310117" progId="Visio.Drawing.11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495" y="2636912"/>
                        <a:ext cx="9143999" cy="52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707904" y="1772815"/>
            <a:ext cx="224421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2285"/>
              </p:ext>
            </p:extLst>
          </p:nvPr>
        </p:nvGraphicFramePr>
        <p:xfrm>
          <a:off x="3707904" y="1772816"/>
          <a:ext cx="467544" cy="58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Уравнение" r:id="rId5" imgW="190417" imgH="241195" progId="Equation.3">
                  <p:embed/>
                </p:oleObj>
              </mc:Choice>
              <mc:Fallback>
                <p:oleObj name="Уравнение" r:id="rId5" imgW="19041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467544" cy="584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7544" y="1340768"/>
            <a:ext cx="569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U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1331837"/>
            <a:ext cx="570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en-U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3389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71400"/>
            <a:ext cx="878497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3097"/>
            <a:ext cx="2592288" cy="14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587727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Эту величину можно принять в качестве нижней границы длины кратчайшего кольцевого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6470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Прежде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чем будет применена процедура ветвления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оценим, как будет изменяться нижняя граница подмножеств, полученных после применения процедуры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выбора дуги, которая  используется для разбиения.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Наибольший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 представляет та дуга, которая наиболее сильно может повлиять на нижнюю границу длины допустимых кольцевых маршрутов.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Анализировать, прежде всего, следует дуги, имеющие нулевой вес, так как только их удаление может повлиять на нижнюю границу.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рис. является таблицей, приведенной по строкам и по столбцам. Далее будем называть такие таблицы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приведенными таблицами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483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11217"/>
              </p:ext>
            </p:extLst>
          </p:nvPr>
        </p:nvGraphicFramePr>
        <p:xfrm>
          <a:off x="251520" y="2132856"/>
          <a:ext cx="385643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Visio" r:id="rId3" imgW="2278800" imgH="2206745" progId="Visio.Drawing.11">
                  <p:embed/>
                </p:oleObj>
              </mc:Choice>
              <mc:Fallback>
                <p:oleObj name="Visio" r:id="rId3" imgW="2278800" imgH="2206745" progId="Visio.Drawing.11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3856437" cy="374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1116033"/>
            <a:ext cx="4752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приведенная таблица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68702" y="1772816"/>
            <a:ext cx="3464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дуги может быть промоделировано установкой ее веса равного бесконечности.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42706"/>
              </p:ext>
            </p:extLst>
          </p:nvPr>
        </p:nvGraphicFramePr>
        <p:xfrm>
          <a:off x="5436096" y="3429000"/>
          <a:ext cx="3456384" cy="326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Visio" r:id="rId5" imgW="2710800" imgH="2566898" progId="Visio.Drawing.11">
                  <p:embed/>
                </p:oleObj>
              </mc:Choice>
              <mc:Fallback>
                <p:oleObj name="Visio" r:id="rId5" imgW="2710800" imgH="2566898" progId="Visio.Drawing.11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429000"/>
                        <a:ext cx="3456384" cy="326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496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6358"/>
              </p:ext>
            </p:extLst>
          </p:nvPr>
        </p:nvGraphicFramePr>
        <p:xfrm>
          <a:off x="3506416" y="116632"/>
          <a:ext cx="53149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Visio" r:id="rId3" imgW="5995350" imgH="2674997" progId="Visio.Drawing.11">
                  <p:embed/>
                </p:oleObj>
              </mc:Choice>
              <mc:Fallback>
                <p:oleObj name="Visio" r:id="rId3" imgW="5995350" imgH="2674997" progId="Visio.Drawing.11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416" y="116632"/>
                        <a:ext cx="53149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55786"/>
              </p:ext>
            </p:extLst>
          </p:nvPr>
        </p:nvGraphicFramePr>
        <p:xfrm>
          <a:off x="35496" y="2384970"/>
          <a:ext cx="4897438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Visio" r:id="rId5" imgW="5708070" imgH="5251330" progId="Visio.Drawing.11">
                  <p:embed/>
                </p:oleObj>
              </mc:Choice>
              <mc:Fallback>
                <p:oleObj name="Visio" r:id="rId5" imgW="5708070" imgH="5251330" progId="Visio.Drawing.11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384970"/>
                        <a:ext cx="4897438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428471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исследуются все дуги таблицы, имеющие нулевую длину.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2955716"/>
            <a:ext cx="4141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показывают, что удаление дуги (1, 4) позволяет получить самую большую сумму констант приведения (4), а значит, выбор этой дуги для ветвления с помощью процедуры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даст самое большое увеличение нижней границы длины кольцевых маршрутов.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825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615798"/>
              </p:ext>
            </p:extLst>
          </p:nvPr>
        </p:nvGraphicFramePr>
        <p:xfrm>
          <a:off x="4860032" y="2141812"/>
          <a:ext cx="4824536" cy="47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3" imgW="1918890" imgH="1869775" progId="Visio.Drawing.11">
                  <p:embed/>
                </p:oleObj>
              </mc:Choice>
              <mc:Fallback>
                <p:oleObj name="Visio" r:id="rId3" imgW="1918890" imgH="186977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141812"/>
                        <a:ext cx="4824536" cy="4704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9512" y="1268760"/>
            <a:ext cx="46805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 допустимые кольцевые маршруты не будут включать путь из города 1 в город 4, а длина этих кольцевых маршрутов не будет меньше, чем нижняя граница, построенная для </a:t>
            </a:r>
            <a:r>
              <a:rPr lang="ru-R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полностью приведенной таблицы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увеличенная на 4.</a:t>
            </a:r>
          </a:p>
          <a:p>
            <a:pPr indent="32385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очевидно, что допустимый кольцевой маршрут, содержащий дугу (1, 4), не может содержать дугу (4, 1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3535" y="1255542"/>
            <a:ext cx="3569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графа 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252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908720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рис. </a:t>
            </a:r>
            <a:r>
              <a:rPr lang="en-US" sz="2800" i="1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изображена 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таблица, полученная </a:t>
            </a:r>
            <a:r>
              <a:rPr lang="ru-RU" sz="2400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вычеркиванием первой 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строки, четвертого столбца и заменой значения в первом столбце четвертой строки на символ бесконечности. Сумма констант приведения, подсчитанная для этой таблицы, равна 1. </a:t>
            </a:r>
            <a:endParaRPr lang="en-US" sz="2400" dirty="0" smtClean="0">
              <a:solidFill>
                <a:srgbClr val="17365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рис. </a:t>
            </a:r>
            <a:r>
              <a:rPr lang="ru-RU" sz="2800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изображена таблица, которая получена после приведения таблицы на рис. </a:t>
            </a:r>
            <a:r>
              <a:rPr lang="ru-RU" sz="2800" i="1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 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Также изображен фрагмент графа </a:t>
            </a:r>
            <a:r>
              <a:rPr lang="en-US" sz="2400" b="1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имеющий две ветви. Нижняя граница дочерних узлов, вычисляется как сумма, нижней границы родительского узла и суммы констант приведения соответствующей таблицы.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24837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алгоритму дальнейший поиск решения следует осуществлять во множестве </a:t>
            </a:r>
            <a:r>
              <a:rPr lang="en-US" sz="2400" b="1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(1,4)</a:t>
            </a: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поскольку именно здесь на текущий момент нижняя граница является меньшей.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588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816749"/>
              </p:ext>
            </p:extLst>
          </p:nvPr>
        </p:nvGraphicFramePr>
        <p:xfrm>
          <a:off x="1403648" y="620688"/>
          <a:ext cx="6660232" cy="62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3" imgW="4474710" imgH="4618906" progId="Visio.Drawing.11">
                  <p:embed/>
                </p:oleObj>
              </mc:Choice>
              <mc:Fallback>
                <p:oleObj name="Visio" r:id="rId3" imgW="4474710" imgH="46189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20688"/>
                        <a:ext cx="6660232" cy="6252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366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908720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ветвей и границ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общий алгоритмический метод решения задач комбинаторной оптимизации.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етод ветвей и границ был предложен  для решения общей задачи целочисленного линейного программирования. </a:t>
            </a:r>
          </a:p>
          <a:p>
            <a:pPr lvl="0" indent="323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вариацией полного перебора с отсевом подмножеств допустимых решений, заведомо не содержащих оптимальных решений.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116632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573016"/>
            <a:ext cx="856895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основе метода лежат две процедуры: </a:t>
            </a:r>
            <a:endParaRPr lang="ru-RU" sz="2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12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ветвления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позволяющая разбивать множество допустимых решений на непересекающиеся подмножества, </a:t>
            </a:r>
            <a:endParaRPr lang="ru-RU" sz="2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10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 нижней или верхней границы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23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сожалению, далеко не для всех задач комбинаторной оптимизации найдены процедуры ветвления и оценки, позволяющие их решить методом ветвей и границ. </a:t>
            </a:r>
            <a:endParaRPr lang="ru-RU" altLang="ru-RU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360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908720"/>
            <a:ext cx="864096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дуги (4, 3) позволит получить наибольшую сумму констант приведения </a:t>
            </a: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323E4F"/>
                </a:solidFill>
                <a:latin typeface="Symbol" panose="05050102010706020507" pitchFamily="18" charset="2"/>
                <a:ea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 smtClean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 smtClean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Далее на рисунках изображены таблицы:</a:t>
            </a:r>
            <a:endParaRPr lang="ru-RU" sz="2400" dirty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Таблица, полученная заменой нулевого значения в четвертой строке третьего столбца на символ бесконечности. Сумма констант приведения для этой таблицы равна 4. </a:t>
            </a:r>
            <a:endParaRPr lang="en-US" sz="2400" dirty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полученная из таблицы</a:t>
            </a:r>
            <a:r>
              <a:rPr lang="en-US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рис.</a:t>
            </a:r>
            <a:r>
              <a:rPr lang="en-US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путем полного ее приведения. </a:t>
            </a:r>
            <a:endParaRPr lang="en-US" sz="2400" dirty="0" smtClean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получена путем вычеркивания четвертой строки и третьего столбца. Сумма констант приведения этой таблицы равна 2. </a:t>
            </a:r>
            <a:endParaRPr lang="en-US" sz="2400" dirty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полученная из таблицы</a:t>
            </a:r>
            <a:r>
              <a:rPr lang="en-US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рис.</a:t>
            </a:r>
            <a:r>
              <a:rPr lang="en-US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путем полного ее приведения. </a:t>
            </a:r>
            <a:endParaRPr lang="en-US" sz="2400" dirty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86221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44869"/>
              </p:ext>
            </p:extLst>
          </p:nvPr>
        </p:nvGraphicFramePr>
        <p:xfrm>
          <a:off x="773832" y="0"/>
          <a:ext cx="7596336" cy="683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4744710" imgH="4269536" progId="Visio.Drawing.11">
                  <p:embed/>
                </p:oleObj>
              </mc:Choice>
              <mc:Fallback>
                <p:oleObj name="Visio" r:id="rId3" imgW="4744710" imgH="42695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32" y="0"/>
                        <a:ext cx="7596336" cy="6833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85319" y="18864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1886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8143" y="3933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386104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80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34219"/>
              </p:ext>
            </p:extLst>
          </p:nvPr>
        </p:nvGraphicFramePr>
        <p:xfrm>
          <a:off x="0" y="1241866"/>
          <a:ext cx="9144000" cy="362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Visio" r:id="rId3" imgW="4654800" imgH="1848749" progId="Visio.Drawing.11">
                  <p:embed/>
                </p:oleObj>
              </mc:Choice>
              <mc:Fallback>
                <p:oleObj name="Visio" r:id="rId3" imgW="4654800" imgH="18487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41866"/>
                        <a:ext cx="9144000" cy="3627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79912" y="735578"/>
            <a:ext cx="2887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 </a:t>
            </a:r>
            <a:r>
              <a:rPr lang="ru-RU" sz="2400" b="1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графа </a:t>
            </a:r>
            <a:r>
              <a:rPr lang="en-US" sz="2400" b="1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b="1" i="1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924" y="4869160"/>
            <a:ext cx="7628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Две добавленные ветви соответствуют множествам</a:t>
            </a:r>
            <a:endParaRPr lang="ru-RU" sz="24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51519" y="5420457"/>
            <a:ext cx="148890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61004"/>
              </p:ext>
            </p:extLst>
          </p:nvPr>
        </p:nvGraphicFramePr>
        <p:xfrm>
          <a:off x="7452320" y="4866099"/>
          <a:ext cx="1296144" cy="61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Уравнение" r:id="rId5" imgW="622030" imgH="291973" progId="Equation.3">
                  <p:embed/>
                </p:oleObj>
              </mc:Choice>
              <mc:Fallback>
                <p:oleObj name="Уравнение" r:id="rId5" imgW="622030" imgH="2919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866099"/>
                        <a:ext cx="1296144" cy="618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7544" y="5276233"/>
            <a:ext cx="8377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(множество допустимых кольцевых маршрутов, содержащих дуги (1, 4) и не содержащих дуги (4, 3)) и </a:t>
            </a:r>
            <a:endParaRPr lang="ru-RU" sz="2400" dirty="0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203818" y="5691091"/>
            <a:ext cx="1457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3908"/>
              </p:ext>
            </p:extLst>
          </p:nvPr>
        </p:nvGraphicFramePr>
        <p:xfrm>
          <a:off x="6203817" y="5650148"/>
          <a:ext cx="1248503" cy="54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Уравнение" r:id="rId7" imgW="609336" imgH="266584" progId="Equation.3">
                  <p:embed/>
                </p:oleObj>
              </mc:Choice>
              <mc:Fallback>
                <p:oleObj name="Уравнение" r:id="rId7" imgW="609336" imgH="26658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817" y="5650148"/>
                        <a:ext cx="1248503" cy="546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81034" y="6012211"/>
            <a:ext cx="8267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(множество допустимых кольцевых маршрутов, содержащих одновременно дуги (1, 4) и (4, 3)).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03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008" y="2060848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таблицы </a:t>
            </a: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выявить дугу (2, 1), удаление которой приводит к максимальной сумме констант приведения (1). </a:t>
            </a:r>
            <a:endParaRPr lang="ru-RU" sz="2400" dirty="0" smtClean="0">
              <a:solidFill>
                <a:srgbClr val="323E4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</a:t>
            </a:r>
            <a:r>
              <a:rPr lang="ru-RU" sz="2400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отметить, что удаление дуги (5, 1) тоже даст такую же сумму констант приведения. </a:t>
            </a:r>
            <a:r>
              <a:rPr lang="ru-RU" sz="2400" b="1" i="1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этом случае может быть выбрана любая из дуг.  </a:t>
            </a:r>
            <a:endParaRPr lang="ru-RU"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Граф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вершины, которым соответствует одинаковое значение нижней границы (18).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этом случае целесообразно продолжать наращивать ветви графа, начиная с вершин, наиболее удаленных от корня. </a:t>
            </a:r>
          </a:p>
          <a:p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нашем случае была выбрана вершина 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868143" y="5133810"/>
            <a:ext cx="181141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45580"/>
              </p:ext>
            </p:extLst>
          </p:nvPr>
        </p:nvGraphicFramePr>
        <p:xfrm>
          <a:off x="5716336" y="6082671"/>
          <a:ext cx="1735936" cy="52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Уравнение" r:id="rId3" imgW="875920" imgH="266584" progId="Equation.3">
                  <p:embed/>
                </p:oleObj>
              </mc:Choice>
              <mc:Fallback>
                <p:oleObj name="Уравнение" r:id="rId3" imgW="875920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336" y="6082671"/>
                        <a:ext cx="1735936" cy="528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23528" y="728559"/>
            <a:ext cx="8316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Дальнейший поиск решения целесообразно осуществлять во множестве </a:t>
            </a:r>
            <a:endParaRPr lang="ru-RU" sz="24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79415" y="1115743"/>
            <a:ext cx="1216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19408"/>
              </p:ext>
            </p:extLst>
          </p:nvPr>
        </p:nvGraphicFramePr>
        <p:xfrm>
          <a:off x="1879416" y="1115744"/>
          <a:ext cx="1208704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Уравнение" r:id="rId5" imgW="672808" imgH="266584" progId="Equation.3">
                  <p:embed/>
                </p:oleObj>
              </mc:Choice>
              <mc:Fallback>
                <p:oleObj name="Уравнение" r:id="rId5" imgW="672808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416" y="1115744"/>
                        <a:ext cx="1208704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137120" y="1111539"/>
            <a:ext cx="4607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здесь на текущий момент </a:t>
            </a:r>
            <a:endParaRPr lang="ru-RU" sz="240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455167"/>
            <a:ext cx="4914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нижняя граница является меньшей.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287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58543"/>
              </p:ext>
            </p:extLst>
          </p:nvPr>
        </p:nvGraphicFramePr>
        <p:xfrm>
          <a:off x="-30443" y="836712"/>
          <a:ext cx="9174443" cy="604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Visio" r:id="rId3" imgW="6366060" imgH="4582783" progId="Visio.Drawing.11">
                  <p:embed/>
                </p:oleObj>
              </mc:Choice>
              <mc:Fallback>
                <p:oleObj name="Visio" r:id="rId3" imgW="6366060" imgH="45827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43" y="836712"/>
                        <a:ext cx="9174443" cy="6044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4373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868143" y="5133810"/>
            <a:ext cx="181141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18232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таблицы позволяет выявить два последних звена кольцевого маршрута: (3, 5) и (5, 2).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не может быть приведена, т. е. сумма констант приведения будет равной 0.   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получения окончательного решения следует расставить выбранные дуги в правильном порядке: (1, 4), (4, 3), (3, 5), (5, 2), (2, 1). Сложив расстояния, соответствующие дугам кольцевого маршрута, получим 18, что совпадает с нижней границей, приписанной последнему узлу графа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865322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78488"/>
              </p:ext>
            </p:extLst>
          </p:nvPr>
        </p:nvGraphicFramePr>
        <p:xfrm>
          <a:off x="-396552" y="1268760"/>
          <a:ext cx="9794795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Visio" r:id="rId3" imgW="7075350" imgH="2156873" progId="Visio.Drawing.11">
                  <p:embed/>
                </p:oleObj>
              </mc:Choice>
              <mc:Fallback>
                <p:oleObj name="Visio" r:id="rId3" imgW="7075350" imgH="21568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1268760"/>
                        <a:ext cx="9794795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214844" y="620688"/>
            <a:ext cx="5525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i="1" dirty="0" smtClean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Окончательный </a:t>
            </a:r>
            <a:r>
              <a:rPr lang="ru-RU" sz="3200" i="1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 графа </a:t>
            </a:r>
            <a:r>
              <a:rPr lang="en-US" sz="3200" b="1" i="1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3200" i="1" dirty="0">
                <a:solidFill>
                  <a:srgbClr val="323E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3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726734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 на несколько листовых вершин дерева, которым тоже соответствует нижняя граница, равная 18. Продолжение вычислений для этих ветвей в лучшем случае приведет к получению гамильтонова цикла такой же длины (18), но никогда меньшей. </a:t>
            </a:r>
          </a:p>
        </p:txBody>
      </p:sp>
    </p:spTree>
    <p:extLst>
      <p:ext uri="{BB962C8B-B14F-4D97-AF65-F5344CB8AC3E}">
        <p14:creationId xmlns:p14="http://schemas.microsoft.com/office/powerpoint/2010/main" val="52916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3768" y="116632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04664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</a:t>
            </a:r>
            <a:r>
              <a:rPr lang="en-US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(ветвления) </a:t>
            </a:r>
            <a:endParaRPr lang="ru-RU" sz="3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1481882"/>
            <a:ext cx="85689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полный взвешенный ориентированный граф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 весовой функцией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моделирует города (множество вершин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 расстояния между ними (взвешенные дуги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в задаче коммивояжера.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ешение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этой задачи сводится к отысканию кольцевого маршрута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проходящего через все вершины графа и имеющего минимальную сумму весов дуг, составляющих  кольцевой маршрут (кратчайший кольцевой маршрут).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множество всех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гамильтоновых циклов графа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Очевидно, что множество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соответствует множеству всех допустимых решений задачи коммивояжера.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213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3768" y="116632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5048" y="762963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</a:t>
            </a:r>
            <a:r>
              <a:rPr lang="en-US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EV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 нижней или верхней границы ).  </a:t>
            </a:r>
            <a:endParaRPr lang="ru-RU" sz="3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348880"/>
            <a:ext cx="8928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1.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Изменение всех элементов строки матрицы расстояний на одно и то же число не влияет на выбор оптимального маршрута коммивояжера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be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Изменение всех элементов столбца матрицы расстояний на одно и то же число не влияет на выбор оптимального маршрута коммивояжера.</a:t>
            </a:r>
            <a:endParaRPr lang="be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276892" y="1840181"/>
            <a:ext cx="55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Основывается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двух утверждениях: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32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8373"/>
            <a:ext cx="85634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83768" y="116632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048" y="762963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 нижней или верхней границы (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39820285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effectLst/>
              </a:rPr>
              <a:t>Общие принципы решения задач оптимизации методом ветвей и границ</a:t>
            </a:r>
            <a:endParaRPr lang="be-BY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056784" cy="58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6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rgbClr val="FF0000"/>
                </a:solidFill>
                <a:effectLst/>
              </a:rPr>
              <a:t>Решение задачи о коммивояжере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77564"/>
              </p:ext>
            </p:extLst>
          </p:nvPr>
        </p:nvGraphicFramePr>
        <p:xfrm>
          <a:off x="30948" y="1196752"/>
          <a:ext cx="906997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5518800" imgH="2710851" progId="Visio.Drawing.11">
                  <p:embed/>
                </p:oleObj>
              </mc:Choice>
              <mc:Fallback>
                <p:oleObj name="Visio" r:id="rId3" imgW="5518800" imgH="2710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" y="1196752"/>
                        <a:ext cx="9069976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20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048" y="690955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задачи коммивояжера методом ветвей и границ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092" y="2060848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простоты города пронумеруем и будем их обозначать с помощью номера. Таблица содержит расстояния между каждой парой из пяти городов.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7365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расстояние из города 2 в город 3 равно 4 единицам, а из города 4 в город 5 – 8 единицам. По диагонали таблицы установлены символы, обозначающие бесконечность, что свидетельствует о невозможности такого передвижения коммивояжера.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0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88069"/>
              </p:ext>
            </p:extLst>
          </p:nvPr>
        </p:nvGraphicFramePr>
        <p:xfrm>
          <a:off x="34768" y="2266581"/>
          <a:ext cx="9144000" cy="454679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Город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9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10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1640" y="1722455"/>
            <a:ext cx="640871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Расстояния между городами, км 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83768" y="44624"/>
            <a:ext cx="512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Метод </a:t>
            </a:r>
            <a:r>
              <a:rPr lang="ru-RU" sz="3600" dirty="0">
                <a:solidFill>
                  <a:srgbClr val="FF0000"/>
                </a:solidFill>
              </a:rPr>
              <a:t>ветвей и границ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048" y="690955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задачи коммивояжера методом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23346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590</TotalTime>
  <Words>1440</Words>
  <Application>Microsoft Office PowerPoint</Application>
  <PresentationFormat>Экран (4:3)</PresentationFormat>
  <Paragraphs>156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Georgia</vt:lpstr>
      <vt:lpstr>Symbol</vt:lpstr>
      <vt:lpstr>Times New Roman</vt:lpstr>
      <vt:lpstr>Trebuchet MS</vt:lpstr>
      <vt:lpstr>Воздушный поток</vt:lpstr>
      <vt:lpstr>Visio</vt:lpstr>
      <vt:lpstr>Уравнение</vt:lpstr>
      <vt:lpstr>Microsoft Equation 3.0</vt:lpstr>
      <vt:lpstr>Общие принципы решения задач оптимизации методом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принципы решения задач оптимизации методом ветвей и границ</vt:lpstr>
      <vt:lpstr>Решение задачи о коммивояжере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43</cp:revision>
  <dcterms:created xsi:type="dcterms:W3CDTF">2010-12-02T13:55:43Z</dcterms:created>
  <dcterms:modified xsi:type="dcterms:W3CDTF">2020-04-01T12:59:37Z</dcterms:modified>
</cp:coreProperties>
</file>