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78" r:id="rId3"/>
    <p:sldId id="279" r:id="rId4"/>
    <p:sldId id="280" r:id="rId5"/>
    <p:sldId id="282" r:id="rId6"/>
    <p:sldId id="281" r:id="rId7"/>
    <p:sldId id="283" r:id="rId8"/>
    <p:sldId id="284" r:id="rId9"/>
    <p:sldId id="285" r:id="rId10"/>
    <p:sldId id="286" r:id="rId11"/>
    <p:sldId id="288" r:id="rId12"/>
    <p:sldId id="287" r:id="rId13"/>
    <p:sldId id="289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90" r:id="rId30"/>
    <p:sldId id="291" r:id="rId31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24.03.20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24.03.20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24.03.20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24.03.20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24.03.20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24.03.20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24.03.20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24.03.20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24.03.20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24.03.20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24.03.20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pPr/>
              <a:t>24.03.20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4.wmf"/><Relationship Id="rId7" Type="http://schemas.openxmlformats.org/officeDocument/2006/relationships/image" Target="../media/image13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image" Target="../media/image9.wmf"/><Relationship Id="rId4" Type="http://schemas.openxmlformats.org/officeDocument/2006/relationships/image" Target="../media/image11.wmf"/><Relationship Id="rId9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3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Word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emf"/><Relationship Id="rId5" Type="http://schemas.openxmlformats.org/officeDocument/2006/relationships/package" Target="../embeddings/_________Microsoft_Word1.docx"/><Relationship Id="rId4" Type="http://schemas.openxmlformats.org/officeDocument/2006/relationships/image" Target="../media/image2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Word2.docx"/><Relationship Id="rId7" Type="http://schemas.openxmlformats.org/officeDocument/2006/relationships/image" Target="../media/image3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emf"/><Relationship Id="rId5" Type="http://schemas.openxmlformats.org/officeDocument/2006/relationships/package" Target="../embeddings/_________Microsoft_Word3.docx"/><Relationship Id="rId4" Type="http://schemas.openxmlformats.org/officeDocument/2006/relationships/image" Target="../media/image31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1484784"/>
            <a:ext cx="8964488" cy="5184576"/>
          </a:xfrm>
        </p:spPr>
        <p:txBody>
          <a:bodyPr>
            <a:noAutofit/>
          </a:bodyPr>
          <a:lstStyle/>
          <a:p>
            <a:r>
              <a:rPr lang="ru-RU" sz="2400" dirty="0" smtClean="0"/>
              <a:t>Цель: освоение теоретических основ и практических навыков решения задач линейного программирования.</a:t>
            </a:r>
          </a:p>
          <a:p>
            <a:endParaRPr lang="ru-RU" sz="2400" dirty="0"/>
          </a:p>
          <a:p>
            <a:r>
              <a:rPr lang="ru-RU" sz="2400" dirty="0" smtClean="0"/>
              <a:t>Задачи: </a:t>
            </a:r>
          </a:p>
          <a:p>
            <a:pPr marL="1165225" indent="-1120775">
              <a:buNone/>
            </a:pPr>
            <a:r>
              <a:rPr lang="ru-RU" sz="2400" dirty="0"/>
              <a:t>	</a:t>
            </a:r>
            <a:r>
              <a:rPr lang="ru-RU" sz="2400" dirty="0" smtClean="0"/>
              <a:t>- изучение сущности задач линейного программирования;</a:t>
            </a:r>
          </a:p>
          <a:p>
            <a:pPr marL="1207008" lvl="4" indent="0">
              <a:buNone/>
            </a:pPr>
            <a:r>
              <a:rPr lang="ru-RU" sz="2400" dirty="0" smtClean="0"/>
              <a:t> - овладение навыками построения математической модели задачи </a:t>
            </a:r>
            <a:r>
              <a:rPr lang="ru-RU" sz="2400" dirty="0"/>
              <a:t>линейного программирования</a:t>
            </a:r>
            <a:r>
              <a:rPr lang="ru-RU" sz="2400" dirty="0" smtClean="0"/>
              <a:t>;</a:t>
            </a:r>
          </a:p>
          <a:p>
            <a:pPr marL="1207008" lvl="4" indent="0">
              <a:buNone/>
            </a:pPr>
            <a:r>
              <a:rPr lang="ru-RU" sz="2400" dirty="0" smtClean="0"/>
              <a:t>- </a:t>
            </a:r>
            <a:r>
              <a:rPr lang="ru-RU" sz="2400" dirty="0"/>
              <a:t>изучение </a:t>
            </a:r>
            <a:r>
              <a:rPr lang="ru-RU" sz="2400" dirty="0" smtClean="0"/>
              <a:t>симплекс метода </a:t>
            </a:r>
            <a:r>
              <a:rPr lang="ru-RU" sz="2400" dirty="0"/>
              <a:t>решения задач линейного программирования;</a:t>
            </a:r>
          </a:p>
          <a:p>
            <a:pPr marL="1207008" lvl="4" indent="0">
              <a:buNone/>
            </a:pPr>
            <a:endParaRPr lang="ru-RU" sz="2400" dirty="0"/>
          </a:p>
          <a:p>
            <a:pPr marL="1207008" lvl="4" indent="0">
              <a:buNone/>
            </a:pPr>
            <a:endParaRPr lang="ru-RU" sz="2400" dirty="0"/>
          </a:p>
          <a:p>
            <a:pPr marL="1207008" lvl="4" indent="0">
              <a:buNone/>
            </a:pPr>
            <a:r>
              <a:rPr lang="ru-RU" sz="2400" dirty="0" smtClean="0"/>
              <a:t>  </a:t>
            </a:r>
            <a:endParaRPr lang="be-BY" sz="24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259632" y="131355"/>
            <a:ext cx="65125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ru-RU" sz="3600" b="1" dirty="0" smtClean="0">
                <a:solidFill>
                  <a:srgbClr val="FF0000"/>
                </a:solidFill>
              </a:rPr>
              <a:t>Линейное программирование </a:t>
            </a:r>
            <a:endParaRPr lang="be-BY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353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52536" y="5154"/>
            <a:ext cx="80602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	</a:t>
            </a:r>
            <a:r>
              <a:rPr lang="be-BY" sz="2400" dirty="0" smtClean="0">
                <a:solidFill>
                  <a:srgbClr val="FF0000"/>
                </a:solidFill>
              </a:rPr>
              <a:t>СИМПЛЕКС-МЕТОД С ЕСТЕССТВЕННЫМ БАЗИСОМ</a:t>
            </a:r>
            <a:endParaRPr lang="be-BY" sz="24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692696"/>
            <a:ext cx="8964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Чтобы выполнялось условие </a:t>
            </a:r>
            <a:r>
              <a:rPr lang="ru-RU" sz="2400" dirty="0" err="1"/>
              <a:t>неотрицательности</a:t>
            </a:r>
            <a:r>
              <a:rPr lang="ru-RU" sz="2400" dirty="0"/>
              <a:t> значений опорного плана, выводится из базиса вектор </a:t>
            </a:r>
            <a:r>
              <a:rPr lang="en-US" sz="2400" b="1" i="1" dirty="0" err="1"/>
              <a:t>A</a:t>
            </a:r>
            <a:r>
              <a:rPr lang="en-US" sz="2400" b="1" i="1" baseline="-25000" dirty="0" err="1"/>
              <a:t>r</a:t>
            </a:r>
            <a:r>
              <a:rPr lang="en-US" sz="2400" b="1" i="1" baseline="-25000" dirty="0"/>
              <a:t> </a:t>
            </a:r>
            <a:r>
              <a:rPr lang="ru-RU" sz="2400" i="1" dirty="0"/>
              <a:t>, </a:t>
            </a:r>
            <a:r>
              <a:rPr lang="ru-RU" sz="2400" dirty="0"/>
              <a:t>который дает минимальное положительное отношение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1632" y="4685163"/>
            <a:ext cx="8964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Строка </a:t>
            </a:r>
            <a:r>
              <a:rPr lang="en-US" sz="2400" b="1" i="1" dirty="0" err="1"/>
              <a:t>A</a:t>
            </a:r>
            <a:r>
              <a:rPr lang="en-US" sz="2400" b="1" i="1" baseline="-25000" dirty="0" err="1"/>
              <a:t>r</a:t>
            </a:r>
            <a:r>
              <a:rPr lang="en-US" sz="2400" i="1" dirty="0"/>
              <a:t> </a:t>
            </a:r>
            <a:r>
              <a:rPr lang="ru-RU" sz="2400" dirty="0"/>
              <a:t>называется </a:t>
            </a:r>
            <a:r>
              <a:rPr lang="ru-RU" sz="2400" i="1" dirty="0"/>
              <a:t>направляющей, </a:t>
            </a:r>
            <a:r>
              <a:rPr lang="ru-RU" sz="2400" dirty="0"/>
              <a:t>столбец </a:t>
            </a:r>
            <a:r>
              <a:rPr lang="en-US" sz="2400" b="1" i="1" dirty="0" err="1"/>
              <a:t>A</a:t>
            </a:r>
            <a:r>
              <a:rPr lang="en-US" sz="2400" b="1" i="1" baseline="-25000" dirty="0" err="1"/>
              <a:t>k</a:t>
            </a:r>
            <a:r>
              <a:rPr lang="ru-RU" sz="2400" dirty="0"/>
              <a:t> и элемент </a:t>
            </a:r>
            <a:r>
              <a:rPr lang="en-US" sz="2400" b="1" i="1" dirty="0"/>
              <a:t>a</a:t>
            </a:r>
            <a:r>
              <a:rPr lang="en-US" sz="2400" b="1" i="1" baseline="-25000" dirty="0"/>
              <a:t>rk</a:t>
            </a:r>
            <a:r>
              <a:rPr lang="en-US" sz="2400" dirty="0"/>
              <a:t> </a:t>
            </a:r>
            <a:r>
              <a:rPr lang="ru-RU" sz="2400" dirty="0"/>
              <a:t>— </a:t>
            </a:r>
            <a:r>
              <a:rPr lang="ru-RU" sz="2400" i="1" dirty="0"/>
              <a:t>направляющими </a:t>
            </a:r>
            <a:r>
              <a:rPr lang="ru-RU" sz="2400" dirty="0"/>
              <a:t>(последний называют также </a:t>
            </a:r>
            <a:r>
              <a:rPr lang="ru-RU" sz="2400" i="1" dirty="0"/>
              <a:t>разрешающим </a:t>
            </a:r>
            <a:r>
              <a:rPr lang="ru-RU" sz="2400" dirty="0"/>
              <a:t>элементом).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08511" y="3270927"/>
            <a:ext cx="896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то полученный план является оптимальным.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521478" y="1403484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, 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3762"/>
            <a:ext cx="2520280" cy="93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516903" y="2358263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823" y="2324175"/>
            <a:ext cx="994225" cy="45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4932040" y="2349786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,</a:t>
            </a:r>
            <a:endParaRPr lang="ru-RU" dirty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556" y="2297661"/>
            <a:ext cx="947652" cy="43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0987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52536" y="5154"/>
            <a:ext cx="80602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	</a:t>
            </a:r>
            <a:r>
              <a:rPr lang="be-BY" sz="2400" dirty="0" smtClean="0">
                <a:solidFill>
                  <a:srgbClr val="FF0000"/>
                </a:solidFill>
              </a:rPr>
              <a:t>СИМПЛЕКС-МЕТОД С ЕСТЕССТВЕННЫМ БАЗИСОМ</a:t>
            </a:r>
            <a:endParaRPr lang="be-BY" sz="24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692696"/>
            <a:ext cx="8964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Чтобы выполнялось условие </a:t>
            </a:r>
            <a:r>
              <a:rPr lang="ru-RU" sz="2400" dirty="0" err="1"/>
              <a:t>неотрицательности</a:t>
            </a:r>
            <a:r>
              <a:rPr lang="ru-RU" sz="2400" dirty="0"/>
              <a:t> значений опорного плана, выводится из базиса вектор </a:t>
            </a:r>
            <a:r>
              <a:rPr lang="en-US" sz="2400" b="1" i="1" dirty="0" err="1"/>
              <a:t>A</a:t>
            </a:r>
            <a:r>
              <a:rPr lang="en-US" sz="2400" b="1" i="1" baseline="-25000" dirty="0" err="1"/>
              <a:t>r</a:t>
            </a:r>
            <a:r>
              <a:rPr lang="en-US" sz="2400" b="1" i="1" baseline="-25000" dirty="0"/>
              <a:t> </a:t>
            </a:r>
            <a:r>
              <a:rPr lang="ru-RU" sz="2400" i="1" dirty="0"/>
              <a:t>, </a:t>
            </a:r>
            <a:r>
              <a:rPr lang="ru-RU" sz="2400" dirty="0"/>
              <a:t>который дает минимальное положительное отношение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1632" y="4685163"/>
            <a:ext cx="8964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Строка </a:t>
            </a:r>
            <a:r>
              <a:rPr lang="en-US" sz="2400" b="1" i="1" dirty="0" err="1"/>
              <a:t>A</a:t>
            </a:r>
            <a:r>
              <a:rPr lang="en-US" sz="2400" b="1" i="1" baseline="-25000" dirty="0" err="1"/>
              <a:t>r</a:t>
            </a:r>
            <a:r>
              <a:rPr lang="en-US" sz="2400" i="1" dirty="0"/>
              <a:t> </a:t>
            </a:r>
            <a:r>
              <a:rPr lang="ru-RU" sz="2400" dirty="0"/>
              <a:t>называется </a:t>
            </a:r>
            <a:r>
              <a:rPr lang="ru-RU" sz="2400" i="1" dirty="0"/>
              <a:t>направляющей, </a:t>
            </a:r>
            <a:r>
              <a:rPr lang="ru-RU" sz="2400" dirty="0"/>
              <a:t>столбец </a:t>
            </a:r>
            <a:r>
              <a:rPr lang="en-US" sz="2400" b="1" i="1" dirty="0" err="1"/>
              <a:t>A</a:t>
            </a:r>
            <a:r>
              <a:rPr lang="en-US" sz="2400" b="1" i="1" baseline="-25000" dirty="0" err="1"/>
              <a:t>k</a:t>
            </a:r>
            <a:r>
              <a:rPr lang="ru-RU" sz="2400" dirty="0"/>
              <a:t> и элемент </a:t>
            </a:r>
            <a:r>
              <a:rPr lang="en-US" sz="2400" b="1" i="1" dirty="0"/>
              <a:t>a</a:t>
            </a:r>
            <a:r>
              <a:rPr lang="en-US" sz="2400" b="1" i="1" baseline="-25000" dirty="0"/>
              <a:t>rk</a:t>
            </a:r>
            <a:r>
              <a:rPr lang="en-US" sz="2400" dirty="0"/>
              <a:t> </a:t>
            </a:r>
            <a:r>
              <a:rPr lang="ru-RU" sz="2400" dirty="0"/>
              <a:t>— </a:t>
            </a:r>
            <a:r>
              <a:rPr lang="ru-RU" sz="2400" i="1" dirty="0"/>
              <a:t>направляющими </a:t>
            </a:r>
            <a:r>
              <a:rPr lang="ru-RU" sz="2400" dirty="0"/>
              <a:t>(последний называют также </a:t>
            </a:r>
            <a:r>
              <a:rPr lang="ru-RU" sz="2400" i="1" dirty="0"/>
              <a:t>разрешающим </a:t>
            </a:r>
            <a:r>
              <a:rPr lang="ru-RU" sz="2400" dirty="0"/>
              <a:t>элементом).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08511" y="3270927"/>
            <a:ext cx="896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то полученный план является оптимальным.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521478" y="1403484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, 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3762"/>
            <a:ext cx="2520280" cy="93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516903" y="2358263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823" y="2324175"/>
            <a:ext cx="994225" cy="45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4932040" y="2349786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,</a:t>
            </a:r>
            <a:endParaRPr lang="ru-RU" dirty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556" y="2297661"/>
            <a:ext cx="947652" cy="43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018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52536" y="5154"/>
            <a:ext cx="80602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	</a:t>
            </a:r>
            <a:r>
              <a:rPr lang="be-BY" sz="2400" dirty="0" smtClean="0">
                <a:solidFill>
                  <a:srgbClr val="FF0000"/>
                </a:solidFill>
              </a:rPr>
              <a:t>СИМПЛЕКС-МЕТОД С ЕСТЕССТВЕННЫМ БАЗИСОМ</a:t>
            </a:r>
            <a:endParaRPr lang="be-BY" sz="24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1632" y="769983"/>
            <a:ext cx="8492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Элементы вводимой строки, соответствующей направляющей строке, в новой симплекс-таблице вычисляются по формулам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04" y="4581128"/>
            <a:ext cx="89644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Значения базисных переменных нового опорного плана (показатели графы «план») рассчитываются по формулам: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07504" y="2852936"/>
            <a:ext cx="89644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а элементы любой  другой </a:t>
            </a:r>
            <a:r>
              <a:rPr lang="en-US" sz="2400" b="1" i="1" dirty="0" err="1"/>
              <a:t>i</a:t>
            </a:r>
            <a:r>
              <a:rPr lang="ru-RU" sz="2400" i="1" dirty="0"/>
              <a:t>-й  </a:t>
            </a:r>
            <a:r>
              <a:rPr lang="ru-RU" sz="2400" dirty="0"/>
              <a:t>строки пересчитываются по формулам</a:t>
            </a:r>
            <a:r>
              <a:rPr lang="ru-RU" sz="2400" dirty="0" smtClean="0"/>
              <a:t>: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777574" y="3873379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, 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790206" y="5919663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200556" y="2074755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,</a:t>
            </a:r>
            <a:endParaRPr lang="ru-RU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506" y="1828438"/>
            <a:ext cx="1264781" cy="952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019592"/>
            <a:ext cx="974224" cy="471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21" y="3573016"/>
            <a:ext cx="3101008" cy="97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248" y="3740771"/>
            <a:ext cx="897808" cy="43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717032"/>
            <a:ext cx="984488" cy="45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Прямоугольник 16"/>
          <p:cNvSpPr/>
          <p:nvPr/>
        </p:nvSpPr>
        <p:spPr>
          <a:xfrm>
            <a:off x="5080221" y="3844831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, </a:t>
            </a:r>
            <a:endParaRPr lang="ru-RU" dirty="0"/>
          </a:p>
        </p:txBody>
      </p:sp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86" y="5749269"/>
            <a:ext cx="1092446" cy="84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306971" y="5923842"/>
            <a:ext cx="697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для</a:t>
            </a:r>
          </a:p>
        </p:txBody>
      </p:sp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869" y="5984663"/>
            <a:ext cx="797450" cy="370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7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86" y="5779159"/>
            <a:ext cx="2715866" cy="890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Прямоугольник 21"/>
          <p:cNvSpPr/>
          <p:nvPr/>
        </p:nvSpPr>
        <p:spPr>
          <a:xfrm>
            <a:off x="5903079" y="603959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, </a:t>
            </a:r>
            <a:endParaRPr lang="ru-RU" dirty="0"/>
          </a:p>
        </p:txBody>
      </p:sp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800" y="5949280"/>
            <a:ext cx="984488" cy="45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Прямоугольник 23"/>
          <p:cNvSpPr/>
          <p:nvPr/>
        </p:nvSpPr>
        <p:spPr>
          <a:xfrm>
            <a:off x="7207179" y="5949280"/>
            <a:ext cx="697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для</a:t>
            </a:r>
          </a:p>
        </p:txBody>
      </p:sp>
      <p:pic>
        <p:nvPicPr>
          <p:cNvPr id="22538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603" y="5984663"/>
            <a:ext cx="699417" cy="32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Прямоугольник 25"/>
          <p:cNvSpPr/>
          <p:nvPr/>
        </p:nvSpPr>
        <p:spPr>
          <a:xfrm>
            <a:off x="8751149" y="6051127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.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1702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52536" y="5154"/>
            <a:ext cx="80602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	</a:t>
            </a:r>
            <a:r>
              <a:rPr lang="be-BY" sz="2400" dirty="0" smtClean="0">
                <a:solidFill>
                  <a:srgbClr val="FF0000"/>
                </a:solidFill>
              </a:rPr>
              <a:t>СИМПЛЕКС-МЕТОД С ЕСТЕССТВЕННЫМ БАЗИСОМ</a:t>
            </a:r>
            <a:endParaRPr lang="be-BY" sz="2400" dirty="0">
              <a:solidFill>
                <a:srgbClr val="FF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521478" y="1403484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,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932040" y="2349786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,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593609"/>
            <a:ext cx="9036496" cy="5301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marR="6350" indent="219710" algn="just">
              <a:spcAft>
                <a:spcPts val="0"/>
              </a:spcAft>
            </a:pPr>
            <a:r>
              <a:rPr lang="ru-RU" sz="2400" spc="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Если наименьшее значение </a:t>
            </a:r>
            <a:r>
              <a:rPr lang="en-US" sz="2400" b="1" i="1" spc="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400" spc="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достигается для несколь</a:t>
            </a:r>
            <a:r>
              <a:rPr lang="ru-RU" sz="2400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ких базисных векторов, то чтобы исключить возможность </a:t>
            </a:r>
            <a:r>
              <a:rPr lang="ru-RU" sz="2400" spc="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зацикливания (повторения базиса), можно применить сле</a:t>
            </a:r>
            <a:r>
              <a:rPr lang="ru-RU" sz="2400" spc="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дующий способ: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9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400" spc="25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ычисляются </a:t>
            </a:r>
            <a:r>
              <a:rPr lang="ru-RU" sz="2400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частные, полученные от деления всех эле</a:t>
            </a:r>
            <a:r>
              <a:rPr lang="ru-RU" sz="2400" spc="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ментов строк, давших одинаковое минимальное значение </a:t>
            </a:r>
            <a:r>
              <a:rPr lang="en-US" sz="2400" b="1" i="1" spc="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400" spc="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на свои направляющие элементы.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9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spc="3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полученные </a:t>
            </a:r>
            <a:r>
              <a:rPr lang="ru-RU" sz="2400" spc="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частные со</a:t>
            </a:r>
            <a:r>
              <a:rPr lang="ru-RU" sz="2400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поставляются по столбцам слева направо, при этом учиты</a:t>
            </a:r>
            <a:r>
              <a:rPr lang="ru-RU" sz="2400" spc="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ваются и нулевые, и отрицательные значения.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9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spc="3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2400" spc="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процессе </a:t>
            </a:r>
            <a:r>
              <a:rPr lang="ru-RU" sz="2400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просмотра отбрасываются строки, в которых имеются боль</a:t>
            </a:r>
            <a:r>
              <a:rPr lang="ru-RU" sz="2400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шие отношения, и из базиса выводится вектор, соответст</a:t>
            </a:r>
            <a:r>
              <a:rPr lang="ru-RU" sz="2400" spc="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вующий строке, в которой раньше обнаружится меньшее </a:t>
            </a:r>
            <a:r>
              <a:rPr lang="ru-RU" sz="2400" spc="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частное.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915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95736" y="254920"/>
            <a:ext cx="3783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be-BY" sz="2400" dirty="0">
                <a:solidFill>
                  <a:srgbClr val="FF0000"/>
                </a:solidFill>
              </a:rPr>
              <a:t>СИМПЛЕКС-МЕТОД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1124744"/>
            <a:ext cx="87129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Последовательность действий, выполняемых в </a:t>
            </a:r>
            <a:r>
              <a:rPr lang="ru-RU" sz="2400" dirty="0" smtClean="0"/>
              <a:t>симплекс-методе: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400" dirty="0" smtClean="0"/>
              <a:t>преобразование задачи в стандартную форму;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400" dirty="0"/>
              <a:t>находится начальное допустимое базисное решение</a:t>
            </a:r>
            <a:r>
              <a:rPr lang="ru-RU" sz="2400" dirty="0" smtClean="0"/>
              <a:t>;</a:t>
            </a:r>
            <a:endParaRPr lang="ru-RU" sz="2400" dirty="0"/>
          </a:p>
          <a:p>
            <a:pPr marL="457200" indent="-457200" algn="just">
              <a:buFont typeface="+mj-lt"/>
              <a:buAutoNum type="arabicParenR"/>
            </a:pPr>
            <a:r>
              <a:rPr lang="ru-RU" sz="2400" dirty="0" smtClean="0"/>
              <a:t>на </a:t>
            </a:r>
            <a:r>
              <a:rPr lang="ru-RU" sz="2400" dirty="0"/>
              <a:t>основе условия оптимальности определяется вводимая переменная. Если вводимых переменных нет, вычисления </a:t>
            </a:r>
            <a:r>
              <a:rPr lang="ru-RU" sz="2400" dirty="0" smtClean="0"/>
              <a:t>заканчиваются;</a:t>
            </a:r>
            <a:endParaRPr lang="ru-RU" sz="2400" dirty="0"/>
          </a:p>
          <a:p>
            <a:pPr marL="457200" indent="-457200" algn="just">
              <a:buFont typeface="+mj-lt"/>
              <a:buAutoNum type="arabicParenR"/>
            </a:pPr>
            <a:r>
              <a:rPr lang="ru-RU" sz="2400" dirty="0" smtClean="0"/>
              <a:t>на </a:t>
            </a:r>
            <a:r>
              <a:rPr lang="ru-RU" sz="2400" dirty="0"/>
              <a:t>основе условия допустимости выбирается исключаемая </a:t>
            </a:r>
            <a:r>
              <a:rPr lang="ru-RU" sz="2400" dirty="0" smtClean="0"/>
              <a:t>переменная;</a:t>
            </a:r>
            <a:endParaRPr lang="ru-RU" sz="2400" dirty="0"/>
          </a:p>
          <a:p>
            <a:pPr marL="457200" indent="-457200" algn="just">
              <a:buFont typeface="+mj-lt"/>
              <a:buAutoNum type="arabicParenR"/>
            </a:pPr>
            <a:r>
              <a:rPr lang="ru-RU" sz="2400" dirty="0" smtClean="0"/>
              <a:t>методом </a:t>
            </a:r>
            <a:r>
              <a:rPr lang="ru-RU" sz="2400" dirty="0"/>
              <a:t>Гаусса-</a:t>
            </a:r>
            <a:r>
              <a:rPr lang="ru-RU" sz="2400" dirty="0" err="1"/>
              <a:t>Жордана</a:t>
            </a:r>
            <a:r>
              <a:rPr lang="ru-RU" sz="2400" dirty="0"/>
              <a:t> вычисляется новое базисное </a:t>
            </a:r>
            <a:r>
              <a:rPr lang="ru-RU" sz="2400" dirty="0" smtClean="0"/>
              <a:t>решение</a:t>
            </a:r>
            <a:r>
              <a:rPr lang="en-US" sz="2400" dirty="0" smtClean="0"/>
              <a:t> </a:t>
            </a:r>
            <a:r>
              <a:rPr lang="ru-RU" sz="2400" dirty="0" smtClean="0"/>
              <a:t>и осуществляется переход </a:t>
            </a:r>
            <a:r>
              <a:rPr lang="ru-RU" sz="2400" dirty="0"/>
              <a:t>к </a:t>
            </a:r>
            <a:r>
              <a:rPr lang="ru-RU" sz="2400" dirty="0" smtClean="0"/>
              <a:t>пункту 3.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71964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59632" y="188640"/>
            <a:ext cx="7344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Преобразование задачи  в стандартную форму</a:t>
            </a:r>
            <a:endParaRPr lang="be-BY" sz="24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764704"/>
            <a:ext cx="11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dirty="0">
                <a:solidFill>
                  <a:srgbClr val="FF0000"/>
                </a:solidFill>
              </a:rPr>
              <a:t>Пример: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353641"/>
              </p:ext>
            </p:extLst>
          </p:nvPr>
        </p:nvGraphicFramePr>
        <p:xfrm>
          <a:off x="2369019" y="640142"/>
          <a:ext cx="4618951" cy="618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1" name="Формула" r:id="rId3" imgW="1536480" imgH="203040" progId="Equation.3">
                  <p:embed/>
                </p:oleObj>
              </mc:Choice>
              <mc:Fallback>
                <p:oleObj name="Формула" r:id="rId3" imgW="1536480" imgH="203040" progId="Equation.3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9019" y="640142"/>
                        <a:ext cx="4618951" cy="618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670805"/>
              </p:ext>
            </p:extLst>
          </p:nvPr>
        </p:nvGraphicFramePr>
        <p:xfrm>
          <a:off x="438897" y="1533981"/>
          <a:ext cx="3701055" cy="247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2" name="Формула" r:id="rId5" imgW="1295280" imgH="863280" progId="Equation.3">
                  <p:embed/>
                </p:oleObj>
              </mc:Choice>
              <mc:Fallback>
                <p:oleObj name="Формула" r:id="rId5" imgW="1295280" imgH="863280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897" y="1533981"/>
                        <a:ext cx="3701055" cy="24716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129999"/>
              </p:ext>
            </p:extLst>
          </p:nvPr>
        </p:nvGraphicFramePr>
        <p:xfrm>
          <a:off x="4572000" y="2060848"/>
          <a:ext cx="450452" cy="581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3" name="Формула" r:id="rId7" imgW="228501" imgH="291973" progId="Equation.3">
                  <p:embed/>
                </p:oleObj>
              </mc:Choice>
              <mc:Fallback>
                <p:oleObj name="Формула" r:id="rId7" imgW="228501" imgH="291973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060848"/>
                        <a:ext cx="450452" cy="5818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937526" y="2165687"/>
            <a:ext cx="405019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- свободная переменная (без ограничений).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60040" y="4221088"/>
            <a:ext cx="83884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Свободную переменную можно представить как разность двух неотрицательных переменных: </a:t>
            </a:r>
            <a:endParaRPr lang="be-BY" sz="2000" dirty="0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417200"/>
              </p:ext>
            </p:extLst>
          </p:nvPr>
        </p:nvGraphicFramePr>
        <p:xfrm>
          <a:off x="2195736" y="5157192"/>
          <a:ext cx="4921037" cy="661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4" name="Формула" r:id="rId9" imgW="1688760" imgH="228600" progId="Equation.3">
                  <p:embed/>
                </p:oleObj>
              </mc:Choice>
              <mc:Fallback>
                <p:oleObj name="Формула" r:id="rId9" imgW="1688760" imgH="228600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157192"/>
                        <a:ext cx="4921037" cy="6617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9843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518780"/>
              </p:ext>
            </p:extLst>
          </p:nvPr>
        </p:nvGraphicFramePr>
        <p:xfrm>
          <a:off x="3485618" y="3723602"/>
          <a:ext cx="1729819" cy="562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3" name="Формула" r:id="rId3" imgW="711200" imgH="228600" progId="Equation.3">
                  <p:embed/>
                </p:oleObj>
              </mc:Choice>
              <mc:Fallback>
                <p:oleObj name="Формула" r:id="rId3" imgW="711200" imgH="22860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5618" y="3723602"/>
                        <a:ext cx="1729819" cy="5629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28534"/>
              </p:ext>
            </p:extLst>
          </p:nvPr>
        </p:nvGraphicFramePr>
        <p:xfrm>
          <a:off x="6012160" y="3717032"/>
          <a:ext cx="1446422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4" name="Формула" r:id="rId5" imgW="583947" imgH="228501" progId="Equation.3">
                  <p:embed/>
                </p:oleObj>
              </mc:Choice>
              <mc:Fallback>
                <p:oleObj name="Формула" r:id="rId5" imgW="583947" imgH="228501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3717032"/>
                        <a:ext cx="1446422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47380" y="219412"/>
            <a:ext cx="872512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Далее выполним следующие действия:</a:t>
            </a:r>
            <a:endParaRPr kumimoji="0" lang="be-BY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1. Вычтем из левой части первого неравенства дополнительную переменную </a:t>
            </a: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х</a:t>
            </a:r>
            <a:r>
              <a:rPr kumimoji="0" lang="ru-RU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4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и затем умножим все неравенство на -1, для того, чтобы правая часть неравенства стала положительной.</a:t>
            </a:r>
            <a:endParaRPr kumimoji="0" lang="be-BY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2. Добавим дополнительную переменную </a:t>
            </a: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х</a:t>
            </a:r>
            <a:r>
              <a:rPr kumimoji="0" lang="ru-RU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5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к левой части второго неравенства.</a:t>
            </a:r>
            <a:endParaRPr kumimoji="0" lang="be-BY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 smtClean="0">
                <a:ea typeface="Times New Roman" pitchFamily="18" charset="0"/>
                <a:cs typeface="Arial" pitchFamily="34" charset="0"/>
              </a:rPr>
              <a:t>3. Т.к</a:t>
            </a:r>
            <a:r>
              <a:rPr lang="ru-RU" sz="2400" dirty="0">
                <a:ea typeface="Times New Roman" pitchFamily="18" charset="0"/>
                <a:cs typeface="Arial" pitchFamily="34" charset="0"/>
              </a:rPr>
              <a:t>. третье ограничение изначально записано в виде равенства, то оставляем его без изменений.</a:t>
            </a:r>
            <a:endParaRPr lang="be-BY" sz="2400" dirty="0"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79689" y="3822139"/>
            <a:ext cx="843709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ea typeface="Times New Roman" pitchFamily="18" charset="0"/>
                <a:cs typeface="Arial" pitchFamily="34" charset="0"/>
              </a:rPr>
              <a:t>4. Выполняем замену                    , где                  </a:t>
            </a:r>
            <a:r>
              <a:rPr lang="en-US" sz="2400" dirty="0" smtClean="0">
                <a:ea typeface="Times New Roman" pitchFamily="18" charset="0"/>
                <a:cs typeface="Arial" pitchFamily="34" charset="0"/>
              </a:rPr>
              <a:t>  </a:t>
            </a:r>
            <a:r>
              <a:rPr lang="ru-RU" sz="2400" dirty="0" smtClean="0">
                <a:ea typeface="Times New Roman" pitchFamily="18" charset="0"/>
                <a:cs typeface="Arial" pitchFamily="34" charset="0"/>
              </a:rPr>
              <a:t>во </a:t>
            </a:r>
            <a:r>
              <a:rPr lang="ru-RU" sz="2400" dirty="0">
                <a:ea typeface="Times New Roman" pitchFamily="18" charset="0"/>
                <a:cs typeface="Arial" pitchFamily="34" charset="0"/>
              </a:rPr>
              <a:t>всех ограничениях и целевой функции.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201394"/>
              </p:ext>
            </p:extLst>
          </p:nvPr>
        </p:nvGraphicFramePr>
        <p:xfrm>
          <a:off x="1172079" y="5517232"/>
          <a:ext cx="6799842" cy="79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5" name="Формула" r:id="rId7" imgW="1904760" imgH="228600" progId="Equation.3">
                  <p:embed/>
                </p:oleObj>
              </mc:Choice>
              <mc:Fallback>
                <p:oleObj name="Формула" r:id="rId7" imgW="1904760" imgH="22860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2079" y="5517232"/>
                        <a:ext cx="6799842" cy="792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7678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826913"/>
              </p:ext>
            </p:extLst>
          </p:nvPr>
        </p:nvGraphicFramePr>
        <p:xfrm>
          <a:off x="179512" y="764704"/>
          <a:ext cx="8563850" cy="3456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Формула" r:id="rId3" imgW="2400120" imgH="965160" progId="Equation.3">
                  <p:embed/>
                </p:oleObj>
              </mc:Choice>
              <mc:Fallback>
                <p:oleObj name="Формула" r:id="rId3" imgW="2400120" imgH="96516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764704"/>
                        <a:ext cx="8563850" cy="34563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3327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07704" y="188640"/>
            <a:ext cx="5248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Определение базисных решений </a:t>
            </a:r>
            <a:endParaRPr lang="be-BY" sz="2400" dirty="0">
              <a:solidFill>
                <a:srgbClr val="FF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3" y="980728"/>
            <a:ext cx="8859313" cy="3941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3002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879849"/>
              </p:ext>
            </p:extLst>
          </p:nvPr>
        </p:nvGraphicFramePr>
        <p:xfrm>
          <a:off x="1322774" y="83333"/>
          <a:ext cx="4041571" cy="6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3" name="Формула" r:id="rId3" imgW="1218960" imgH="203040" progId="Equation.3">
                  <p:embed/>
                </p:oleObj>
              </mc:Choice>
              <mc:Fallback>
                <p:oleObj name="Формула" r:id="rId3" imgW="1218960" imgH="20304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774" y="83333"/>
                        <a:ext cx="4041571" cy="681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462462"/>
              </p:ext>
            </p:extLst>
          </p:nvPr>
        </p:nvGraphicFramePr>
        <p:xfrm>
          <a:off x="5508104" y="65123"/>
          <a:ext cx="2318642" cy="2659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4" name="Формула" r:id="rId5" imgW="939600" imgH="1079280" progId="Equation.3">
                  <p:embed/>
                </p:oleObj>
              </mc:Choice>
              <mc:Fallback>
                <p:oleObj name="Формула" r:id="rId5" imgW="939600" imgH="1079280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65123"/>
                        <a:ext cx="2318642" cy="26598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79512" y="65123"/>
            <a:ext cx="1143262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itchFamily="18" charset="0"/>
                <a:cs typeface="Arial" pitchFamily="34" charset="0"/>
              </a:rPr>
              <a:t>Пример</a:t>
            </a:r>
            <a:endParaRPr kumimoji="0" lang="be-BY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752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526079"/>
              </p:ext>
            </p:extLst>
          </p:nvPr>
        </p:nvGraphicFramePr>
        <p:xfrm>
          <a:off x="971600" y="3140968"/>
          <a:ext cx="6936663" cy="644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5" name="Формула" r:id="rId7" imgW="2222280" imgH="203040" progId="Equation.3">
                  <p:embed/>
                </p:oleObj>
              </mc:Choice>
              <mc:Fallback>
                <p:oleObj name="Формула" r:id="rId7" imgW="2222280" imgH="203040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140968"/>
                        <a:ext cx="6936663" cy="6443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003189"/>
              </p:ext>
            </p:extLst>
          </p:nvPr>
        </p:nvGraphicFramePr>
        <p:xfrm>
          <a:off x="1577975" y="3860800"/>
          <a:ext cx="6016625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6" name="Формула" r:id="rId9" imgW="2311200" imgH="1079280" progId="Equation.3">
                  <p:embed/>
                </p:oleObj>
              </mc:Choice>
              <mc:Fallback>
                <p:oleObj name="Формула" r:id="rId9" imgW="2311200" imgH="1079280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3860800"/>
                        <a:ext cx="6016625" cy="280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3017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План лекции</a:t>
            </a:r>
            <a:endParaRPr lang="be-BY" dirty="0"/>
          </a:p>
        </p:txBody>
      </p:sp>
      <p:sp>
        <p:nvSpPr>
          <p:cNvPr id="4" name="Объект 2"/>
          <p:cNvSpPr>
            <a:spLocks noGrp="1"/>
          </p:cNvSpPr>
          <p:nvPr>
            <p:ph sz="quarter" idx="13"/>
          </p:nvPr>
        </p:nvSpPr>
        <p:spPr>
          <a:xfrm>
            <a:off x="-180528" y="764704"/>
            <a:ext cx="8424936" cy="3474720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ru-RU" sz="3200" dirty="0" smtClean="0"/>
          </a:p>
          <a:p>
            <a:pPr marL="1165225" indent="-1120775">
              <a:buNone/>
            </a:pPr>
            <a:r>
              <a:rPr lang="ru-RU" sz="3200" dirty="0"/>
              <a:t>	</a:t>
            </a:r>
            <a:r>
              <a:rPr lang="ru-RU" sz="3200" dirty="0" smtClean="0"/>
              <a:t>1. Сущность задач линейного программирования;</a:t>
            </a:r>
          </a:p>
          <a:p>
            <a:pPr marL="1207008" lvl="4" indent="0">
              <a:buNone/>
            </a:pPr>
            <a:r>
              <a:rPr lang="ru-RU" sz="3200" dirty="0" smtClean="0"/>
              <a:t>2. Построение математической модели задачи </a:t>
            </a:r>
            <a:r>
              <a:rPr lang="ru-RU" sz="3200" dirty="0"/>
              <a:t>линейного программирования</a:t>
            </a:r>
            <a:r>
              <a:rPr lang="ru-RU" sz="3200" dirty="0" smtClean="0"/>
              <a:t>;</a:t>
            </a:r>
          </a:p>
          <a:p>
            <a:pPr marL="1207008" lvl="4" indent="0">
              <a:buNone/>
            </a:pPr>
            <a:r>
              <a:rPr lang="ru-RU" sz="3200" dirty="0" smtClean="0"/>
              <a:t>3</a:t>
            </a:r>
            <a:r>
              <a:rPr lang="ru-RU" sz="3200" dirty="0"/>
              <a:t>. Симплекс метод решения задач линейного программирования.</a:t>
            </a:r>
          </a:p>
          <a:p>
            <a:pPr marL="1207008" lvl="4" indent="0">
              <a:buNone/>
            </a:pPr>
            <a:endParaRPr lang="ru-RU" sz="3200" dirty="0" smtClean="0"/>
          </a:p>
          <a:p>
            <a:pPr marL="1207008" lvl="4" indent="0">
              <a:buNone/>
            </a:pPr>
            <a:endParaRPr lang="ru-RU" sz="3200" dirty="0"/>
          </a:p>
          <a:p>
            <a:pPr marL="1207008" lvl="4" indent="0">
              <a:buNone/>
            </a:pPr>
            <a:r>
              <a:rPr lang="ru-RU" sz="3200" dirty="0" smtClean="0"/>
              <a:t>  </a:t>
            </a:r>
            <a:endParaRPr lang="be-BY" sz="3200" dirty="0"/>
          </a:p>
        </p:txBody>
      </p:sp>
    </p:spTree>
    <p:extLst>
      <p:ext uri="{BB962C8B-B14F-4D97-AF65-F5344CB8AC3E}">
        <p14:creationId xmlns:p14="http://schemas.microsoft.com/office/powerpoint/2010/main" val="481889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886587"/>
              </p:ext>
            </p:extLst>
          </p:nvPr>
        </p:nvGraphicFramePr>
        <p:xfrm>
          <a:off x="323528" y="260648"/>
          <a:ext cx="8465657" cy="266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8" name="Document" r:id="rId3" imgW="6083722" imgH="1914782" progId="Word.Document.12">
                  <p:embed/>
                </p:oleObj>
              </mc:Choice>
              <mc:Fallback>
                <p:oleObj name="Document" r:id="rId3" imgW="6083722" imgH="1914782" progId="Word.Document.12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60648"/>
                        <a:ext cx="8465657" cy="26642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905395"/>
              </p:ext>
            </p:extLst>
          </p:nvPr>
        </p:nvGraphicFramePr>
        <p:xfrm>
          <a:off x="611560" y="3645024"/>
          <a:ext cx="8744408" cy="25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9" name="Document" r:id="rId5" imgW="6083722" imgH="1802868" progId="Word.Document.12">
                  <p:embed/>
                </p:oleObj>
              </mc:Choice>
              <mc:Fallback>
                <p:oleObj name="Document" r:id="rId5" imgW="6083722" imgH="1802868" progId="Word.Document.12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645024"/>
                        <a:ext cx="8744408" cy="259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6016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844841"/>
              </p:ext>
            </p:extLst>
          </p:nvPr>
        </p:nvGraphicFramePr>
        <p:xfrm>
          <a:off x="179512" y="73003"/>
          <a:ext cx="8694458" cy="273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3" name="Document" r:id="rId3" imgW="6083722" imgH="1914782" progId="Word.Document.12">
                  <p:embed/>
                </p:oleObj>
              </mc:Choice>
              <mc:Fallback>
                <p:oleObj name="Document" r:id="rId3" imgW="6083722" imgH="1914782" progId="Word.Document.12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73003"/>
                        <a:ext cx="8694458" cy="27363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456138"/>
              </p:ext>
            </p:extLst>
          </p:nvPr>
        </p:nvGraphicFramePr>
        <p:xfrm>
          <a:off x="179512" y="4121696"/>
          <a:ext cx="8637164" cy="273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4" name="Document" r:id="rId5" imgW="6083722" imgH="1927377" progId="Word.Document.12">
                  <p:embed/>
                </p:oleObj>
              </mc:Choice>
              <mc:Fallback>
                <p:oleObj name="Document" r:id="rId5" imgW="6083722" imgH="1927377" progId="Word.Document.12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121696"/>
                        <a:ext cx="8637164" cy="27363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4903"/>
            <a:ext cx="7704856" cy="144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811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8871657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352128"/>
            <a:ext cx="30649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389961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6375"/>
            <a:ext cx="8964488" cy="4748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3553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2" y="195001"/>
            <a:ext cx="8945514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106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88639"/>
            <a:ext cx="8830705" cy="640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1475656" y="5733256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4211960" y="5661248"/>
            <a:ext cx="216024" cy="216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e-BY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4247964" y="5790051"/>
            <a:ext cx="14401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21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8" y="188640"/>
            <a:ext cx="8805253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27984" y="241159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391511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88" y="306435"/>
            <a:ext cx="9018912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2348880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21)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1581521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871168" cy="463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Овал 1"/>
          <p:cNvSpPr/>
          <p:nvPr/>
        </p:nvSpPr>
        <p:spPr>
          <a:xfrm>
            <a:off x="5724128" y="3573016"/>
            <a:ext cx="72008" cy="7200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706481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52536" y="5154"/>
            <a:ext cx="80602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be-BY" sz="2400" dirty="0" smtClean="0">
                <a:solidFill>
                  <a:srgbClr val="FF0000"/>
                </a:solidFill>
              </a:rPr>
              <a:t>СИМПЛЕКС-МЕТОД С </a:t>
            </a:r>
            <a:r>
              <a:rPr lang="be-BY" sz="2400" dirty="0" smtClean="0">
                <a:solidFill>
                  <a:srgbClr val="FF0000"/>
                </a:solidFill>
              </a:rPr>
              <a:t>ИСКУССТВЕННЫМ </a:t>
            </a:r>
            <a:r>
              <a:rPr lang="be-BY" sz="2400" dirty="0" smtClean="0">
                <a:solidFill>
                  <a:srgbClr val="FF0000"/>
                </a:solidFill>
              </a:rPr>
              <a:t>БАЗИСОМ</a:t>
            </a:r>
            <a:endParaRPr lang="be-BY" sz="2400" dirty="0">
              <a:solidFill>
                <a:srgbClr val="FF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521478" y="1403484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,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932040" y="2349786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,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593609"/>
            <a:ext cx="903649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Симплексный метод с искусственным базисом применяется в тех случаях, когда затруднительно найти первоначальный опорный план исходной задачи линейного программирования, записанной в канонической форме.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-метод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заключается в применении правил симплекс-метода к так называемой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М-задаче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Она получается из исходной добавлением к левой части системы уравнений в канонической форме исходной задачи линейного программирования таких искусственных единичных векторов с соответствующими неотрицательными искусственными переменными, чтобы вновь полученная матрица содержала систему единичных линейно-независимых векторов. В линейную форму исходной задачи добавляется в случае её максимизации слагаемое, представляющее собой произведение числа (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на сумму искусственных переменных, где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достаточно большое положительное число.</a:t>
            </a:r>
          </a:p>
        </p:txBody>
      </p:sp>
    </p:spTree>
    <p:extLst>
      <p:ext uri="{BB962C8B-B14F-4D97-AF65-F5344CB8AC3E}">
        <p14:creationId xmlns:p14="http://schemas.microsoft.com/office/powerpoint/2010/main" val="3543300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02003" y="188640"/>
            <a:ext cx="82904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FF0000"/>
                </a:solidFill>
              </a:rPr>
              <a:t>Линейное программирование </a:t>
            </a:r>
            <a:endParaRPr lang="be-BY" sz="3600" dirty="0">
              <a:solidFill>
                <a:srgbClr val="FF00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881425"/>
            <a:ext cx="8856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Сущность ЛП состоит в нахождении </a:t>
            </a:r>
            <a:r>
              <a:rPr lang="ru-RU" sz="2400" dirty="0" smtClean="0"/>
              <a:t>наибольшего </a:t>
            </a:r>
            <a:r>
              <a:rPr lang="ru-RU" sz="2400" dirty="0"/>
              <a:t>или наименьшего значения некоторой функции при определенном наборе ограничений, налагаемых на </a:t>
            </a:r>
            <a:r>
              <a:rPr lang="ru-RU" sz="2400" dirty="0" smtClean="0"/>
              <a:t>аргументы. </a:t>
            </a:r>
            <a:endParaRPr lang="be-BY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2636912"/>
            <a:ext cx="8856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ЛП </a:t>
            </a:r>
            <a:r>
              <a:rPr lang="ru-RU" sz="2400" dirty="0" smtClean="0"/>
              <a:t>– </a:t>
            </a:r>
            <a:r>
              <a:rPr lang="ru-RU" sz="2400" dirty="0"/>
              <a:t>это метод математического моделирования, разработанный для оптимизации использования ограниченных ресурсов. При этом целевые функции и ограничения строго линейны.</a:t>
            </a:r>
            <a:endParaRPr lang="be-BY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4509120"/>
            <a:ext cx="87849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Математическая модель любой задачи </a:t>
            </a:r>
            <a:r>
              <a:rPr lang="ru-RU" sz="2400" dirty="0" smtClean="0"/>
              <a:t>ЛП </a:t>
            </a:r>
            <a:r>
              <a:rPr lang="ru-RU" sz="2400" dirty="0"/>
              <a:t>включает в себя: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/>
              <a:t>переменные</a:t>
            </a:r>
            <a:r>
              <a:rPr lang="ru-RU" sz="2400" dirty="0"/>
              <a:t>, которые следует определить;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/>
              <a:t>целевую </a:t>
            </a:r>
            <a:r>
              <a:rPr lang="ru-RU" sz="2400" dirty="0"/>
              <a:t>функцию, подлежащую оптимизации;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/>
              <a:t>систему </a:t>
            </a:r>
            <a:r>
              <a:rPr lang="ru-RU" sz="2400" dirty="0"/>
              <a:t>ограничений в форме линейных уравнений и неравенств.</a:t>
            </a:r>
          </a:p>
        </p:txBody>
      </p:sp>
    </p:spTree>
    <p:extLst>
      <p:ext uri="{BB962C8B-B14F-4D97-AF65-F5344CB8AC3E}">
        <p14:creationId xmlns:p14="http://schemas.microsoft.com/office/powerpoint/2010/main" val="3484092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52536" y="5154"/>
            <a:ext cx="80602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be-BY" sz="2400" dirty="0" smtClean="0">
                <a:solidFill>
                  <a:srgbClr val="FF0000"/>
                </a:solidFill>
              </a:rPr>
              <a:t>СИМПЛЕКС-МЕТОД С </a:t>
            </a:r>
            <a:r>
              <a:rPr lang="be-BY" sz="2400" dirty="0" smtClean="0">
                <a:solidFill>
                  <a:srgbClr val="FF0000"/>
                </a:solidFill>
              </a:rPr>
              <a:t>ИСКУССТВЕННЫМ </a:t>
            </a:r>
            <a:r>
              <a:rPr lang="be-BY" sz="2400" dirty="0" smtClean="0">
                <a:solidFill>
                  <a:srgbClr val="FF0000"/>
                </a:solidFill>
              </a:rPr>
              <a:t>БАЗИСОМ</a:t>
            </a:r>
            <a:endParaRPr lang="be-BY" sz="2400" dirty="0">
              <a:solidFill>
                <a:srgbClr val="FF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521478" y="1403484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,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932040" y="2349786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,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593609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полученной задаче первоначальный опорный план очевиден. При применении к этой задаче симплекс-метода оценки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будут зависеть от числа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Для сравнения оценок нужно помнить, что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достаточно большое положительное число, поэтому из базиса будут выводиться в первую очередь искусственные переменные.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процессе решения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М–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следует вычеркивать в симплекс-таблице искусственные векторы по мере их выхода из базиса. Если все искусственные векторы вышли из базиса, то получаем исходную задачу. Если оптимальное решение  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М–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содержит искусственные векторы или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М–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неразрешима, то исходная задача также неразрешима.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Путем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преобразований число вводимых переменных, составляющих искусственный базис, может быть уменьшено до одной.</a:t>
            </a:r>
          </a:p>
        </p:txBody>
      </p:sp>
    </p:spTree>
    <p:extLst>
      <p:ext uri="{BB962C8B-B14F-4D97-AF65-F5344CB8AC3E}">
        <p14:creationId xmlns:p14="http://schemas.microsoft.com/office/powerpoint/2010/main" val="2651311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95736" y="254920"/>
            <a:ext cx="3783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be-BY" sz="2400" dirty="0">
                <a:solidFill>
                  <a:srgbClr val="FF0000"/>
                </a:solidFill>
              </a:rPr>
              <a:t>СИМПЛЕКС-МЕТОД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716585"/>
            <a:ext cx="8712968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Суть </a:t>
            </a:r>
            <a:r>
              <a:rPr lang="ru-RU" sz="2200" dirty="0"/>
              <a:t>этого метода заключается в том, </a:t>
            </a:r>
            <a:r>
              <a:rPr lang="ru-RU" sz="2200" dirty="0" smtClean="0"/>
              <a:t>что</a:t>
            </a:r>
            <a:r>
              <a:rPr lang="ru-RU" sz="2200" dirty="0"/>
              <a:t>:</a:t>
            </a:r>
            <a:r>
              <a:rPr lang="ru-RU" sz="2200" dirty="0" smtClean="0"/>
              <a:t> </a:t>
            </a:r>
          </a:p>
          <a:p>
            <a:endParaRPr lang="en-US" sz="22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 smtClean="0"/>
              <a:t>вначале </a:t>
            </a:r>
            <a:r>
              <a:rPr lang="ru-RU" sz="2200" dirty="0"/>
              <a:t>получают допустимый вариант, удовлетворяющий всем ограничениям, но необязательно оптимальный (так называемое начальное опорное решение); </a:t>
            </a:r>
            <a:endParaRPr lang="en-US" sz="22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 smtClean="0"/>
              <a:t>оптимальность </a:t>
            </a:r>
            <a:r>
              <a:rPr lang="ru-RU" sz="2200" dirty="0"/>
              <a:t>достигается последовательным улучшением исходного варианта за определенное число этапов (итераций</a:t>
            </a:r>
            <a:r>
              <a:rPr lang="ru-RU" sz="2200" dirty="0" smtClean="0"/>
              <a:t>);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 smtClean="0"/>
              <a:t>нахож­дение </a:t>
            </a:r>
            <a:r>
              <a:rPr lang="ru-RU" sz="2200" dirty="0"/>
              <a:t>начального опорного решения и переход к следующему опорному решению проводятся на основе применения метода </a:t>
            </a:r>
            <a:r>
              <a:rPr lang="ru-RU" sz="2200" dirty="0" err="1"/>
              <a:t>Жордана</a:t>
            </a:r>
            <a:r>
              <a:rPr lang="ru-RU" sz="2200" dirty="0"/>
              <a:t>-Гаусса для системы линейных уравнений в канонической форме, в которой должна быть предварительно записана исходная задача линейного программирования; </a:t>
            </a:r>
            <a:endParaRPr lang="ru-RU" sz="22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 smtClean="0"/>
              <a:t>на­правление </a:t>
            </a:r>
            <a:r>
              <a:rPr lang="ru-RU" sz="2200" dirty="0"/>
              <a:t>перехода от одного опорного решения к другому выбирается при этом на основе критерия оптимальности (целевой функции) исходной задачи.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11120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95736" y="254920"/>
            <a:ext cx="3783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be-BY" sz="2400" dirty="0">
                <a:solidFill>
                  <a:srgbClr val="FF0000"/>
                </a:solidFill>
              </a:rPr>
              <a:t>СИМПЛЕКС-МЕТОД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612845"/>
            <a:ext cx="88924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415" marR="36830" indent="450215" algn="just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Симплекс-метод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основан на следующих свойствах задачи линейного программирования: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  существует  локального   экстремума,  отличного   от глобального. Другими словами, если экстремум есть, то он единственный.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Множество всех планов задачи линейного программирования выпукло.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Целевая функция ЗЛП достигает своего максимального (минимального) значения в угловой точке многогранника решений (в его вершине). Если целевая функция принимает свое оптимальное значение более чем в одной угловой точке, то она достигает того же значения в любой точке, являющейся выпуклой линейной комбинацией этих точек.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Каждой угловой точке многогранника решений отвечает опорный план ЗЛП.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130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52536" y="5154"/>
            <a:ext cx="80602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	</a:t>
            </a:r>
            <a:r>
              <a:rPr lang="be-BY" sz="2400" dirty="0" smtClean="0">
                <a:solidFill>
                  <a:srgbClr val="FF0000"/>
                </a:solidFill>
              </a:rPr>
              <a:t>СИМПЛЕКС-МЕТОД С ЕСТЕССТВЕННЫМ БАЗИСОМ</a:t>
            </a:r>
            <a:endParaRPr lang="be-BY" sz="24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1124744"/>
            <a:ext cx="89644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Для применения этого метода задача линейного программирования должна быть сформулирована в канонической форме, причем матрица системы уравнений должна содержать единичную подматрицу размерностью </a:t>
            </a:r>
            <a:r>
              <a:rPr lang="ru-RU" sz="2400" b="1" i="1" dirty="0" err="1"/>
              <a:t>m</a:t>
            </a:r>
            <a:r>
              <a:rPr lang="ru-RU" sz="2400" dirty="0" err="1"/>
              <a:t>×</a:t>
            </a:r>
            <a:r>
              <a:rPr lang="ru-RU" sz="2400" b="1" i="1" dirty="0" err="1"/>
              <a:t>m</a:t>
            </a:r>
            <a:r>
              <a:rPr lang="ru-RU" sz="2400" dirty="0"/>
              <a:t>. </a:t>
            </a:r>
            <a:endParaRPr lang="en-US" sz="2400" dirty="0" smtClean="0"/>
          </a:p>
          <a:p>
            <a:pPr algn="just"/>
            <a:r>
              <a:rPr lang="ru-RU" sz="2400" dirty="0" smtClean="0"/>
              <a:t>В </a:t>
            </a:r>
            <a:r>
              <a:rPr lang="ru-RU" sz="2400" dirty="0"/>
              <a:t>этом случае очевиден начальный опорный план (неотрицательное базисное решение).</a:t>
            </a:r>
          </a:p>
          <a:p>
            <a:pPr algn="just"/>
            <a:r>
              <a:rPr lang="ru-RU" sz="2400" dirty="0"/>
              <a:t>Для определенности предположим, что первые </a:t>
            </a:r>
            <a:r>
              <a:rPr lang="ru-RU" sz="2400" b="1" i="1" dirty="0"/>
              <a:t>т</a:t>
            </a:r>
            <a:r>
              <a:rPr lang="ru-RU" sz="2400" i="1" dirty="0"/>
              <a:t> </a:t>
            </a:r>
            <a:r>
              <a:rPr lang="ru-RU" sz="2400" dirty="0"/>
              <a:t>векторов матрицы системы составляют единичную матрицу. Тогда очевиден первоначальный опорный план: 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5" y="5085183"/>
            <a:ext cx="2782203" cy="48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492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52536" y="5154"/>
            <a:ext cx="80602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	</a:t>
            </a:r>
            <a:r>
              <a:rPr lang="be-BY" sz="2400" dirty="0" smtClean="0">
                <a:solidFill>
                  <a:srgbClr val="FF0000"/>
                </a:solidFill>
              </a:rPr>
              <a:t>СИМПЛЕКС-МЕТОД С ЕСТЕССТВЕННЫМ БАЗИСОМ</a:t>
            </a:r>
            <a:endParaRPr lang="be-BY" sz="24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1124744"/>
            <a:ext cx="89644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Проверка на оптимальность опорного плана проходит с помощью критерия оптимальности, переход к другому опорному плану — с помощью преобразований </a:t>
            </a:r>
            <a:r>
              <a:rPr lang="ru-RU" sz="2400" dirty="0" err="1"/>
              <a:t>Жордана</a:t>
            </a:r>
            <a:r>
              <a:rPr lang="ru-RU" sz="2400" dirty="0"/>
              <a:t>-Гаусса и с использованием критерия оптимальности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Полученный опорный план снова проверяется на оптимальность и т. д. </a:t>
            </a:r>
            <a:endParaRPr lang="en-US" sz="2400" dirty="0" smtClean="0"/>
          </a:p>
          <a:p>
            <a:pPr algn="just"/>
            <a:r>
              <a:rPr lang="ru-RU" sz="2400" dirty="0" smtClean="0"/>
              <a:t>Процесс </a:t>
            </a:r>
            <a:r>
              <a:rPr lang="ru-RU" sz="2400" dirty="0"/>
              <a:t>заканчивается за конечное число шагов, причем на последнем шаге либо выявляется неразрешимость задачи (конечного оптимума нет), либо получаются оптимальный опорный план и соответствующее ему оптимальное значение целевой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3559541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52536" y="5154"/>
            <a:ext cx="80602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	</a:t>
            </a:r>
            <a:r>
              <a:rPr lang="be-BY" sz="2400" dirty="0" smtClean="0">
                <a:solidFill>
                  <a:srgbClr val="FF0000"/>
                </a:solidFill>
              </a:rPr>
              <a:t>СИМПЛЕКС-МЕТОД С ЕСТЕССТВЕННЫМ БАЗИСОМ</a:t>
            </a:r>
            <a:endParaRPr lang="be-BY" sz="24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692696"/>
            <a:ext cx="89644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Признак оптимальности заключается в следующих двух</a:t>
            </a:r>
            <a:br>
              <a:rPr lang="ru-RU" sz="2400" dirty="0"/>
            </a:br>
            <a:r>
              <a:rPr lang="ru-RU" sz="2400" dirty="0"/>
              <a:t>теоремах.</a:t>
            </a:r>
          </a:p>
          <a:p>
            <a:r>
              <a:rPr lang="ru-RU" sz="2400" b="1" i="1" dirty="0"/>
              <a:t>Теорема 1</a:t>
            </a:r>
            <a:r>
              <a:rPr lang="ru-RU" sz="2400" dirty="0"/>
              <a:t>. Если для некоторого вектора, не входящего в базис, выполняется условие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07504" y="3122564"/>
            <a:ext cx="89644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то можно получить новый опорный план, для которого значение целевой функции будет больше исходного; при этом могут быть два случая: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400" dirty="0"/>
              <a:t>если все координаты вектора, подлежащего вводу в базис, </a:t>
            </a:r>
            <a:r>
              <a:rPr lang="ru-RU" sz="2400" dirty="0" err="1"/>
              <a:t>неположительны</a:t>
            </a:r>
            <a:r>
              <a:rPr lang="ru-RU" sz="2400" dirty="0"/>
              <a:t>, то задача линейного программирования не имеет решения;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400" dirty="0"/>
              <a:t>если имеется хотя бы одна положительная координата у вектора, подлежащего вводу в базис, то можно получить новый опорный план.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88232"/>
            <a:ext cx="2305133" cy="50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592" y="2228763"/>
            <a:ext cx="1811512" cy="980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627784" y="2472404"/>
            <a:ext cx="9637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, где 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433" y="2464565"/>
            <a:ext cx="969297" cy="469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5691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52536" y="5154"/>
            <a:ext cx="80602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	</a:t>
            </a:r>
            <a:r>
              <a:rPr lang="be-BY" sz="2400" dirty="0" smtClean="0">
                <a:solidFill>
                  <a:srgbClr val="FF0000"/>
                </a:solidFill>
              </a:rPr>
              <a:t>СИМПЛЕКС-МЕТОД С ЕСТЕССТВЕННЫМ БАЗИСОМ</a:t>
            </a:r>
            <a:endParaRPr lang="be-BY" sz="24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692696"/>
            <a:ext cx="896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i="1" dirty="0"/>
              <a:t>Теорема 2</a:t>
            </a:r>
            <a:r>
              <a:rPr lang="ru-RU" sz="2400" dirty="0"/>
              <a:t>. Если для всех векторов выполняется условие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22806" y="3429710"/>
            <a:ext cx="8964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На основании признака оптимальности в базис вводится вектор </a:t>
            </a:r>
            <a:r>
              <a:rPr lang="en-US" sz="2400" b="1" i="1" dirty="0" err="1"/>
              <a:t>A</a:t>
            </a:r>
            <a:r>
              <a:rPr lang="en-US" sz="2400" b="1" i="1" baseline="-25000" dirty="0" err="1"/>
              <a:t>k</a:t>
            </a:r>
            <a:r>
              <a:rPr lang="ru-RU" sz="2400" dirty="0"/>
              <a:t>,</a:t>
            </a:r>
            <a:r>
              <a:rPr lang="ru-RU" sz="2400" i="1" dirty="0"/>
              <a:t> </a:t>
            </a:r>
            <a:r>
              <a:rPr lang="ru-RU" sz="2400" dirty="0"/>
              <a:t>давший минимальную отрицательную величину симплекс-разности: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98185" y="1948811"/>
            <a:ext cx="896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то полученный план является оптимальным.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83" y="1325882"/>
            <a:ext cx="2253463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521478" y="1403484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, 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867" y="5242775"/>
            <a:ext cx="3445245" cy="56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1003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937</TotalTime>
  <Words>1037</Words>
  <Application>Microsoft Office PowerPoint</Application>
  <PresentationFormat>Экран (4:3)</PresentationFormat>
  <Paragraphs>126</Paragraphs>
  <Slides>30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30</vt:i4>
      </vt:variant>
    </vt:vector>
  </HeadingPairs>
  <TitlesOfParts>
    <vt:vector size="38" baseType="lpstr">
      <vt:lpstr>Arial</vt:lpstr>
      <vt:lpstr>Georgia</vt:lpstr>
      <vt:lpstr>Symbol</vt:lpstr>
      <vt:lpstr>Times New Roman</vt:lpstr>
      <vt:lpstr>Trebuchet MS</vt:lpstr>
      <vt:lpstr>Воздушный поток</vt:lpstr>
      <vt:lpstr>Формула</vt:lpstr>
      <vt:lpstr>Document</vt:lpstr>
      <vt:lpstr>Линейное программирование </vt:lpstr>
      <vt:lpstr>План лекции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Пользователь</cp:lastModifiedBy>
  <cp:revision>92</cp:revision>
  <dcterms:created xsi:type="dcterms:W3CDTF">2010-12-02T13:55:43Z</dcterms:created>
  <dcterms:modified xsi:type="dcterms:W3CDTF">2020-03-24T12:28:34Z</dcterms:modified>
</cp:coreProperties>
</file>