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56" r:id="rId4"/>
    <p:sldId id="257" r:id="rId5"/>
    <p:sldId id="258" r:id="rId6"/>
    <p:sldId id="282" r:id="rId7"/>
    <p:sldId id="260" r:id="rId8"/>
    <p:sldId id="283" r:id="rId9"/>
    <p:sldId id="261" r:id="rId10"/>
    <p:sldId id="284" r:id="rId11"/>
    <p:sldId id="262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86" r:id="rId20"/>
    <p:sldId id="275" r:id="rId21"/>
    <p:sldId id="287" r:id="rId22"/>
    <p:sldId id="270" r:id="rId23"/>
    <p:sldId id="271" r:id="rId24"/>
    <p:sldId id="272" r:id="rId25"/>
    <p:sldId id="288" r:id="rId26"/>
    <p:sldId id="269" r:id="rId27"/>
    <p:sldId id="289" r:id="rId28"/>
    <p:sldId id="273" r:id="rId29"/>
    <p:sldId id="276" r:id="rId30"/>
    <p:sldId id="277" r:id="rId31"/>
    <p:sldId id="278" r:id="rId32"/>
    <p:sldId id="274" r:id="rId33"/>
    <p:sldId id="279" r:id="rId3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01.04.20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964488" cy="5184576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Цель: освоение теоретических основ и практических навыков решения задач </a:t>
            </a:r>
            <a:r>
              <a:rPr lang="en-US" sz="2400" dirty="0" smtClean="0"/>
              <a:t>c </a:t>
            </a:r>
            <a:r>
              <a:rPr lang="ru-RU" sz="2400" dirty="0" smtClean="0"/>
              <a:t>применением основ сетевого планирования.</a:t>
            </a:r>
          </a:p>
          <a:p>
            <a:endParaRPr lang="ru-RU" sz="2400" dirty="0"/>
          </a:p>
          <a:p>
            <a:r>
              <a:rPr lang="ru-RU" sz="2400" dirty="0" smtClean="0"/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</a:t>
            </a:r>
            <a:r>
              <a:rPr lang="ru-RU" sz="2400" dirty="0" smtClean="0"/>
              <a:t>- изучение основных понятий теории графов;</a:t>
            </a:r>
          </a:p>
          <a:p>
            <a:pPr marL="1207008" lvl="4" indent="0">
              <a:buNone/>
            </a:pPr>
            <a:r>
              <a:rPr lang="ru-RU" sz="2400" dirty="0" smtClean="0"/>
              <a:t>- овладение навыками представления графов;</a:t>
            </a:r>
          </a:p>
          <a:p>
            <a:pPr marL="1207008" lvl="4" indent="0">
              <a:buNone/>
            </a:pPr>
            <a:r>
              <a:rPr lang="ru-RU" sz="2400" dirty="0" smtClean="0"/>
              <a:t>- решение задач нахождения кратчайшего и максимального пути между вершинами графа. </a:t>
            </a: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 smtClean="0"/>
              <a:t>  </a:t>
            </a:r>
            <a:endParaRPr lang="be-BY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Математические основы сетевого планирования</a:t>
            </a:r>
            <a:endParaRPr lang="be-BY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2267744" y="2980322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Visio" r:id="rId3" imgW="3310128" imgH="3110586" progId="Visio.Drawing.11">
                  <p:embed/>
                </p:oleObj>
              </mc:Choice>
              <mc:Fallback>
                <p:oleObj name="Visio" r:id="rId3" imgW="3310128" imgH="3110586" progId="Visio.Drawing.11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80322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95536" y="302666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обратить внимание, что петле в матрице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соответствует столбец с одной положительной единицей, что не всегда удобно при вычислениях. Например, при подсчете количества входящих в вершину дуг следует всегда учитывать, что может быть петля, которой нет соответствующей -1. Поэтому матрицы инцидентности применяются редко, особенно, если граф может иметь петли.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444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4903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4142"/>
              </p:ext>
            </p:extLst>
          </p:nvPr>
        </p:nvGraphicFramePr>
        <p:xfrm>
          <a:off x="2267744" y="2980322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Visio" r:id="rId4" imgW="3310128" imgH="3110586" progId="Visio.Drawing.11">
                  <p:embed/>
                </p:oleObj>
              </mc:Choice>
              <mc:Fallback>
                <p:oleObj name="Visio" r:id="rId4" imgW="3310128" imgH="311058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80322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043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052736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программировании реальных задач теории графов, как правило, применяются матрица смежности и списки смежных вершин. При этом часто этой информации бывает недостаточно, т.к. она отражает только структуру графа. Если с вершинами и/или дугами графа связаны какие-то дополнительные характеристики, необходимо предусмотреть возможность их хранения.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32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FF0000"/>
                </a:solidFill>
              </a:rPr>
              <a:t>Кратчайшие и максимальные пути между вершинами графа</a:t>
            </a:r>
            <a:endParaRPr lang="be-BY" sz="2000" dirty="0">
              <a:solidFill>
                <a:srgbClr val="FF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73734" cy="485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83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TextBox 1"/>
          <p:cNvSpPr txBox="1"/>
          <p:nvPr/>
        </p:nvSpPr>
        <p:spPr>
          <a:xfrm>
            <a:off x="2411760" y="4993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ым</a:t>
            </a:r>
            <a:endParaRPr lang="be-BY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68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116632"/>
            <a:ext cx="8720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кратчайшего пути между двумя вершинами графа является одной из часто используемых в приложениях задач. Наиболее известными способами решения этой задачи являются 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</a:t>
            </a:r>
            <a:r>
              <a:rPr lang="ru-RU" sz="2400" b="1" i="1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Беллмана</a:t>
            </a: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Форда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Флойда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Уоршолла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 только алгоритм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59832" y="2113692"/>
            <a:ext cx="355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49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892"/>
            <a:ext cx="8895220" cy="348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292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4" y="2018457"/>
            <a:ext cx="885243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5784" y="1085835"/>
            <a:ext cx="8602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пояснения работы алгоритма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будем использовать следующие обозначения.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692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3" y="620688"/>
            <a:ext cx="853215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308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446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27984" y="1628800"/>
            <a:ext cx="4320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9618593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27984" y="1628800"/>
            <a:ext cx="4320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476672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цикл алгоритма (строки 1–9) на рис. выполняется до тех пор, пока все вершины графа не будут извлечены из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1). Извлечение вершин из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осуществляется с помощью процедуры </a:t>
            </a:r>
            <a:r>
              <a:rPr lang="en-US" sz="2400" i="1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extractQ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(строка 3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Извлеченная вершина помещается сначала в переменную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во множество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4). Далее выполняется внутренний цикл (строки 5–8), в котором для всех вершин, имеющих входящие дуги с начальной вершиной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выполняется процедура релаксации.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выполнения алгоритма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являются массивы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состоящие из |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элементов. Массив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позволяет построить граф кратчайших путей, а каждый элемент массива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содержит вес кратчайшего пути между вершинами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567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-180528" y="764704"/>
            <a:ext cx="842493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 smtClean="0"/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1. Основные понятия теории графов;</a:t>
            </a:r>
          </a:p>
          <a:p>
            <a:pPr marL="1207008" lvl="4" indent="0">
              <a:buNone/>
            </a:pPr>
            <a:r>
              <a:rPr lang="ru-RU" sz="3200" dirty="0" smtClean="0"/>
              <a:t>2. Способы представления графов;</a:t>
            </a:r>
          </a:p>
          <a:p>
            <a:pPr marL="1207008" lvl="4" indent="0">
              <a:buNone/>
            </a:pPr>
            <a:r>
              <a:rPr lang="ru-RU" sz="3200" dirty="0" smtClean="0"/>
              <a:t>3. Решение задачи нахождения кратчайшего пути между вершинами графа ;</a:t>
            </a:r>
          </a:p>
          <a:p>
            <a:pPr marL="1207008" lvl="4" indent="0">
              <a:buNone/>
            </a:pPr>
            <a:r>
              <a:rPr lang="ru-RU" sz="3200" dirty="0" smtClean="0"/>
              <a:t>4. Решение задач нахождения максимального пути между вершинами графа.</a:t>
            </a: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62689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76" b="72152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43377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27984" y="1628800"/>
            <a:ext cx="4320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692696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spc="-1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 </a:t>
            </a:r>
            <a:r>
              <a:rPr lang="ru-RU" sz="2400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решения задачи поиска кратчайшего пути в графе с помощью алгоритма </a:t>
            </a:r>
            <a:r>
              <a:rPr lang="ru-RU" sz="2400" spc="-10" dirty="0" err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Изображен исходный граф и проинициализированные массивы </a:t>
            </a:r>
            <a:r>
              <a:rPr lang="en-US" sz="2400" b="1" i="1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400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400" spc="-1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меток для вершин графа используются числа от 0 до 4</a:t>
            </a:r>
            <a:r>
              <a:rPr lang="ru-RU" sz="2400" spc="-1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323850" algn="just">
              <a:spcAft>
                <a:spcPts val="0"/>
              </a:spcAft>
            </a:pPr>
            <a:r>
              <a:rPr lang="ru-RU" sz="2400" spc="-1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на рис. осуществляется поиск кратчайших путей из вершины 0 до всех остальных вершин графа. По мере решения задачи, метки вершин графа перемещаются из массива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массив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массиве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формируется вес пути для каждой вершины, а в массиве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список предшествующих вершин.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решения представляет собой дерево кратчайших путей. В этом дереве из вершины 0 до любой другой вершины графа существует единственный путь, который является кратчайшим.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675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7" b="7215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1934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60" b="41278"/>
          <a:stretch/>
        </p:blipFill>
        <p:spPr bwMode="auto">
          <a:xfrm>
            <a:off x="179512" y="1340768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0313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4"/>
          <a:stretch/>
        </p:blipFill>
        <p:spPr bwMode="auto">
          <a:xfrm>
            <a:off x="107504" y="830406"/>
            <a:ext cx="8883843" cy="519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6035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8337491" cy="127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561" y="332656"/>
            <a:ext cx="8337490" cy="334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2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расчете временных характеристик сетевого графика, необходимо найти критический путь, определяющий минимальное время выполнения проекта. Отыскание критического, максимального, пути в графе сводится к поиску пути с самым большим весом, называемого максимальным путем в графе.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434814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0007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51520" y="1412776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8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редставлен 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решения задачи поиска максимального пути в графе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8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рисунках 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 заданный граф и проинициализированные массивы </a:t>
            </a:r>
            <a:r>
              <a:rPr lang="en-US" sz="28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</a:t>
            </a:r>
            <a:endParaRPr lang="ru-RU" sz="2800" dirty="0" smtClean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800" dirty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построения максимального пути в графе необходимо найти максимальный элемент в 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(в нашем случае – это 18) и обратным порядком построить все предшествующие 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вершины по массиву</a:t>
            </a:r>
            <a:r>
              <a:rPr lang="ru-RU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(в нашем случае – это вершины: 5, 4, 2, 1).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278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2" b="691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30903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b="691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3029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656" y="116632"/>
            <a:ext cx="6563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8830825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30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 – это математическая модель, с помощью которой удобно представлять бинарное отношение. Хотя теория графов получила свое развитие задолго до появления теории множеств как самостоятельной дисциплины, большое число задач теории отношений формулируются и решаются в рамках именно этой теории.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34999" r="61812"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0202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34999"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33732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0546" r="61184"/>
          <a:stretch/>
        </p:blipFill>
        <p:spPr bwMode="auto">
          <a:xfrm>
            <a:off x="1475656" y="0"/>
            <a:ext cx="6084168" cy="676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3402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6" t="70546"/>
          <a:stretch/>
        </p:blipFill>
        <p:spPr bwMode="auto">
          <a:xfrm>
            <a:off x="1475656" y="188640"/>
            <a:ext cx="5976664" cy="65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28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835832"/>
              </p:ext>
            </p:extLst>
          </p:nvPr>
        </p:nvGraphicFramePr>
        <p:xfrm>
          <a:off x="1826227" y="1052736"/>
          <a:ext cx="5491545" cy="41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Visio" r:id="rId3" imgW="3310128" imgH="3110586" progId="Visio.Drawing.11">
                  <p:embed/>
                </p:oleObj>
              </mc:Choice>
              <mc:Fallback>
                <p:oleObj name="Visio" r:id="rId3" imgW="3310128" imgH="3110586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27" y="1052736"/>
                        <a:ext cx="5491545" cy="41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1166529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5852120"/>
            <a:ext cx="4683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1400" dirty="0" smtClean="0"/>
              <a:t>2</a:t>
            </a:r>
            <a:endParaRPr lang="be-BY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5877272"/>
            <a:ext cx="4683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1400" dirty="0" smtClean="0"/>
              <a:t>1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883347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731347" cy="434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3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50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736674" y="404664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Дуги, которые выходят и входят в одну и ту же вершину, называются </a:t>
            </a:r>
            <a:r>
              <a:rPr lang="ru-RU" sz="2400" b="1" i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петлями</a:t>
            </a:r>
            <a:r>
              <a:rPr lang="ru-RU" sz="240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4766041" y="2276872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Вершины, не имеющие смежных, называются </a:t>
            </a:r>
            <a:r>
              <a:rPr lang="ru-RU" sz="2400" b="1" i="1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изолированными вершинами</a:t>
            </a:r>
            <a:r>
              <a:rPr lang="ru-RU" sz="240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36673" y="1604992"/>
            <a:ext cx="12725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320142"/>
              </p:ext>
            </p:extLst>
          </p:nvPr>
        </p:nvGraphicFramePr>
        <p:xfrm>
          <a:off x="4736674" y="1604993"/>
          <a:ext cx="1116956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Уравнение" r:id="rId4" imgW="545626" imgH="266469" progId="Equation.3">
                  <p:embed/>
                </p:oleObj>
              </mc:Choice>
              <mc:Fallback>
                <p:oleObj name="Уравнение" r:id="rId4" imgW="545626" imgH="2664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674" y="1604993"/>
                        <a:ext cx="1116956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853630" y="1650711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является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петлей. 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85798" y="3477201"/>
            <a:ext cx="3893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–изолированная вершина.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4874384"/>
            <a:ext cx="8883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Очевидно, что множество дуг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интерпретировать как бинарное отношение, 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множество, на котором это бинарное отношение строится.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множество дуг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симметричным отношением, то такой граф называется 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ориентированным графом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55576" y="-27384"/>
            <a:ext cx="358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Ориентированный граф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7745073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3" y="466790"/>
            <a:ext cx="3384376" cy="336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79704"/>
              </p:ext>
            </p:extLst>
          </p:nvPr>
        </p:nvGraphicFramePr>
        <p:xfrm>
          <a:off x="5118026" y="684040"/>
          <a:ext cx="3864595" cy="295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Формула" r:id="rId4" imgW="1739900" imgH="1333500" progId="Equation.3">
                  <p:embed/>
                </p:oleObj>
              </mc:Choice>
              <mc:Fallback>
                <p:oleObj name="Формула" r:id="rId4" imgW="1739900" imgH="1333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026" y="684040"/>
                        <a:ext cx="3864595" cy="2957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45032" y="4065074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Если множество дуг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 симметричное отношение, то соответствующий граф называется 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неориентированным графом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892784"/>
            <a:ext cx="9037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Граф, представляющий симметричное отношение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которое может быть описано следующей матрицей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того, чтобы разгрузить рисунок при изображении неориентированного графа, принято пару противоположных дуг изображать линией без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стрелок.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46875" y="4359"/>
            <a:ext cx="402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Матрица смежности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2653" y="1072"/>
            <a:ext cx="439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Неориентированный граф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17565471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88640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подчеркнуть, что порядок вершин в неориентированном графе не имеет значения, при обозначении пар вершин, соединенных двумя противоположными дугами, используется запись с круглыми скобками: (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сами такие пары называют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ребрами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нас будут интересовать только ориентированные графы, т.к. именно они используются для моделирования сетевых графиков. Поэтому в дальнейшем изложение основ теории графов будет посвящено ориентированным графам.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486916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Существует три основных способа представления графов: </a:t>
            </a:r>
            <a:endParaRPr lang="ru-RU" sz="2400" b="1" i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матрица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смежности, </a:t>
            </a:r>
            <a:endParaRPr lang="ru-RU" sz="2400" b="1" i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матрица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инцидентности </a:t>
            </a:r>
            <a:endParaRPr lang="ru-RU" sz="2400" b="1" i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списки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смежных вершин.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5772360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299"/>
              </p:ext>
            </p:extLst>
          </p:nvPr>
        </p:nvGraphicFramePr>
        <p:xfrm>
          <a:off x="212983" y="2276872"/>
          <a:ext cx="884126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Visio" r:id="rId3" imgW="5881726" imgH="2801722" progId="Visio.Drawing.11">
                  <p:embed/>
                </p:oleObj>
              </mc:Choice>
              <mc:Fallback>
                <p:oleObj name="Visio" r:id="rId3" imgW="5881726" imgH="2801722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83" y="2276872"/>
                        <a:ext cx="8841261" cy="422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45216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080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393</TotalTime>
  <Words>814</Words>
  <Application>Microsoft Office PowerPoint</Application>
  <PresentationFormat>Экран (4:3)</PresentationFormat>
  <Paragraphs>64</Paragraphs>
  <Slides>33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Calibri</vt:lpstr>
      <vt:lpstr>Georgia</vt:lpstr>
      <vt:lpstr>Times New Roman</vt:lpstr>
      <vt:lpstr>Trebuchet MS</vt:lpstr>
      <vt:lpstr>Воздушный поток</vt:lpstr>
      <vt:lpstr>Visio</vt:lpstr>
      <vt:lpstr>Формула</vt:lpstr>
      <vt:lpstr>Microsoft Equation 3.0</vt:lpstr>
      <vt:lpstr>Математические основы сетевого планирования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46</cp:revision>
  <dcterms:created xsi:type="dcterms:W3CDTF">2010-12-02T13:55:43Z</dcterms:created>
  <dcterms:modified xsi:type="dcterms:W3CDTF">2020-04-01T22:01:37Z</dcterms:modified>
</cp:coreProperties>
</file>