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5" r:id="rId4"/>
    <p:sldId id="257" r:id="rId5"/>
    <p:sldId id="260" r:id="rId6"/>
    <p:sldId id="258" r:id="rId7"/>
    <p:sldId id="259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856984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Задачи нелинейного программирования</a:t>
            </a:r>
            <a:endParaRPr lang="be-BY" dirty="0">
              <a:solidFill>
                <a:srgbClr val="FF00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1909934"/>
            <a:ext cx="9144000" cy="34747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sz="3600" dirty="0" smtClean="0">
                <a:solidFill>
                  <a:srgbClr val="FF0000"/>
                </a:solidFill>
              </a:rPr>
              <a:t>Цель: </a:t>
            </a:r>
            <a:r>
              <a:rPr lang="ru-RU" sz="3600" dirty="0" smtClean="0">
                <a:solidFill>
                  <a:schemeClr val="tx1"/>
                </a:solidFill>
              </a:rPr>
              <a:t>освоение навыков решения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задач нелинейного программирования.</a:t>
            </a:r>
          </a:p>
          <a:p>
            <a:pPr marL="45720" indent="0">
              <a:buFont typeface="Georgia" pitchFamily="18" charset="0"/>
              <a:buNone/>
            </a:pPr>
            <a:r>
              <a:rPr lang="ru-RU" sz="3600" dirty="0" smtClean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</a:rPr>
              <a:t> построение математической модели задачи;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</a:rPr>
              <a:t> освоение навыков решения </a:t>
            </a:r>
            <a:r>
              <a:rPr lang="ru-RU" sz="3600" dirty="0">
                <a:solidFill>
                  <a:schemeClr val="tx1"/>
                </a:solidFill>
              </a:rPr>
              <a:t>задач нелинейного программирования</a:t>
            </a:r>
            <a:r>
              <a:rPr lang="ru-RU" sz="3600" dirty="0" smtClean="0">
                <a:solidFill>
                  <a:schemeClr val="tx1"/>
                </a:solidFill>
              </a:rPr>
              <a:t>.</a:t>
            </a:r>
          </a:p>
          <a:p>
            <a:pPr marL="45720" indent="0">
              <a:buFont typeface="Georgia" pitchFamily="18" charset="0"/>
              <a:buNone/>
            </a:pPr>
            <a:endParaRPr lang="be-BY" sz="3600" dirty="0"/>
          </a:p>
        </p:txBody>
      </p:sp>
    </p:spTree>
    <p:extLst>
      <p:ext uri="{BB962C8B-B14F-4D97-AF65-F5344CB8AC3E}">
        <p14:creationId xmlns:p14="http://schemas.microsoft.com/office/powerpoint/2010/main" val="287386399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7771" y="692696"/>
            <a:ext cx="74029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Из </a:t>
            </a:r>
            <a:r>
              <a:rPr lang="ru-RU" sz="2400" dirty="0" smtClean="0">
                <a:ea typeface="Calibri" pitchFamily="34" charset="0"/>
                <a:cs typeface="Times New Roman" pitchFamily="18" charset="0"/>
              </a:rPr>
              <a:t>первого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и третьего уравнений следует, что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21505" name="Рисунок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44" y="1154361"/>
            <a:ext cx="3278682" cy="54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19872" y="1196751"/>
            <a:ext cx="20740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; тогда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411760" y="1844824"/>
            <a:ext cx="3839865" cy="217643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66150" y="4221088"/>
            <a:ext cx="5014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Решив данную систему, получим:</a:t>
            </a:r>
            <a:endParaRPr lang="be-BY" sz="2400" dirty="0"/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1403648" y="4798996"/>
            <a:ext cx="3491140" cy="72008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5499150" y="4798996"/>
            <a:ext cx="238521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13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395536" y="1140633"/>
            <a:ext cx="7992888" cy="34747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Основные понятия;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Построение математической модели задачи</a:t>
            </a:r>
            <a:r>
              <a:rPr lang="en-US" sz="4000" dirty="0" smtClean="0">
                <a:solidFill>
                  <a:schemeClr val="tx1"/>
                </a:solidFill>
              </a:rPr>
              <a:t>;</a:t>
            </a:r>
            <a:endParaRPr lang="ru-RU" sz="40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Изучение методов решения </a:t>
            </a:r>
            <a:r>
              <a:rPr lang="ru-RU" sz="4000" dirty="0">
                <a:solidFill>
                  <a:schemeClr val="tx1"/>
                </a:solidFill>
              </a:rPr>
              <a:t>задач нелинейного программирования</a:t>
            </a:r>
            <a:r>
              <a:rPr lang="ru-RU" sz="4000" dirty="0" smtClean="0">
                <a:solidFill>
                  <a:schemeClr val="tx1"/>
                </a:solidFill>
              </a:rPr>
              <a:t>.</a:t>
            </a:r>
            <a:endParaRPr lang="ru-RU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be-BY" sz="40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331640" y="21704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mtClean="0"/>
              <a:t>План лекции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5520190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5024"/>
            <a:ext cx="8684229" cy="277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1520" y="404664"/>
            <a:ext cx="8784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FF0000"/>
                </a:solidFill>
              </a:rPr>
              <a:t>Нелинейное программирование </a:t>
            </a:r>
            <a:r>
              <a:rPr lang="ru-RU" sz="2400" dirty="0"/>
              <a:t>– раздел математического </a:t>
            </a:r>
            <a:r>
              <a:rPr lang="ru-RU" sz="2400" dirty="0" smtClean="0"/>
              <a:t>программирования</a:t>
            </a:r>
            <a:r>
              <a:rPr lang="ru-RU" sz="2400" dirty="0"/>
              <a:t>, изучающий методы решения экстремальных задач с </a:t>
            </a:r>
            <a:r>
              <a:rPr lang="ru-RU" sz="2400" dirty="0" smtClean="0"/>
              <a:t>нелинейной </a:t>
            </a:r>
            <a:r>
              <a:rPr lang="ru-RU" sz="2400" dirty="0"/>
              <a:t>целевой функцией и (или) областью допустимых решений, </a:t>
            </a:r>
            <a:r>
              <a:rPr lang="ru-RU" sz="2400" dirty="0" smtClean="0"/>
              <a:t>определенной </a:t>
            </a:r>
            <a:r>
              <a:rPr lang="ru-RU" sz="2400" dirty="0"/>
              <a:t>нелинейными ограничениями. К нелинейному </a:t>
            </a:r>
            <a:r>
              <a:rPr lang="ru-RU" sz="2400" dirty="0" smtClean="0"/>
              <a:t>программированию </a:t>
            </a:r>
            <a:r>
              <a:rPr lang="ru-RU" sz="2400" dirty="0"/>
              <a:t>относят квадратичное, дробное, выпуклое, дискретное, </a:t>
            </a:r>
            <a:r>
              <a:rPr lang="ru-RU" sz="2400" dirty="0" smtClean="0"/>
              <a:t>целочисленное </a:t>
            </a:r>
            <a:r>
              <a:rPr lang="ru-RU" sz="2400" dirty="0"/>
              <a:t>и геометрическое программирование.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5298632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76672"/>
            <a:ext cx="8136904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ea typeface="Times New Roman"/>
                <a:cs typeface="Times New Roman"/>
              </a:rPr>
              <a:t>При этом могут быть разные случаи: </a:t>
            </a:r>
            <a:endParaRPr lang="be-BY" sz="24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ea typeface="Times New Roman"/>
                <a:cs typeface="Times New Roman"/>
              </a:rPr>
              <a:t>целевая функция – нелинейная, а ограничения – линейны; </a:t>
            </a:r>
            <a:endParaRPr lang="be-BY" sz="24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ea typeface="Times New Roman"/>
                <a:cs typeface="Times New Roman"/>
              </a:rPr>
              <a:t>целевая функция – линейная, а ограничения (хотя бы одно из них) – нелинейные;</a:t>
            </a:r>
            <a:endParaRPr lang="be-BY" sz="24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ea typeface="Times New Roman"/>
                <a:cs typeface="Times New Roman"/>
              </a:rPr>
              <a:t>целевая функция и ограничения нелинейные. </a:t>
            </a:r>
            <a:endParaRPr lang="ru-RU" sz="2400" dirty="0" smtClean="0"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endParaRPr lang="ru-RU" sz="24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endParaRPr lang="be-BY" sz="24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ea typeface="Times New Roman"/>
                <a:cs typeface="Times New Roman"/>
              </a:rPr>
              <a:t>Задачи условной оптимизации нелинейного программирования бывают двух типов: когда в ограничениях (2) имеют </a:t>
            </a:r>
            <a:r>
              <a:rPr lang="ru-RU" sz="2400" dirty="0" smtClean="0">
                <a:ea typeface="Times New Roman"/>
                <a:cs typeface="Times New Roman"/>
              </a:rPr>
              <a:t>место: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 smtClean="0">
                <a:ea typeface="Times New Roman"/>
                <a:cs typeface="Times New Roman"/>
              </a:rPr>
              <a:t>а</a:t>
            </a:r>
            <a:r>
              <a:rPr lang="ru-RU" sz="2400" dirty="0">
                <a:ea typeface="Times New Roman"/>
                <a:cs typeface="Times New Roman"/>
              </a:rPr>
              <a:t>) знаки равенства; </a:t>
            </a:r>
            <a:endParaRPr lang="ru-RU" sz="2400" dirty="0" smtClean="0">
              <a:ea typeface="Times New Roman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 smtClean="0">
                <a:ea typeface="Times New Roman"/>
                <a:cs typeface="Times New Roman"/>
              </a:rPr>
              <a:t>б</a:t>
            </a:r>
            <a:r>
              <a:rPr lang="ru-RU" sz="2400" dirty="0">
                <a:ea typeface="Times New Roman"/>
                <a:cs typeface="Times New Roman"/>
              </a:rPr>
              <a:t>) знаки неравенства.</a:t>
            </a:r>
            <a:endParaRPr lang="be-BY" sz="24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6339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692696"/>
            <a:ext cx="892899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ea typeface="Times New Roman"/>
                <a:cs typeface="Times New Roman"/>
              </a:rPr>
              <a:t>Среди большого числа вычислительных алгоритмов нелинейного программирования значительное место занимают:</a:t>
            </a:r>
            <a:endParaRPr lang="be-BY" sz="28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ru-RU" sz="2800" dirty="0">
                <a:ea typeface="Times New Roman"/>
                <a:cs typeface="Times New Roman"/>
              </a:rPr>
              <a:t>различные варианты градиентных методов (метод проекции градиента, метод условного градиента и т. п.); </a:t>
            </a:r>
            <a:endParaRPr lang="be-BY" sz="28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ru-RU" sz="2800" dirty="0">
                <a:ea typeface="Times New Roman"/>
                <a:cs typeface="Times New Roman"/>
              </a:rPr>
              <a:t>методы штрафных функций;</a:t>
            </a:r>
            <a:endParaRPr lang="be-BY" sz="28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ru-RU" sz="2800" dirty="0">
                <a:ea typeface="Times New Roman"/>
                <a:cs typeface="Times New Roman"/>
              </a:rPr>
              <a:t>методы барьерных функций;</a:t>
            </a:r>
            <a:endParaRPr lang="be-BY" sz="28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</a:pPr>
            <a:r>
              <a:rPr lang="ru-RU" sz="2800" dirty="0">
                <a:ea typeface="Times New Roman"/>
                <a:cs typeface="Times New Roman"/>
              </a:rPr>
              <a:t>метод модифицированных функций Лагранжа и др.</a:t>
            </a:r>
            <a:endParaRPr lang="be-BY" sz="28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1744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31840" y="260648"/>
            <a:ext cx="3457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800" dirty="0" smtClean="0">
                <a:solidFill>
                  <a:srgbClr val="FF0000"/>
                </a:solidFill>
              </a:rPr>
              <a:t>Функция </a:t>
            </a:r>
            <a:r>
              <a:rPr lang="be-BY" sz="2800" dirty="0">
                <a:solidFill>
                  <a:srgbClr val="FF0000"/>
                </a:solidFill>
              </a:rPr>
              <a:t>Лагранжа: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4293096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где </a:t>
            </a:r>
            <a:r>
              <a:rPr lang="ru-RU" sz="2800" i="1" dirty="0"/>
              <a:t>L</a:t>
            </a:r>
            <a:r>
              <a:rPr lang="ru-RU" sz="2800" dirty="0"/>
              <a:t>(</a:t>
            </a:r>
            <a:r>
              <a:rPr lang="ru-RU" sz="2800" i="1" dirty="0"/>
              <a:t>x</a:t>
            </a:r>
            <a:r>
              <a:rPr lang="ru-RU" sz="2800" dirty="0"/>
              <a:t>, λ) — </a:t>
            </a:r>
            <a:r>
              <a:rPr lang="ru-RU" sz="2800" dirty="0" err="1"/>
              <a:t>лагранжиан</a:t>
            </a:r>
            <a:r>
              <a:rPr lang="ru-RU" sz="2800" dirty="0"/>
              <a:t>; </a:t>
            </a:r>
            <a:r>
              <a:rPr lang="en-US" sz="2800" i="1" dirty="0" smtClean="0"/>
              <a:t>f</a:t>
            </a:r>
            <a:r>
              <a:rPr lang="ru-RU" sz="2800" dirty="0" smtClean="0"/>
              <a:t>(</a:t>
            </a:r>
            <a:r>
              <a:rPr lang="ru-RU" sz="2800" i="1" dirty="0" smtClean="0"/>
              <a:t>x</a:t>
            </a:r>
            <a:r>
              <a:rPr lang="ru-RU" sz="2800" dirty="0"/>
              <a:t>) — целевая функция; </a:t>
            </a:r>
            <a:r>
              <a:rPr lang="ru-RU" sz="2800" dirty="0" err="1"/>
              <a:t>λ</a:t>
            </a:r>
            <a:r>
              <a:rPr lang="ru-RU" sz="2800" i="1" baseline="-25000" dirty="0" err="1"/>
              <a:t>i</a:t>
            </a:r>
            <a:r>
              <a:rPr lang="ru-RU" sz="2800" dirty="0"/>
              <a:t> (</a:t>
            </a:r>
            <a:r>
              <a:rPr lang="ru-RU" sz="2800" i="1" dirty="0"/>
              <a:t>i</a:t>
            </a:r>
            <a:r>
              <a:rPr lang="ru-RU" sz="2800" dirty="0"/>
              <a:t> = 1, 2, ..., </a:t>
            </a:r>
            <a:r>
              <a:rPr lang="en-US" sz="2800" i="1" dirty="0" smtClean="0"/>
              <a:t>m</a:t>
            </a:r>
            <a:r>
              <a:rPr lang="ru-RU" sz="2800" dirty="0" smtClean="0"/>
              <a:t>) </a:t>
            </a:r>
            <a:r>
              <a:rPr lang="ru-RU" sz="2800" dirty="0"/>
              <a:t>– множители Лагранжа; </a:t>
            </a:r>
            <a:r>
              <a:rPr lang="en-US" sz="2800" i="1" dirty="0" smtClean="0"/>
              <a:t>m</a:t>
            </a:r>
            <a:r>
              <a:rPr lang="ru-RU" sz="2800" dirty="0" smtClean="0"/>
              <a:t> </a:t>
            </a:r>
            <a:r>
              <a:rPr lang="ru-RU" sz="2800" dirty="0"/>
              <a:t>— число ограничений </a:t>
            </a:r>
            <a:r>
              <a:rPr lang="el-GR" sz="2800" i="1" dirty="0" smtClean="0"/>
              <a:t>φ</a:t>
            </a:r>
            <a:r>
              <a:rPr lang="ru-RU" sz="2800" i="1" baseline="-25000" dirty="0" smtClean="0"/>
              <a:t>i</a:t>
            </a:r>
            <a:r>
              <a:rPr lang="ru-RU" sz="2800" dirty="0" smtClean="0"/>
              <a:t>(</a:t>
            </a:r>
            <a:r>
              <a:rPr lang="ru-RU" sz="2800" i="1" dirty="0" smtClean="0"/>
              <a:t>x</a:t>
            </a:r>
            <a:r>
              <a:rPr lang="ru-RU" sz="2800" dirty="0"/>
              <a:t>).</a:t>
            </a:r>
            <a:endParaRPr lang="be-BY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064896" cy="157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946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r="6734"/>
          <a:stretch/>
        </p:blipFill>
        <p:spPr>
          <a:xfrm>
            <a:off x="0" y="404664"/>
            <a:ext cx="8528189" cy="108012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51720" y="1628800"/>
            <a:ext cx="5544616" cy="151216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r="9480"/>
          <a:stretch/>
        </p:blipFill>
        <p:spPr>
          <a:xfrm>
            <a:off x="539552" y="3140968"/>
            <a:ext cx="7626253" cy="3234340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375308"/>
            <a:ext cx="12538224" cy="79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09"/>
          <a:stretch/>
        </p:blipFill>
        <p:spPr bwMode="auto">
          <a:xfrm>
            <a:off x="6444208" y="398934"/>
            <a:ext cx="2083981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4"/>
          <a:srcRect l="29017" t="55970"/>
          <a:stretch/>
        </p:blipFill>
        <p:spPr>
          <a:xfrm>
            <a:off x="2123728" y="4951228"/>
            <a:ext cx="5980283" cy="14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10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FF0000"/>
                </a:solidFill>
              </a:rPr>
              <a:t>Пример</a:t>
            </a:r>
            <a:r>
              <a:rPr lang="ru-RU" sz="2800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ru-RU" sz="28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ru-RU" sz="2400" dirty="0" smtClean="0"/>
              <a:t>Найти </a:t>
            </a:r>
            <a:r>
              <a:rPr lang="ru-RU" sz="2400" dirty="0"/>
              <a:t>точку условного экстремума функции </a:t>
            </a:r>
            <a:endParaRPr lang="be-BY" sz="2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03289" y="1556792"/>
            <a:ext cx="3849390" cy="51777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59632" y="2492896"/>
            <a:ext cx="2975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при ограничениях: </a:t>
            </a:r>
            <a:endParaRPr lang="be-BY" sz="2400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747379" y="3284984"/>
            <a:ext cx="2972718" cy="14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2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188640"/>
            <a:ext cx="4594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Составим функцию Лагранжа: </a:t>
            </a:r>
            <a:endParaRPr lang="be-BY" sz="2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753" y="764704"/>
            <a:ext cx="9127247" cy="57606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1520" y="1741288"/>
            <a:ext cx="6045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Продифференцируем ее по переменным</a:t>
            </a:r>
            <a:endParaRPr lang="be-BY" sz="2400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96765" y="1689942"/>
            <a:ext cx="2717453" cy="51301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22606" y="2564904"/>
            <a:ext cx="8690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Приравнивая полученные выражения к нулю, получим следующую систему уравнений:</a:t>
            </a:r>
            <a:endParaRPr lang="be-BY" sz="2400" dirty="0"/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2204644" y="3395901"/>
            <a:ext cx="4455588" cy="33454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96845" y="3501008"/>
            <a:ext cx="2189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3512158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871</TotalTime>
  <Words>291</Words>
  <Application>Microsoft Office PowerPoint</Application>
  <PresentationFormat>Экран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Georgia</vt:lpstr>
      <vt:lpstr>Symbol</vt:lpstr>
      <vt:lpstr>Times New Roman</vt:lpstr>
      <vt:lpstr>Trebuchet MS</vt:lpstr>
      <vt:lpstr>Воздушный поток</vt:lpstr>
      <vt:lpstr>Задачи нелинейного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78</cp:revision>
  <dcterms:created xsi:type="dcterms:W3CDTF">2010-12-02T13:55:43Z</dcterms:created>
  <dcterms:modified xsi:type="dcterms:W3CDTF">2018-01-19T13:12:33Z</dcterms:modified>
</cp:coreProperties>
</file>