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9" r:id="rId2"/>
    <p:sldId id="270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9144000" cy="6858000" type="screen4x3"/>
  <p:notesSz cx="6858000" cy="9144000"/>
  <p:defaultTextStyle>
    <a:defPPr>
      <a:defRPr lang="be-B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DA37D80-6434-44D0-A028-1B22A696006F}" styleName="Светлый стиль 3 -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Светлый стиль 1 - акцент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822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19.01.2018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19.01.2018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19.01.2018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19.01.2018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19.01.2018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19.01.2018</a:t>
            </a:fld>
            <a:endParaRPr lang="be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19.01.2018</a:t>
            </a:fld>
            <a:endParaRPr lang="be-B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19.01.2018</a:t>
            </a:fld>
            <a:endParaRPr lang="be-B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19.01.2018</a:t>
            </a:fld>
            <a:endParaRPr lang="be-B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19.01.2018</a:t>
            </a:fld>
            <a:endParaRPr lang="be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19.01.2018</a:t>
            </a:fld>
            <a:endParaRPr lang="be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C6C61C8-9B01-4390-BFEC-BFC4D09FF6CC}" type="datetimeFigureOut">
              <a:rPr lang="be-BY" smtClean="0"/>
              <a:t>19.01.2018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sh dir="u"/>
  </p:transition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>
          <a:xfrm>
            <a:off x="179512" y="116632"/>
            <a:ext cx="8856984" cy="1793167"/>
          </a:xfrm>
        </p:spPr>
        <p:txBody>
          <a:bodyPr/>
          <a:lstStyle/>
          <a:p>
            <a:pPr marL="182880" indent="0" algn="ctr">
              <a:buNone/>
            </a:pPr>
            <a:r>
              <a:rPr lang="ru-RU" dirty="0">
                <a:solidFill>
                  <a:srgbClr val="FF0000"/>
                </a:solidFill>
                <a:effectLst/>
              </a:rPr>
              <a:t>Сетевые модели</a:t>
            </a:r>
            <a:endParaRPr lang="be-BY" dirty="0">
              <a:solidFill>
                <a:srgbClr val="FF0000"/>
              </a:solidFill>
              <a:effectLst/>
            </a:endParaRP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0" y="1909934"/>
            <a:ext cx="9144000" cy="347472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ru-RU" sz="3600" dirty="0" smtClean="0">
                <a:solidFill>
                  <a:srgbClr val="FF0000"/>
                </a:solidFill>
              </a:rPr>
              <a:t>Цель: </a:t>
            </a:r>
            <a:r>
              <a:rPr lang="ru-RU" sz="3600" dirty="0" smtClean="0">
                <a:solidFill>
                  <a:schemeClr val="tx1"/>
                </a:solidFill>
              </a:rPr>
              <a:t>освоение навыков решения</a:t>
            </a:r>
            <a:r>
              <a:rPr lang="en-US" sz="3600" dirty="0" smtClean="0">
                <a:solidFill>
                  <a:schemeClr val="tx1"/>
                </a:solidFill>
              </a:rPr>
              <a:t> </a:t>
            </a:r>
            <a:r>
              <a:rPr lang="ru-RU" sz="3600" dirty="0" smtClean="0">
                <a:solidFill>
                  <a:schemeClr val="tx1"/>
                </a:solidFill>
              </a:rPr>
              <a:t>задач </a:t>
            </a:r>
            <a:r>
              <a:rPr lang="ru-RU" sz="3600" dirty="0" smtClean="0">
                <a:solidFill>
                  <a:schemeClr val="tx1"/>
                </a:solidFill>
              </a:rPr>
              <a:t>на основе методов сетевого планирования</a:t>
            </a:r>
            <a:r>
              <a:rPr lang="ru-RU" sz="3600" dirty="0" smtClean="0">
                <a:solidFill>
                  <a:schemeClr val="tx1"/>
                </a:solidFill>
              </a:rPr>
              <a:t>.</a:t>
            </a:r>
            <a:endParaRPr lang="ru-RU" sz="3600" dirty="0" smtClean="0">
              <a:solidFill>
                <a:schemeClr val="tx1"/>
              </a:solidFill>
            </a:endParaRPr>
          </a:p>
          <a:p>
            <a:pPr marL="45720" indent="0">
              <a:buFont typeface="Georgia" pitchFamily="18" charset="0"/>
              <a:buNone/>
            </a:pPr>
            <a:r>
              <a:rPr lang="ru-RU" sz="3600" dirty="0" smtClean="0">
                <a:solidFill>
                  <a:srgbClr val="FF0000"/>
                </a:solidFill>
              </a:rPr>
              <a:t>Задачи: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3600" dirty="0">
                <a:solidFill>
                  <a:schemeClr val="tx1"/>
                </a:solidFill>
              </a:rPr>
              <a:t> изучение теоретических основ</a:t>
            </a:r>
            <a:r>
              <a:rPr lang="ru-RU" sz="3600" dirty="0" smtClean="0">
                <a:solidFill>
                  <a:schemeClr val="tx1"/>
                </a:solidFill>
              </a:rPr>
              <a:t>;</a:t>
            </a:r>
            <a:endParaRPr lang="ru-RU" sz="3600" dirty="0" smtClean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3600" dirty="0" smtClean="0">
                <a:solidFill>
                  <a:schemeClr val="tx1"/>
                </a:solidFill>
              </a:rPr>
              <a:t> </a:t>
            </a:r>
            <a:r>
              <a:rPr lang="ru-RU" sz="3600" dirty="0" smtClean="0">
                <a:solidFill>
                  <a:schemeClr val="tx1"/>
                </a:solidFill>
              </a:rPr>
              <a:t>освоение навыков </a:t>
            </a:r>
            <a:r>
              <a:rPr lang="ru-RU" sz="3600" dirty="0" smtClean="0">
                <a:solidFill>
                  <a:schemeClr val="tx1"/>
                </a:solidFill>
              </a:rPr>
              <a:t>построения сетевого графика.</a:t>
            </a:r>
            <a:endParaRPr lang="ru-RU" sz="3600" dirty="0" smtClean="0">
              <a:solidFill>
                <a:schemeClr val="tx1"/>
              </a:solidFill>
            </a:endParaRPr>
          </a:p>
          <a:p>
            <a:pPr marL="45720" indent="0">
              <a:buFont typeface="Georgia" pitchFamily="18" charset="0"/>
              <a:buNone/>
            </a:pPr>
            <a:endParaRPr lang="be-BY" sz="3600" dirty="0"/>
          </a:p>
        </p:txBody>
      </p:sp>
    </p:spTree>
    <p:extLst>
      <p:ext uri="{BB962C8B-B14F-4D97-AF65-F5344CB8AC3E}">
        <p14:creationId xmlns:p14="http://schemas.microsoft.com/office/powerpoint/2010/main" val="1496047078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098333"/>
            <a:ext cx="8928992" cy="3770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20537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8810732"/>
              </p:ext>
            </p:extLst>
          </p:nvPr>
        </p:nvGraphicFramePr>
        <p:xfrm>
          <a:off x="116094" y="1700808"/>
          <a:ext cx="8911812" cy="30963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7" name="Visio" r:id="rId3" imgW="5519547" imgH="1919427" progId="Visio.Drawing.11">
                  <p:embed/>
                </p:oleObj>
              </mc:Choice>
              <mc:Fallback>
                <p:oleObj name="Visio" r:id="rId3" imgW="5519547" imgH="1919427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094" y="1700808"/>
                        <a:ext cx="8911812" cy="309634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2876251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0187753"/>
              </p:ext>
            </p:extLst>
          </p:nvPr>
        </p:nvGraphicFramePr>
        <p:xfrm>
          <a:off x="3283" y="1628800"/>
          <a:ext cx="9033213" cy="320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8" name="Visio" r:id="rId3" imgW="5519547" imgH="1960880" progId="Visio.Drawing.11">
                  <p:embed/>
                </p:oleObj>
              </mc:Choice>
              <mc:Fallback>
                <p:oleObj name="Visio" r:id="rId3" imgW="5519547" imgH="1960880" progId="Visio.Drawing.11">
                  <p:embed/>
                  <p:pic>
                    <p:nvPicPr>
                      <p:cNvPr id="0" name="Объект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3" y="1628800"/>
                        <a:ext cx="9033213" cy="3202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332516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ПервыйСГ_new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06841980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2"/>
          <p:cNvSpPr txBox="1">
            <a:spLocks/>
          </p:cNvSpPr>
          <p:nvPr/>
        </p:nvSpPr>
        <p:spPr>
          <a:xfrm>
            <a:off x="591451" y="1484784"/>
            <a:ext cx="7992888" cy="347472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indent="-457200">
              <a:buFont typeface="+mj-lt"/>
              <a:buAutoNum type="arabicPeriod"/>
            </a:pPr>
            <a:r>
              <a:rPr lang="ru-RU" sz="3600" dirty="0" smtClean="0">
                <a:solidFill>
                  <a:schemeClr val="tx1"/>
                </a:solidFill>
              </a:rPr>
              <a:t> Основные понятия;</a:t>
            </a:r>
          </a:p>
          <a:p>
            <a:pPr marL="502920" indent="-457200">
              <a:buFont typeface="+mj-lt"/>
              <a:buAutoNum type="arabicPeriod"/>
            </a:pPr>
            <a:r>
              <a:rPr lang="ru-RU" sz="3600" dirty="0" smtClean="0">
                <a:solidFill>
                  <a:schemeClr val="tx1"/>
                </a:solidFill>
              </a:rPr>
              <a:t> </a:t>
            </a:r>
            <a:r>
              <a:rPr lang="ru-RU" sz="3600" dirty="0">
                <a:solidFill>
                  <a:schemeClr val="tx1"/>
                </a:solidFill>
              </a:rPr>
              <a:t>Комплекс операций проекта разработки </a:t>
            </a:r>
            <a:r>
              <a:rPr lang="ru-RU" sz="3600" dirty="0" err="1">
                <a:solidFill>
                  <a:schemeClr val="tx1"/>
                </a:solidFill>
              </a:rPr>
              <a:t>web</a:t>
            </a:r>
            <a:r>
              <a:rPr lang="ru-RU" sz="3600" dirty="0">
                <a:solidFill>
                  <a:schemeClr val="tx1"/>
                </a:solidFill>
              </a:rPr>
              <a:t>-приложения WSP</a:t>
            </a:r>
            <a:r>
              <a:rPr lang="en-US" sz="3600" dirty="0">
                <a:solidFill>
                  <a:schemeClr val="tx1"/>
                </a:solidFill>
              </a:rPr>
              <a:t>;</a:t>
            </a:r>
            <a:endParaRPr lang="ru-RU" sz="3600" dirty="0">
              <a:solidFill>
                <a:schemeClr val="tx1"/>
              </a:solidFill>
            </a:endParaRPr>
          </a:p>
          <a:p>
            <a:pPr marL="502920" indent="-457200">
              <a:buFont typeface="+mj-lt"/>
              <a:buAutoNum type="arabicPeriod"/>
            </a:pPr>
            <a:r>
              <a:rPr lang="ru-RU" sz="3600" dirty="0">
                <a:solidFill>
                  <a:schemeClr val="tx1"/>
                </a:solidFill>
              </a:rPr>
              <a:t> </a:t>
            </a:r>
            <a:r>
              <a:rPr lang="ru-RU" sz="3600" dirty="0">
                <a:solidFill>
                  <a:schemeClr val="tx1"/>
                </a:solidFill>
              </a:rPr>
              <a:t>Нумерация событий комплекса операций проекта </a:t>
            </a:r>
            <a:r>
              <a:rPr lang="ru-RU" sz="3600" dirty="0">
                <a:solidFill>
                  <a:schemeClr val="tx1"/>
                </a:solidFill>
              </a:rPr>
              <a:t>WSP;</a:t>
            </a:r>
            <a:endParaRPr lang="be-BY" sz="3600" dirty="0">
              <a:solidFill>
                <a:schemeClr val="tx1"/>
              </a:solidFill>
            </a:endParaRPr>
          </a:p>
          <a:p>
            <a:pPr marL="502920" indent="-457200">
              <a:buFont typeface="+mj-lt"/>
              <a:buAutoNum type="arabicPeriod"/>
            </a:pPr>
            <a:r>
              <a:rPr lang="ru-RU" sz="3600" dirty="0" smtClean="0">
                <a:solidFill>
                  <a:schemeClr val="tx1"/>
                </a:solidFill>
              </a:rPr>
              <a:t> Построение </a:t>
            </a:r>
            <a:r>
              <a:rPr lang="ru-RU" sz="3600" dirty="0">
                <a:solidFill>
                  <a:schemeClr val="tx1"/>
                </a:solidFill>
              </a:rPr>
              <a:t>сетевого графика</a:t>
            </a:r>
            <a:r>
              <a:rPr lang="ru-RU" sz="3600" dirty="0" smtClean="0">
                <a:solidFill>
                  <a:schemeClr val="tx1"/>
                </a:solidFill>
              </a:rPr>
              <a:t>.</a:t>
            </a:r>
            <a:endParaRPr lang="ru-RU" sz="3600" dirty="0">
              <a:solidFill>
                <a:schemeClr val="tx1"/>
              </a:solidFill>
            </a:endParaRPr>
          </a:p>
          <a:p>
            <a:pPr marL="45720" indent="0">
              <a:buNone/>
            </a:pPr>
            <a:endParaRPr lang="be-BY" sz="3600" dirty="0" smtClean="0">
              <a:solidFill>
                <a:schemeClr val="tx1"/>
              </a:solidFill>
            </a:endParaRPr>
          </a:p>
          <a:p>
            <a:pPr marL="502920" indent="-457200">
              <a:buFont typeface="Georgia" pitchFamily="18" charset="0"/>
              <a:buAutoNum type="arabicPeriod"/>
            </a:pPr>
            <a:endParaRPr lang="be-BY" sz="3600" dirty="0" smtClean="0">
              <a:solidFill>
                <a:schemeClr val="tx1"/>
              </a:solidFill>
            </a:endParaRPr>
          </a:p>
          <a:p>
            <a:pPr marL="502920" indent="-457200">
              <a:buFont typeface="Georgia" pitchFamily="18" charset="0"/>
              <a:buAutoNum type="arabicPeriod"/>
            </a:pPr>
            <a:endParaRPr lang="be-BY" sz="3600" dirty="0" smtClean="0">
              <a:solidFill>
                <a:schemeClr val="tx1"/>
              </a:solidFill>
            </a:endParaRPr>
          </a:p>
          <a:p>
            <a:pPr marL="502920" indent="-457200">
              <a:buFont typeface="Georgia" pitchFamily="18" charset="0"/>
              <a:buAutoNum type="arabicPeriod"/>
            </a:pPr>
            <a:endParaRPr lang="be-BY" sz="3600" dirty="0">
              <a:solidFill>
                <a:schemeClr val="tx1"/>
              </a:solidFill>
            </a:endParaRP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1331640" y="21704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640080" indent="-457200" algn="l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54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algn="ctr">
              <a:buFont typeface="Georgia" pitchFamily="18" charset="0"/>
              <a:buNone/>
            </a:pPr>
            <a:r>
              <a:rPr lang="ru-RU" smtClean="0"/>
              <a:t>План лекции</a:t>
            </a:r>
            <a:endParaRPr lang="be-BY" dirty="0"/>
          </a:p>
        </p:txBody>
      </p:sp>
    </p:spTree>
    <p:extLst>
      <p:ext uri="{BB962C8B-B14F-4D97-AF65-F5344CB8AC3E}">
        <p14:creationId xmlns:p14="http://schemas.microsoft.com/office/powerpoint/2010/main" val="405578644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1521" y="188640"/>
            <a:ext cx="87849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smtClean="0">
                <a:solidFill>
                  <a:srgbClr val="FF0000"/>
                </a:solidFill>
              </a:rPr>
              <a:t>Сетевые модели</a:t>
            </a:r>
            <a:endParaRPr lang="be-BY" sz="3600" dirty="0">
              <a:solidFill>
                <a:srgbClr val="FF0000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51521" y="854706"/>
            <a:ext cx="85689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/>
              <a:t>Комплекс операций проекта разработки </a:t>
            </a:r>
            <a:r>
              <a:rPr lang="ru-RU" b="1" dirty="0" err="1"/>
              <a:t>web</a:t>
            </a:r>
            <a:r>
              <a:rPr lang="ru-RU" b="1" dirty="0"/>
              <a:t>-приложения WSP</a:t>
            </a:r>
            <a:endParaRPr lang="be-BY" b="1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948442"/>
              </p:ext>
            </p:extLst>
          </p:nvPr>
        </p:nvGraphicFramePr>
        <p:xfrm>
          <a:off x="107503" y="1312640"/>
          <a:ext cx="8928994" cy="5527592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253631"/>
                <a:gridCol w="4064478"/>
                <a:gridCol w="2225105"/>
                <a:gridCol w="1385780"/>
              </a:tblGrid>
              <a:tr h="128417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Код</a:t>
                      </a:r>
                      <a:endParaRPr lang="be-BY" sz="2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операции</a:t>
                      </a:r>
                      <a:endParaRPr lang="be-BY" sz="2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Наименование операции</a:t>
                      </a:r>
                      <a:endParaRPr lang="be-BY" sz="2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Предшествую-</a:t>
                      </a:r>
                      <a:r>
                        <a:rPr lang="ru-RU" sz="2400" dirty="0" err="1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щие</a:t>
                      </a:r>
                      <a:r>
                        <a:rPr lang="ru-RU" sz="24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ru-RU" sz="2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операции</a:t>
                      </a:r>
                      <a:endParaRPr lang="be-BY" sz="2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 err="1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Продол</a:t>
                      </a:r>
                      <a:r>
                        <a:rPr lang="ru-RU" sz="24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-житель-</a:t>
                      </a:r>
                      <a:r>
                        <a:rPr lang="ru-RU" sz="2400" dirty="0" err="1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ность</a:t>
                      </a:r>
                      <a:endParaRPr lang="be-BY" sz="2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операции (дни)</a:t>
                      </a:r>
                      <a:endParaRPr lang="be-BY" sz="2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8059"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ru-RU" sz="2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. АНАЛИЗ</a:t>
                      </a:r>
                      <a:endParaRPr lang="be-BY" sz="2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be-B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e-B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e-BY"/>
                    </a:p>
                  </a:txBody>
                  <a:tcPr/>
                </a:tc>
              </a:tr>
              <a:tr h="42805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Z</a:t>
                      </a:r>
                      <a:r>
                        <a:rPr lang="ru-RU" sz="2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be-BY" sz="2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Системный анализ</a:t>
                      </a:r>
                      <a:endParaRPr lang="be-BY" sz="2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be-BY" sz="2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15</a:t>
                      </a:r>
                      <a:endParaRPr lang="be-BY" sz="2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805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Z</a:t>
                      </a:r>
                      <a:r>
                        <a:rPr lang="ru-RU" sz="2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be-BY" sz="2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Анализ требований</a:t>
                      </a:r>
                      <a:endParaRPr lang="be-BY" sz="2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Z</a:t>
                      </a:r>
                      <a:r>
                        <a:rPr lang="ru-RU" sz="2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be-BY" sz="2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20</a:t>
                      </a:r>
                      <a:endParaRPr lang="be-BY" sz="2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8059"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II. </a:t>
                      </a:r>
                      <a:r>
                        <a:rPr lang="ru-RU" sz="2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ПРОЕКТИРОВАНИЕ</a:t>
                      </a:r>
                      <a:endParaRPr lang="be-BY" sz="2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be-B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e-B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e-BY"/>
                    </a:p>
                  </a:txBody>
                  <a:tcPr/>
                </a:tc>
              </a:tr>
              <a:tr h="42805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Z</a:t>
                      </a:r>
                      <a:r>
                        <a:rPr lang="ru-RU" sz="2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be-BY" sz="2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Проектирование базы данных</a:t>
                      </a:r>
                      <a:endParaRPr lang="be-BY" sz="2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Z</a:t>
                      </a:r>
                      <a:r>
                        <a:rPr lang="ru-RU" sz="2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2, </a:t>
                      </a:r>
                      <a:r>
                        <a:rPr lang="en-US" sz="2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Z</a:t>
                      </a:r>
                      <a:r>
                        <a:rPr lang="ru-RU" sz="2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15, </a:t>
                      </a:r>
                      <a:r>
                        <a:rPr lang="en-US" sz="2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Z</a:t>
                      </a:r>
                      <a:r>
                        <a:rPr lang="ru-RU" sz="2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17</a:t>
                      </a:r>
                      <a:endParaRPr lang="be-BY" sz="2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  <a:endParaRPr lang="be-BY" sz="2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805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Z</a:t>
                      </a:r>
                      <a:r>
                        <a:rPr lang="ru-RU" sz="2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be-BY" sz="2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Проектирование классов </a:t>
                      </a:r>
                      <a:endParaRPr lang="be-BY" sz="2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Z2</a:t>
                      </a:r>
                      <a:r>
                        <a:rPr lang="ru-RU" sz="2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,</a:t>
                      </a:r>
                      <a:r>
                        <a:rPr lang="en-US" sz="2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Z17</a:t>
                      </a:r>
                      <a:endParaRPr lang="be-BY" sz="2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20</a:t>
                      </a:r>
                      <a:endParaRPr lang="be-BY" sz="2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611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Z5</a:t>
                      </a:r>
                      <a:endParaRPr lang="be-BY" sz="2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Проектирование интерфейсов пользователей </a:t>
                      </a:r>
                      <a:endParaRPr lang="be-BY" sz="2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Z15</a:t>
                      </a:r>
                      <a:r>
                        <a:rPr lang="ru-RU" sz="2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, </a:t>
                      </a:r>
                      <a:r>
                        <a:rPr lang="en-US" sz="2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Z17</a:t>
                      </a:r>
                      <a:endParaRPr lang="be-BY" sz="2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be-BY" sz="2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12945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979870"/>
              </p:ext>
            </p:extLst>
          </p:nvPr>
        </p:nvGraphicFramePr>
        <p:xfrm>
          <a:off x="26221" y="908720"/>
          <a:ext cx="8928994" cy="4084650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253631"/>
                <a:gridCol w="4064478"/>
                <a:gridCol w="2225105"/>
                <a:gridCol w="1385780"/>
              </a:tblGrid>
              <a:tr h="540567"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III</a:t>
                      </a:r>
                      <a:r>
                        <a:rPr lang="ru-RU" sz="2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. КОДИРОВАНИЕ</a:t>
                      </a:r>
                      <a:endParaRPr lang="be-BY" sz="2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be-B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e-B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e-BY"/>
                    </a:p>
                  </a:txBody>
                  <a:tcPr/>
                </a:tc>
              </a:tr>
              <a:tr h="54056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Z</a:t>
                      </a:r>
                      <a:r>
                        <a:rPr lang="ru-RU" sz="2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  <a:endParaRPr lang="be-BY" sz="2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Кодирование интерфейсов пользователей</a:t>
                      </a:r>
                      <a:endParaRPr lang="be-BY" sz="2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Z</a:t>
                      </a:r>
                      <a:r>
                        <a:rPr lang="ru-RU" sz="2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4, </a:t>
                      </a:r>
                      <a:r>
                        <a:rPr lang="en-US" sz="2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Z</a:t>
                      </a:r>
                      <a:r>
                        <a:rPr lang="ru-RU" sz="2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5, </a:t>
                      </a:r>
                      <a:r>
                        <a:rPr lang="en-US" sz="2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Z</a:t>
                      </a:r>
                      <a:r>
                        <a:rPr lang="ru-RU" sz="2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16, </a:t>
                      </a:r>
                      <a:r>
                        <a:rPr lang="en-US" sz="2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Z</a:t>
                      </a:r>
                      <a:r>
                        <a:rPr lang="ru-RU" sz="2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17</a:t>
                      </a:r>
                      <a:endParaRPr lang="be-BY" sz="2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15</a:t>
                      </a:r>
                      <a:endParaRPr lang="be-BY" sz="2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56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Z</a:t>
                      </a:r>
                      <a:r>
                        <a:rPr lang="ru-RU" sz="2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  <a:endParaRPr lang="be-BY" sz="2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Кодирование процедур СУБД</a:t>
                      </a:r>
                      <a:endParaRPr lang="be-BY" sz="2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Z</a:t>
                      </a:r>
                      <a:r>
                        <a:rPr lang="ru-RU" sz="2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3, </a:t>
                      </a:r>
                      <a:r>
                        <a:rPr lang="en-US" sz="2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Z</a:t>
                      </a:r>
                      <a:r>
                        <a:rPr lang="ru-RU" sz="2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4, </a:t>
                      </a:r>
                      <a:r>
                        <a:rPr lang="en-US" sz="2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Z</a:t>
                      </a:r>
                      <a:r>
                        <a:rPr lang="ru-RU" sz="2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15, </a:t>
                      </a:r>
                      <a:r>
                        <a:rPr lang="en-US" sz="2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Z</a:t>
                      </a:r>
                      <a:r>
                        <a:rPr lang="ru-RU" sz="2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17</a:t>
                      </a:r>
                      <a:endParaRPr lang="be-BY" sz="2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15</a:t>
                      </a:r>
                      <a:endParaRPr lang="be-BY" sz="2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56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Z8</a:t>
                      </a:r>
                      <a:endParaRPr lang="be-BY" sz="2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Кодирование классов</a:t>
                      </a:r>
                      <a:endParaRPr lang="be-BY" sz="2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Z</a:t>
                      </a:r>
                      <a:r>
                        <a:rPr lang="ru-RU" sz="2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3, </a:t>
                      </a:r>
                      <a:r>
                        <a:rPr lang="en-US" sz="2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Z</a:t>
                      </a:r>
                      <a:r>
                        <a:rPr lang="ru-RU" sz="2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4, </a:t>
                      </a:r>
                      <a:r>
                        <a:rPr lang="en-US" sz="2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Z</a:t>
                      </a:r>
                      <a:r>
                        <a:rPr lang="ru-RU" sz="2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15, </a:t>
                      </a:r>
                      <a:r>
                        <a:rPr lang="en-US" sz="2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Z</a:t>
                      </a:r>
                      <a:r>
                        <a:rPr lang="ru-RU" sz="2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17</a:t>
                      </a:r>
                      <a:endParaRPr lang="be-BY" sz="2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30</a:t>
                      </a:r>
                      <a:endParaRPr lang="be-BY" sz="2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567"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IV</a:t>
                      </a:r>
                      <a:r>
                        <a:rPr lang="ru-RU" sz="2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. ТЕСТИРОВАНИЕ</a:t>
                      </a:r>
                      <a:endParaRPr lang="be-BY" sz="2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be-B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e-B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e-BY"/>
                    </a:p>
                  </a:txBody>
                  <a:tcPr/>
                </a:tc>
              </a:tr>
              <a:tr h="54056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Z</a:t>
                      </a:r>
                      <a:r>
                        <a:rPr lang="ru-RU" sz="2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9</a:t>
                      </a:r>
                      <a:endParaRPr lang="be-BY" sz="2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Функциональное тестирование</a:t>
                      </a:r>
                      <a:endParaRPr lang="be-BY" sz="2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Z</a:t>
                      </a:r>
                      <a:r>
                        <a:rPr lang="ru-RU" sz="2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6, </a:t>
                      </a:r>
                      <a:r>
                        <a:rPr lang="en-US" sz="2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Z</a:t>
                      </a:r>
                      <a:r>
                        <a:rPr lang="ru-RU" sz="2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7,</a:t>
                      </a:r>
                      <a:r>
                        <a:rPr lang="en-US" sz="2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Z</a:t>
                      </a:r>
                      <a:r>
                        <a:rPr lang="ru-RU" sz="2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8, </a:t>
                      </a:r>
                      <a:r>
                        <a:rPr lang="en-US" sz="2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Z</a:t>
                      </a:r>
                      <a:r>
                        <a:rPr lang="ru-RU" sz="2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18 </a:t>
                      </a:r>
                      <a:endParaRPr lang="be-BY" sz="2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30</a:t>
                      </a:r>
                      <a:endParaRPr lang="be-BY" sz="2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56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Z</a:t>
                      </a:r>
                      <a:r>
                        <a:rPr lang="ru-RU" sz="2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  <a:endParaRPr lang="be-BY" sz="2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Структурное тестирование </a:t>
                      </a:r>
                      <a:endParaRPr lang="be-BY" sz="2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Z</a:t>
                      </a:r>
                      <a:r>
                        <a:rPr lang="ru-RU" sz="2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6, </a:t>
                      </a:r>
                      <a:r>
                        <a:rPr lang="en-US" sz="2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Z</a:t>
                      </a:r>
                      <a:r>
                        <a:rPr lang="ru-RU" sz="2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7,</a:t>
                      </a:r>
                      <a:r>
                        <a:rPr lang="en-US" sz="2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Z</a:t>
                      </a:r>
                      <a:r>
                        <a:rPr lang="ru-RU" sz="2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8, </a:t>
                      </a:r>
                      <a:r>
                        <a:rPr lang="en-US" sz="2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Z</a:t>
                      </a:r>
                      <a:r>
                        <a:rPr lang="ru-RU" sz="2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18</a:t>
                      </a:r>
                      <a:endParaRPr lang="be-BY" sz="2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25</a:t>
                      </a:r>
                      <a:endParaRPr lang="be-BY" sz="2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8073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69140"/>
              </p:ext>
            </p:extLst>
          </p:nvPr>
        </p:nvGraphicFramePr>
        <p:xfrm>
          <a:off x="25687" y="620688"/>
          <a:ext cx="9036498" cy="4206240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268724"/>
                <a:gridCol w="4113414"/>
                <a:gridCol w="2251895"/>
                <a:gridCol w="1402465"/>
              </a:tblGrid>
              <a:tr h="417144"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V</a:t>
                      </a:r>
                      <a:r>
                        <a:rPr lang="ru-RU" sz="2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. ВНЕДРЕНИЕ</a:t>
                      </a:r>
                      <a:endParaRPr lang="be-BY" sz="2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be-B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e-B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e-BY"/>
                    </a:p>
                  </a:txBody>
                  <a:tcPr/>
                </a:tc>
              </a:tr>
              <a:tr h="41714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Z</a:t>
                      </a:r>
                      <a:r>
                        <a:rPr lang="ru-RU" sz="2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11</a:t>
                      </a:r>
                      <a:endParaRPr lang="be-BY" sz="2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Разработка документации</a:t>
                      </a:r>
                      <a:endParaRPr lang="be-BY" sz="2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Z</a:t>
                      </a:r>
                      <a:r>
                        <a:rPr lang="ru-RU" sz="2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6, </a:t>
                      </a:r>
                      <a:r>
                        <a:rPr lang="en-US" sz="2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Z</a:t>
                      </a:r>
                      <a:r>
                        <a:rPr lang="ru-RU" sz="2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7, </a:t>
                      </a:r>
                      <a:r>
                        <a:rPr lang="en-US" sz="2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Z</a:t>
                      </a:r>
                      <a:r>
                        <a:rPr lang="ru-RU" sz="2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8, </a:t>
                      </a:r>
                      <a:r>
                        <a:rPr lang="en-US" sz="2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Z</a:t>
                      </a:r>
                      <a:r>
                        <a:rPr lang="ru-RU" sz="2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9</a:t>
                      </a:r>
                      <a:endParaRPr lang="be-BY" sz="2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  <a:endParaRPr lang="be-BY" sz="2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714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Z</a:t>
                      </a:r>
                      <a:r>
                        <a:rPr lang="ru-RU" sz="2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12</a:t>
                      </a:r>
                      <a:endParaRPr lang="be-BY" sz="2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Обучение пользователей </a:t>
                      </a:r>
                      <a:endParaRPr lang="be-BY" sz="2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Z</a:t>
                      </a:r>
                      <a:r>
                        <a:rPr lang="ru-RU" sz="2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9, </a:t>
                      </a:r>
                      <a:r>
                        <a:rPr lang="en-US" sz="2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Z</a:t>
                      </a:r>
                      <a:r>
                        <a:rPr lang="ru-RU" sz="2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11</a:t>
                      </a:r>
                      <a:endParaRPr lang="be-BY" sz="2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20</a:t>
                      </a:r>
                      <a:endParaRPr lang="be-BY" sz="2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714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Z</a:t>
                      </a:r>
                      <a:r>
                        <a:rPr lang="ru-RU" sz="2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13</a:t>
                      </a:r>
                      <a:endParaRPr lang="be-BY" sz="2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Испытание </a:t>
                      </a:r>
                      <a:endParaRPr lang="be-BY" sz="2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Z</a:t>
                      </a:r>
                      <a:r>
                        <a:rPr lang="ru-RU" sz="24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9,</a:t>
                      </a:r>
                      <a:r>
                        <a:rPr lang="en-US" sz="24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Z</a:t>
                      </a:r>
                      <a:r>
                        <a:rPr lang="ru-RU" sz="24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10,</a:t>
                      </a:r>
                      <a:r>
                        <a:rPr lang="en-US" sz="24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Z</a:t>
                      </a:r>
                      <a:r>
                        <a:rPr lang="ru-RU" sz="2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11</a:t>
                      </a:r>
                      <a:r>
                        <a:rPr lang="en-US" sz="24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,Z</a:t>
                      </a:r>
                      <a:r>
                        <a:rPr lang="ru-RU" sz="2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12</a:t>
                      </a:r>
                      <a:endParaRPr lang="be-BY" sz="2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60</a:t>
                      </a:r>
                      <a:endParaRPr lang="be-BY" sz="2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714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Z</a:t>
                      </a:r>
                      <a:r>
                        <a:rPr lang="ru-RU" sz="2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14</a:t>
                      </a:r>
                      <a:endParaRPr lang="be-BY" sz="2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Завершение работ</a:t>
                      </a:r>
                      <a:endParaRPr lang="be-BY" sz="2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Z</a:t>
                      </a:r>
                      <a:r>
                        <a:rPr lang="ru-RU" sz="2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13</a:t>
                      </a:r>
                      <a:endParaRPr lang="be-BY" sz="2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be-BY" sz="2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7144"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VI</a:t>
                      </a:r>
                      <a:r>
                        <a:rPr lang="ru-RU" sz="2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. ДОПОЛНИТЕЛЬНЫЕ РАБОТЫ</a:t>
                      </a:r>
                      <a:endParaRPr lang="be-BY" sz="2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be-B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e-B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e-BY"/>
                    </a:p>
                  </a:txBody>
                  <a:tcPr/>
                </a:tc>
              </a:tr>
              <a:tr h="41714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Z</a:t>
                      </a:r>
                      <a:r>
                        <a:rPr lang="ru-RU" sz="2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15</a:t>
                      </a:r>
                      <a:endParaRPr lang="be-BY" sz="2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Установка СУБД</a:t>
                      </a:r>
                      <a:endParaRPr lang="be-BY" sz="2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Z</a:t>
                      </a:r>
                      <a:r>
                        <a:rPr lang="ru-RU" sz="2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be-BY" sz="2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be-BY" sz="2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714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Z</a:t>
                      </a:r>
                      <a:r>
                        <a:rPr lang="ru-RU" sz="2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16</a:t>
                      </a:r>
                      <a:endParaRPr lang="be-BY" sz="2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Установка </a:t>
                      </a:r>
                      <a:r>
                        <a:rPr lang="en-US" sz="2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web</a:t>
                      </a:r>
                      <a:r>
                        <a:rPr lang="ru-RU" sz="2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-сервера</a:t>
                      </a:r>
                      <a:endParaRPr lang="be-BY" sz="2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Z</a:t>
                      </a:r>
                      <a:r>
                        <a:rPr lang="ru-RU" sz="2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be-BY" sz="2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be-BY" sz="2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714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Z</a:t>
                      </a:r>
                      <a:r>
                        <a:rPr lang="ru-RU" sz="2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17</a:t>
                      </a:r>
                      <a:endParaRPr lang="be-BY" sz="2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Установка инструментария </a:t>
                      </a:r>
                      <a:endParaRPr lang="be-BY" sz="2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Z</a:t>
                      </a:r>
                      <a:r>
                        <a:rPr lang="ru-RU" sz="2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be-BY" sz="2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be-BY" sz="2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714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Z</a:t>
                      </a:r>
                      <a:r>
                        <a:rPr lang="ru-RU" sz="2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18</a:t>
                      </a:r>
                      <a:endParaRPr lang="be-BY" sz="2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Подготовка полигона </a:t>
                      </a:r>
                      <a:endParaRPr lang="be-BY" sz="2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Z</a:t>
                      </a:r>
                      <a:r>
                        <a:rPr lang="ru-RU" sz="2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be-BY" sz="2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be-BY" sz="2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57250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67544" y="221489"/>
            <a:ext cx="85689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Нумерация событий комплекса операций проекта WSP</a:t>
            </a:r>
            <a:endParaRPr lang="be-BY" sz="2400" b="1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28878"/>
              </p:ext>
            </p:extLst>
          </p:nvPr>
        </p:nvGraphicFramePr>
        <p:xfrm>
          <a:off x="107504" y="836712"/>
          <a:ext cx="8928992" cy="5398008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676864"/>
                <a:gridCol w="2137602"/>
                <a:gridCol w="2837634"/>
                <a:gridCol w="2276892"/>
              </a:tblGrid>
              <a:tr h="82993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Начальное </a:t>
                      </a:r>
                      <a:endParaRPr lang="be-BY" sz="2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событие</a:t>
                      </a:r>
                      <a:endParaRPr lang="be-BY" sz="2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Код</a:t>
                      </a:r>
                      <a:endParaRPr lang="be-BY" sz="2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операции</a:t>
                      </a:r>
                      <a:endParaRPr lang="be-BY" sz="2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Предшествующие </a:t>
                      </a:r>
                      <a:endParaRPr lang="be-BY" sz="2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операции</a:t>
                      </a:r>
                      <a:endParaRPr lang="be-BY" sz="2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Конечное событие</a:t>
                      </a:r>
                      <a:endParaRPr lang="be-BY" sz="2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496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be-BY" sz="2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Z</a:t>
                      </a:r>
                      <a:r>
                        <a:rPr lang="ru-RU" sz="28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be-BY" sz="2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be-BY" sz="2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be-BY" sz="2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496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be-BY" sz="2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Z</a:t>
                      </a:r>
                      <a:r>
                        <a:rPr lang="ru-RU" sz="28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be-BY" sz="2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8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Z</a:t>
                      </a:r>
                      <a:r>
                        <a:rPr lang="ru-RU" sz="28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be-BY" sz="28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be-BY" sz="2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496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be-BY" sz="2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Z</a:t>
                      </a:r>
                      <a:r>
                        <a:rPr lang="ru-RU" sz="28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be-BY" sz="2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8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Z</a:t>
                      </a:r>
                      <a:r>
                        <a:rPr lang="ru-RU" sz="28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2, </a:t>
                      </a:r>
                      <a:r>
                        <a:rPr lang="en-US" sz="28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Z</a:t>
                      </a:r>
                      <a:r>
                        <a:rPr lang="ru-RU" sz="28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15, </a:t>
                      </a:r>
                      <a:r>
                        <a:rPr lang="en-US" sz="28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Z</a:t>
                      </a:r>
                      <a:r>
                        <a:rPr lang="ru-RU" sz="28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17</a:t>
                      </a:r>
                      <a:endParaRPr lang="be-BY" sz="28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be-BY" sz="2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496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  <a:endParaRPr lang="be-BY" sz="2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Z</a:t>
                      </a:r>
                      <a:r>
                        <a:rPr lang="ru-RU" sz="28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be-BY" sz="2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8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Z2</a:t>
                      </a:r>
                      <a:r>
                        <a:rPr lang="ru-RU" sz="28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,</a:t>
                      </a:r>
                      <a:r>
                        <a:rPr lang="en-US" sz="28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Z17</a:t>
                      </a:r>
                      <a:endParaRPr lang="be-BY" sz="28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  <a:endParaRPr lang="be-BY" sz="2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496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  <a:endParaRPr lang="be-BY" sz="2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Z5</a:t>
                      </a:r>
                      <a:endParaRPr lang="be-BY" sz="2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8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Z15</a:t>
                      </a:r>
                      <a:r>
                        <a:rPr lang="ru-RU" sz="28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, </a:t>
                      </a:r>
                      <a:r>
                        <a:rPr lang="en-US" sz="28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Z17</a:t>
                      </a:r>
                      <a:endParaRPr lang="be-BY" sz="28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9</a:t>
                      </a:r>
                      <a:endParaRPr lang="be-BY" sz="2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496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  <a:endParaRPr lang="be-BY" sz="2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Z</a:t>
                      </a:r>
                      <a:r>
                        <a:rPr lang="ru-RU" sz="28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  <a:endParaRPr lang="be-BY" sz="2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8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Z</a:t>
                      </a:r>
                      <a:r>
                        <a:rPr lang="ru-RU" sz="28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4, </a:t>
                      </a:r>
                      <a:r>
                        <a:rPr lang="en-US" sz="28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Z</a:t>
                      </a:r>
                      <a:r>
                        <a:rPr lang="ru-RU" sz="28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5, </a:t>
                      </a:r>
                      <a:r>
                        <a:rPr lang="en-US" sz="28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Z</a:t>
                      </a:r>
                      <a:r>
                        <a:rPr lang="ru-RU" sz="28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16, </a:t>
                      </a:r>
                      <a:r>
                        <a:rPr lang="en-US" sz="28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Z</a:t>
                      </a:r>
                      <a:r>
                        <a:rPr lang="ru-RU" sz="28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17</a:t>
                      </a:r>
                      <a:endParaRPr lang="be-BY" sz="28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11</a:t>
                      </a:r>
                      <a:endParaRPr lang="be-BY" sz="2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496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r>
                        <a:rPr lang="en-US" sz="28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be-BY" sz="2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Z</a:t>
                      </a:r>
                      <a:r>
                        <a:rPr lang="ru-RU" sz="28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  <a:endParaRPr lang="be-BY" sz="2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8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Z</a:t>
                      </a:r>
                      <a:r>
                        <a:rPr lang="ru-RU" sz="28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3, </a:t>
                      </a:r>
                      <a:r>
                        <a:rPr lang="en-US" sz="28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Z</a:t>
                      </a:r>
                      <a:r>
                        <a:rPr lang="ru-RU" sz="28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4, </a:t>
                      </a:r>
                      <a:r>
                        <a:rPr lang="en-US" sz="28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Z</a:t>
                      </a:r>
                      <a:r>
                        <a:rPr lang="ru-RU" sz="28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15, </a:t>
                      </a:r>
                      <a:r>
                        <a:rPr lang="en-US" sz="28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Z</a:t>
                      </a:r>
                      <a:r>
                        <a:rPr lang="ru-RU" sz="28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17</a:t>
                      </a:r>
                      <a:endParaRPr lang="be-BY" sz="28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13</a:t>
                      </a:r>
                      <a:endParaRPr lang="be-BY" sz="2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496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r>
                        <a:rPr lang="en-US" sz="28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be-BY" sz="2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Z8</a:t>
                      </a:r>
                      <a:endParaRPr lang="be-BY" sz="2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Z</a:t>
                      </a:r>
                      <a:r>
                        <a:rPr lang="ru-RU" sz="28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3, </a:t>
                      </a:r>
                      <a:r>
                        <a:rPr lang="en-US" sz="28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Z</a:t>
                      </a:r>
                      <a:r>
                        <a:rPr lang="ru-RU" sz="28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4, </a:t>
                      </a:r>
                      <a:r>
                        <a:rPr lang="en-US" sz="28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Z</a:t>
                      </a:r>
                      <a:r>
                        <a:rPr lang="ru-RU" sz="28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15, </a:t>
                      </a:r>
                      <a:r>
                        <a:rPr lang="en-US" sz="28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Z</a:t>
                      </a:r>
                      <a:r>
                        <a:rPr lang="ru-RU" sz="28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17</a:t>
                      </a:r>
                      <a:endParaRPr lang="be-BY" sz="28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15</a:t>
                      </a:r>
                      <a:endParaRPr lang="be-BY" sz="2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496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r>
                        <a:rPr lang="en-US" sz="28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  <a:endParaRPr lang="be-BY" sz="2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Z</a:t>
                      </a:r>
                      <a:r>
                        <a:rPr lang="ru-RU" sz="28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9</a:t>
                      </a:r>
                      <a:endParaRPr lang="be-BY" sz="2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8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Z</a:t>
                      </a:r>
                      <a:r>
                        <a:rPr lang="ru-RU" sz="28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6, </a:t>
                      </a:r>
                      <a:r>
                        <a:rPr lang="en-US" sz="28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Z</a:t>
                      </a:r>
                      <a:r>
                        <a:rPr lang="ru-RU" sz="28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7,</a:t>
                      </a:r>
                      <a:r>
                        <a:rPr lang="en-US" sz="28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Z</a:t>
                      </a:r>
                      <a:r>
                        <a:rPr lang="ru-RU" sz="28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8, </a:t>
                      </a:r>
                      <a:r>
                        <a:rPr lang="en-US" sz="28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Z</a:t>
                      </a:r>
                      <a:r>
                        <a:rPr lang="ru-RU" sz="28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18</a:t>
                      </a:r>
                      <a:endParaRPr lang="be-BY" sz="28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17</a:t>
                      </a:r>
                      <a:endParaRPr lang="be-BY" sz="28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96907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8367492"/>
              </p:ext>
            </p:extLst>
          </p:nvPr>
        </p:nvGraphicFramePr>
        <p:xfrm>
          <a:off x="107504" y="1522952"/>
          <a:ext cx="8928992" cy="3785616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676864"/>
                <a:gridCol w="2137602"/>
                <a:gridCol w="2837634"/>
                <a:gridCol w="2276892"/>
              </a:tblGrid>
              <a:tr h="38780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r>
                        <a:rPr lang="en-US" sz="2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  <a:endParaRPr lang="be-BY" sz="2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Z</a:t>
                      </a:r>
                      <a:r>
                        <a:rPr lang="ru-RU" sz="2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  <a:endParaRPr lang="be-BY" sz="2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Z</a:t>
                      </a:r>
                      <a:r>
                        <a:rPr lang="ru-RU" sz="2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6, </a:t>
                      </a:r>
                      <a:r>
                        <a:rPr lang="en-US" sz="2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Z</a:t>
                      </a:r>
                      <a:r>
                        <a:rPr lang="ru-RU" sz="2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7,</a:t>
                      </a:r>
                      <a:r>
                        <a:rPr lang="en-US" sz="2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Z</a:t>
                      </a:r>
                      <a:r>
                        <a:rPr lang="ru-RU" sz="2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8, </a:t>
                      </a:r>
                      <a:r>
                        <a:rPr lang="en-US" sz="2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Z</a:t>
                      </a:r>
                      <a:r>
                        <a:rPr lang="ru-RU" sz="2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18</a:t>
                      </a:r>
                      <a:endParaRPr lang="be-BY" sz="2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19</a:t>
                      </a:r>
                      <a:endParaRPr lang="be-BY" sz="2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780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20</a:t>
                      </a:r>
                      <a:endParaRPr lang="be-BY" sz="2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Z</a:t>
                      </a:r>
                      <a:r>
                        <a:rPr lang="ru-RU" sz="2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11</a:t>
                      </a:r>
                      <a:endParaRPr lang="be-BY" sz="2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Z</a:t>
                      </a:r>
                      <a:r>
                        <a:rPr lang="ru-RU" sz="2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6, </a:t>
                      </a:r>
                      <a:r>
                        <a:rPr lang="en-US" sz="2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Z</a:t>
                      </a:r>
                      <a:r>
                        <a:rPr lang="ru-RU" sz="2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7, </a:t>
                      </a:r>
                      <a:r>
                        <a:rPr lang="en-US" sz="2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Z</a:t>
                      </a:r>
                      <a:r>
                        <a:rPr lang="ru-RU" sz="2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8, </a:t>
                      </a:r>
                      <a:r>
                        <a:rPr lang="en-US" sz="2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Z</a:t>
                      </a:r>
                      <a:r>
                        <a:rPr lang="ru-RU" sz="2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9</a:t>
                      </a:r>
                      <a:endParaRPr lang="be-BY" sz="2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21</a:t>
                      </a:r>
                      <a:endParaRPr lang="be-BY" sz="2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780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22</a:t>
                      </a:r>
                      <a:endParaRPr lang="be-BY" sz="2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Z</a:t>
                      </a:r>
                      <a:r>
                        <a:rPr lang="ru-RU" sz="2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12</a:t>
                      </a:r>
                      <a:endParaRPr lang="be-BY" sz="2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Z</a:t>
                      </a:r>
                      <a:r>
                        <a:rPr lang="ru-RU" sz="2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9, </a:t>
                      </a:r>
                      <a:r>
                        <a:rPr lang="en-US" sz="2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Z</a:t>
                      </a:r>
                      <a:r>
                        <a:rPr lang="ru-RU" sz="2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11</a:t>
                      </a:r>
                      <a:endParaRPr lang="be-BY" sz="2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23</a:t>
                      </a:r>
                      <a:endParaRPr lang="be-BY" sz="2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780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r>
                        <a:rPr lang="en-US" sz="2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be-BY" sz="2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Z</a:t>
                      </a:r>
                      <a:r>
                        <a:rPr lang="ru-RU" sz="2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13</a:t>
                      </a:r>
                      <a:endParaRPr lang="be-BY" sz="2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Z</a:t>
                      </a:r>
                      <a:r>
                        <a:rPr lang="ru-RU" sz="2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9, </a:t>
                      </a:r>
                      <a:r>
                        <a:rPr lang="en-US" sz="2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Z</a:t>
                      </a:r>
                      <a:r>
                        <a:rPr lang="ru-RU" sz="2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10,</a:t>
                      </a:r>
                      <a:r>
                        <a:rPr lang="en-US" sz="2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Z</a:t>
                      </a:r>
                      <a:r>
                        <a:rPr lang="ru-RU" sz="2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11</a:t>
                      </a:r>
                      <a:r>
                        <a:rPr lang="en-US" sz="2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, Z</a:t>
                      </a:r>
                      <a:r>
                        <a:rPr lang="ru-RU" sz="2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12</a:t>
                      </a:r>
                      <a:endParaRPr lang="be-BY" sz="2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25</a:t>
                      </a:r>
                      <a:endParaRPr lang="be-BY" sz="2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780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r>
                        <a:rPr lang="en-US" sz="2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  <a:endParaRPr lang="be-BY" sz="2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Z</a:t>
                      </a:r>
                      <a:r>
                        <a:rPr lang="ru-RU" sz="2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14</a:t>
                      </a:r>
                      <a:endParaRPr lang="be-BY" sz="2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Z</a:t>
                      </a:r>
                      <a:r>
                        <a:rPr lang="ru-RU" sz="2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13</a:t>
                      </a:r>
                      <a:endParaRPr lang="be-BY" sz="2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27</a:t>
                      </a:r>
                      <a:endParaRPr lang="be-BY" sz="2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780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28</a:t>
                      </a:r>
                      <a:endParaRPr lang="be-BY" sz="2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Z</a:t>
                      </a:r>
                      <a:r>
                        <a:rPr lang="ru-RU" sz="2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15</a:t>
                      </a:r>
                      <a:endParaRPr lang="be-BY" sz="2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Z</a:t>
                      </a:r>
                      <a:r>
                        <a:rPr lang="ru-RU" sz="2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be-BY" sz="2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29</a:t>
                      </a:r>
                      <a:endParaRPr lang="be-BY" sz="2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780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30</a:t>
                      </a:r>
                      <a:endParaRPr lang="be-BY" sz="2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Z</a:t>
                      </a:r>
                      <a:r>
                        <a:rPr lang="ru-RU" sz="2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16</a:t>
                      </a:r>
                      <a:endParaRPr lang="be-BY" sz="2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Z</a:t>
                      </a:r>
                      <a:r>
                        <a:rPr lang="ru-RU" sz="2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be-BY" sz="2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31</a:t>
                      </a:r>
                      <a:endParaRPr lang="be-BY" sz="2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780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32</a:t>
                      </a:r>
                      <a:endParaRPr lang="be-BY" sz="2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Z</a:t>
                      </a:r>
                      <a:r>
                        <a:rPr lang="ru-RU" sz="2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17</a:t>
                      </a:r>
                      <a:endParaRPr lang="be-BY" sz="2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Z</a:t>
                      </a:r>
                      <a:r>
                        <a:rPr lang="ru-RU" sz="2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be-BY" sz="2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33</a:t>
                      </a:r>
                      <a:endParaRPr lang="be-BY" sz="2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780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34</a:t>
                      </a:r>
                      <a:endParaRPr lang="be-BY" sz="2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Z</a:t>
                      </a:r>
                      <a:r>
                        <a:rPr lang="ru-RU" sz="2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18</a:t>
                      </a:r>
                      <a:endParaRPr lang="be-BY" sz="2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Z</a:t>
                      </a:r>
                      <a:r>
                        <a:rPr lang="ru-RU" sz="2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be-BY" sz="2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35</a:t>
                      </a:r>
                      <a:endParaRPr lang="be-BY" sz="2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11814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411760" y="116632"/>
            <a:ext cx="45400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e-BY" sz="2000" dirty="0"/>
              <a:t>2. ПОСТРОЕНИЕ СЕТЕВОГО ГРАФИКА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8" y="836712"/>
            <a:ext cx="9036496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41758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6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908720"/>
            <a:ext cx="8928992" cy="345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 flipH="1">
            <a:off x="7092280" y="3615407"/>
            <a:ext cx="144016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be-BY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1558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Воздушный поток">
  <a:themeElements>
    <a:clrScheme name="Воздушный поток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Воздушный поток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Воздушный поток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743</TotalTime>
  <Words>528</Words>
  <Application>Microsoft Office PowerPoint</Application>
  <PresentationFormat>Экран (4:3)</PresentationFormat>
  <Paragraphs>180</Paragraphs>
  <Slides>13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9" baseType="lpstr">
      <vt:lpstr>Arial</vt:lpstr>
      <vt:lpstr>Georgia</vt:lpstr>
      <vt:lpstr>Times New Roman</vt:lpstr>
      <vt:lpstr>Trebuchet MS</vt:lpstr>
      <vt:lpstr>Воздушный поток</vt:lpstr>
      <vt:lpstr>Visio</vt:lpstr>
      <vt:lpstr>Сетевые модели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МАТЕМАТИЧЕСКОЕ ПРОГРАММИРОВАНИЕ</dc:title>
  <dc:creator>Brakovich</dc:creator>
  <cp:lastModifiedBy>Brakovich</cp:lastModifiedBy>
  <cp:revision>79</cp:revision>
  <dcterms:created xsi:type="dcterms:W3CDTF">2010-12-02T13:55:43Z</dcterms:created>
  <dcterms:modified xsi:type="dcterms:W3CDTF">2018-01-19T13:12:00Z</dcterms:modified>
</cp:coreProperties>
</file>