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6" r:id="rId4"/>
    <p:sldId id="30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7.wmf"/><Relationship Id="rId3" Type="http://schemas.openxmlformats.org/officeDocument/2006/relationships/image" Target="../media/image49.e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4005064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20688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FF0000"/>
                </a:solidFill>
              </a:rPr>
              <a:t>МАТЕМАТИЧЕСКОЕ ПРОГРАММИРОВАНИЕ</a:t>
            </a: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ЛЕКЦИЯ 2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04980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  &gt;=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::swap(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],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+(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]== L?-1:1)]);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::swap(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],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+(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]== L?-1:1)]);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 i++)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 &gt; </a:t>
            </a:r>
            <a:r>
              <a:rPr lang="en-US" sz="2000" dirty="0" err="1">
                <a:solidFill>
                  <a:prstClr val="black"/>
                </a:solidFill>
              </a:rPr>
              <a:t>maxm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 = !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++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};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permutation::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i){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[i];};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permutation::count()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 {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-&gt;n);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4327708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244" y="18864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перестановок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endParaRPr lang="be-BY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227145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76672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перестановок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(AA)/2);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  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(4)&lt;&lt; p.np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p.n;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p.ntx</a:t>
            </a:r>
            <a:r>
              <a:rPr lang="en-US" sz="2400" dirty="0">
                <a:solidFill>
                  <a:prstClr val="black"/>
                </a:solidFill>
              </a:rPr>
              <a:t>(i)]&lt;&lt;((i&lt; p.n-1)?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p.count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148488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3536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" y="1268760"/>
            <a:ext cx="901848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856" y="3013501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44761"/>
              </p:ext>
            </p:extLst>
          </p:nvPr>
        </p:nvGraphicFramePr>
        <p:xfrm>
          <a:off x="395535" y="3573016"/>
          <a:ext cx="6541941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Формула" r:id="rId4" imgW="2286000" imgH="495300" progId="Equation.3">
                  <p:embed/>
                </p:oleObj>
              </mc:Choice>
              <mc:Fallback>
                <p:oleObj name="Формула" r:id="rId4" imgW="22860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3573016"/>
                        <a:ext cx="6541941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07795"/>
              </p:ext>
            </p:extLst>
          </p:nvPr>
        </p:nvGraphicFramePr>
        <p:xfrm>
          <a:off x="178202" y="5229200"/>
          <a:ext cx="33181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Формула" r:id="rId6" imgW="1371600" imgH="241300" progId="Equation.3">
                  <p:embed/>
                </p:oleObj>
              </mc:Choice>
              <mc:Fallback>
                <p:oleObj name="Формула" r:id="rId6" imgW="1371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02" y="5229200"/>
                        <a:ext cx="331812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83532"/>
              </p:ext>
            </p:extLst>
          </p:nvPr>
        </p:nvGraphicFramePr>
        <p:xfrm>
          <a:off x="3491880" y="5229199"/>
          <a:ext cx="1656184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Формула" r:id="rId8" imgW="609600" imgH="228600" progId="Equation.3">
                  <p:embed/>
                </p:oleObj>
              </mc:Choice>
              <mc:Fallback>
                <p:oleObj name="Формула" r:id="rId8" imgW="609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229199"/>
                        <a:ext cx="1656184" cy="62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7651"/>
              </p:ext>
            </p:extLst>
          </p:nvPr>
        </p:nvGraphicFramePr>
        <p:xfrm>
          <a:off x="5353622" y="5157192"/>
          <a:ext cx="1543032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Формула" r:id="rId10" imgW="571252" imgH="266584" progId="Equation.3">
                  <p:embed/>
                </p:oleObj>
              </mc:Choice>
              <mc:Fallback>
                <p:oleObj name="Формула" r:id="rId10" imgW="571252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622" y="5157192"/>
                        <a:ext cx="1543032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20251"/>
              </p:ext>
            </p:extLst>
          </p:nvPr>
        </p:nvGraphicFramePr>
        <p:xfrm>
          <a:off x="7020272" y="5157192"/>
          <a:ext cx="1872208" cy="6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Формула" r:id="rId12" imgW="799753" imgH="266584" progId="Equation.3">
                  <p:embed/>
                </p:oleObj>
              </mc:Choice>
              <mc:Fallback>
                <p:oleObj name="Формула" r:id="rId12" imgW="799753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157192"/>
                        <a:ext cx="1872208" cy="62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561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17464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" y="1988840"/>
            <a:ext cx="8844006" cy="4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568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0160"/>
              </p:ext>
            </p:extLst>
          </p:nvPr>
        </p:nvGraphicFramePr>
        <p:xfrm>
          <a:off x="4176" y="18403"/>
          <a:ext cx="5186371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Visio" r:id="rId3" imgW="7302960" imgH="9472073" progId="Visio.Drawing.11">
                  <p:embed/>
                </p:oleObj>
              </mc:Choice>
              <mc:Fallback>
                <p:oleObj name="Visio" r:id="rId3" imgW="7302960" imgH="94720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" y="18403"/>
                        <a:ext cx="5186371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36600"/>
              </p:ext>
            </p:extLst>
          </p:nvPr>
        </p:nvGraphicFramePr>
        <p:xfrm>
          <a:off x="5436096" y="2564904"/>
          <a:ext cx="36909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Формула" r:id="rId5" imgW="2844800" imgH="1333500" progId="Equation.3">
                  <p:embed/>
                </p:oleObj>
              </mc:Choice>
              <mc:Fallback>
                <p:oleObj name="Формула" r:id="rId5" imgW="2844800" imgH="133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64904"/>
                        <a:ext cx="3690925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4600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653" y="404664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//-- </a:t>
            </a:r>
            <a:r>
              <a:rPr lang="en-US" sz="2400" dirty="0" err="1">
                <a:solidFill>
                  <a:srgbClr val="008000"/>
                </a:solidFill>
              </a:rPr>
              <a:t>Salesman.h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INF   0x7fffffff   </a:t>
            </a: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be-BY" sz="2400" dirty="0">
                <a:solidFill>
                  <a:srgbClr val="008000"/>
                </a:solidFill>
              </a:rPr>
              <a:t>бесконечность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salesman</a:t>
            </a:r>
            <a:r>
              <a:rPr lang="ru-RU" sz="2400" dirty="0">
                <a:solidFill>
                  <a:prstClr val="black"/>
                </a:solidFill>
              </a:rPr>
              <a:t> (     </a:t>
            </a:r>
            <a:r>
              <a:rPr lang="ru-RU" sz="2400" dirty="0">
                <a:solidFill>
                  <a:srgbClr val="008000"/>
                </a:solidFill>
              </a:rPr>
              <a:t>// функция возвращает длину оптимального маршрута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n,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городов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*d,  </a:t>
            </a:r>
            <a:r>
              <a:rPr lang="en-US" sz="2400" dirty="0">
                <a:solidFill>
                  <a:srgbClr val="008000"/>
                </a:solidFill>
              </a:rPr>
              <a:t>// [in]  </a:t>
            </a:r>
            <a:r>
              <a:rPr lang="be-BY" sz="2400" dirty="0">
                <a:solidFill>
                  <a:srgbClr val="008000"/>
                </a:solidFill>
              </a:rPr>
              <a:t>массив [</a:t>
            </a:r>
            <a:r>
              <a:rPr lang="en-US" sz="2400" dirty="0">
                <a:solidFill>
                  <a:srgbClr val="008000"/>
                </a:solidFill>
              </a:rPr>
              <a:t>n*n] </a:t>
            </a:r>
            <a:r>
              <a:rPr lang="be-BY" sz="2400" dirty="0">
                <a:solidFill>
                  <a:srgbClr val="008000"/>
                </a:solidFill>
              </a:rPr>
              <a:t>расстояний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int</a:t>
            </a:r>
            <a:r>
              <a:rPr lang="pt-BR" sz="2400" dirty="0">
                <a:solidFill>
                  <a:prstClr val="black"/>
                </a:solidFill>
              </a:rPr>
              <a:t> *r         </a:t>
            </a:r>
            <a:r>
              <a:rPr lang="pt-BR" sz="24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5414044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9709" y="33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 Salesman.cpp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Salesman.h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sum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x1,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x2) </a:t>
            </a:r>
            <a:r>
              <a:rPr lang="ru-RU" dirty="0">
                <a:solidFill>
                  <a:srgbClr val="008000"/>
                </a:solidFill>
              </a:rPr>
              <a:t>// суммирование с учетом бесконечности </a:t>
            </a:r>
          </a:p>
          <a:p>
            <a:r>
              <a:rPr lang="en-US" dirty="0">
                <a:solidFill>
                  <a:prstClr val="black"/>
                </a:solidFill>
              </a:rPr>
              <a:t>  {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(x1 == INF || x2 == INF)? INF: (x1 + x2); };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</a:t>
            </a:r>
            <a:r>
              <a:rPr lang="ru-RU" dirty="0" err="1">
                <a:solidFill>
                  <a:prstClr val="black"/>
                </a:solidFill>
              </a:rPr>
              <a:t>firstpath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n) </a:t>
            </a:r>
            <a:r>
              <a:rPr lang="ru-RU" dirty="0">
                <a:solidFill>
                  <a:srgbClr val="008000"/>
                </a:solidFill>
              </a:rPr>
              <a:t>// формирование 1го маршрута 0,1,2,..., n-1, 0</a:t>
            </a:r>
          </a:p>
          <a:p>
            <a:r>
              <a:rPr lang="be-BY" dirty="0">
                <a:solidFill>
                  <a:prstClr val="black"/>
                </a:solidFill>
              </a:rPr>
              <a:t>  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[n+1];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[n] = 0;</a:t>
            </a:r>
          </a:p>
          <a:p>
            <a:r>
              <a:rPr lang="nn-NO" dirty="0">
                <a:solidFill>
                  <a:prstClr val="black"/>
                </a:solidFill>
              </a:rPr>
              <a:t>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0; i &lt; n; i++) rc[i] = i;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 </a:t>
            </a:r>
            <a:r>
              <a:rPr lang="ru-RU" dirty="0" err="1">
                <a:solidFill>
                  <a:prstClr val="black"/>
                </a:solidFill>
              </a:rPr>
              <a:t>source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n)   </a:t>
            </a:r>
            <a:r>
              <a:rPr lang="ru-RU" dirty="0">
                <a:solidFill>
                  <a:srgbClr val="008000"/>
                </a:solidFill>
              </a:rPr>
              <a:t>// формирование исходного массива 1,2,..., n-1</a:t>
            </a:r>
          </a:p>
          <a:p>
            <a:r>
              <a:rPr lang="be-BY" dirty="0">
                <a:solidFill>
                  <a:prstClr val="black"/>
                </a:solidFill>
              </a:rPr>
              <a:t>  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[n-1]; </a:t>
            </a:r>
          </a:p>
          <a:p>
            <a:r>
              <a:rPr lang="nn-NO" dirty="0">
                <a:solidFill>
                  <a:prstClr val="black"/>
                </a:solidFill>
              </a:rPr>
              <a:t>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1; i &lt; n; i++) rc[i-1] = i;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  <a:p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copypath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*r1,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*r2)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копировать маршрут</a:t>
            </a:r>
          </a:p>
          <a:p>
            <a:r>
              <a:rPr lang="en-US" dirty="0">
                <a:solidFill>
                  <a:prstClr val="black"/>
                </a:solidFill>
              </a:rPr>
              <a:t>  {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 = 0; i &lt;  n; i++)  r1[i] = r2[i]; };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distance(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*d)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длина маршрута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(</a:t>
            </a:r>
            <a:r>
              <a:rPr lang="pt-BR" dirty="0">
                <a:solidFill>
                  <a:srgbClr val="0000FF"/>
                </a:solidFill>
              </a:rPr>
              <a:t>int</a:t>
            </a:r>
            <a:r>
              <a:rPr lang="pt-BR" dirty="0">
                <a:solidFill>
                  <a:prstClr val="black"/>
                </a:solidFill>
              </a:rPr>
              <a:t> i = 0; i &lt; n-1; i++) rc = sum(rc, d[r[i]*n+r[i+1]]);  </a:t>
            </a:r>
          </a:p>
          <a:p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>
                <a:solidFill>
                  <a:prstClr val="black"/>
                </a:solidFill>
              </a:rPr>
              <a:t>  sum (rc, d[r[n-1]*n + 0]);    </a:t>
            </a:r>
            <a:r>
              <a:rPr lang="pt-BR" dirty="0">
                <a:solidFill>
                  <a:srgbClr val="008000"/>
                </a:solidFill>
              </a:rPr>
              <a:t>//+ последняя дуга (n-1,0) </a:t>
            </a:r>
            <a:r>
              <a:rPr lang="be-BY" dirty="0" smtClean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917415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indx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*r,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{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1; i &lt; n; i++)  r[i] = s[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[i-1]];}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salesman (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городов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*d,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n*n] </a:t>
            </a:r>
            <a:r>
              <a:rPr lang="be-BY" sz="2000" dirty="0">
                <a:solidFill>
                  <a:srgbClr val="008000"/>
                </a:solidFill>
              </a:rPr>
              <a:t>расстояний </a:t>
            </a:r>
          </a:p>
          <a:p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*r         </a:t>
            </a:r>
            <a:r>
              <a:rPr lang="pt-BR" sz="20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*s = source(n),  *b = </a:t>
            </a:r>
            <a:r>
              <a:rPr lang="en-US" sz="2000" dirty="0" err="1">
                <a:solidFill>
                  <a:prstClr val="black"/>
                </a:solidFill>
              </a:rPr>
              <a:t>firstpath</a:t>
            </a:r>
            <a:r>
              <a:rPr lang="en-US" sz="2000" dirty="0">
                <a:solidFill>
                  <a:prstClr val="black"/>
                </a:solidFill>
              </a:rPr>
              <a:t>(n),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INF, 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::permutation p(n-1);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k = </a:t>
            </a:r>
            <a:r>
              <a:rPr lang="en-US" sz="2000" dirty="0" err="1">
                <a:solidFill>
                  <a:prstClr val="black"/>
                </a:solidFill>
              </a:rPr>
              <a:t>p.getfirst</a:t>
            </a:r>
            <a:r>
              <a:rPr lang="en-US" sz="2000" dirty="0">
                <a:solidFill>
                  <a:prstClr val="black"/>
                </a:solidFill>
              </a:rPr>
              <a:t>();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srgbClr val="0000FF"/>
                </a:solidFill>
              </a:rPr>
              <a:t>while</a:t>
            </a:r>
            <a:r>
              <a:rPr lang="ru-RU" sz="2000" dirty="0">
                <a:solidFill>
                  <a:prstClr val="black"/>
                </a:solidFill>
              </a:rPr>
              <a:t> (k &gt;= 0)  </a:t>
            </a:r>
            <a:r>
              <a:rPr lang="ru-RU" sz="2000" dirty="0">
                <a:solidFill>
                  <a:srgbClr val="008000"/>
                </a:solidFill>
              </a:rPr>
              <a:t>// цикл генерации перестановок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{                   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prstClr val="black"/>
                </a:solidFill>
              </a:rPr>
              <a:t>indx</a:t>
            </a:r>
            <a:r>
              <a:rPr lang="en-US" sz="2000" dirty="0">
                <a:solidFill>
                  <a:prstClr val="black"/>
                </a:solidFill>
              </a:rPr>
              <a:t>(n, b, s, </a:t>
            </a:r>
            <a:r>
              <a:rPr lang="en-US" sz="2000" dirty="0" err="1">
                <a:solidFill>
                  <a:prstClr val="black"/>
                </a:solidFill>
              </a:rPr>
              <a:t>p.sset</a:t>
            </a:r>
            <a:r>
              <a:rPr lang="en-US" sz="2000" dirty="0">
                <a:solidFill>
                  <a:prstClr val="black"/>
                </a:solidFill>
              </a:rPr>
              <a:t>);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новый маршрут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 = distance(</a:t>
            </a:r>
            <a:r>
              <a:rPr lang="en-US" sz="2000" dirty="0" err="1">
                <a:solidFill>
                  <a:prstClr val="black"/>
                </a:solidFill>
              </a:rPr>
              <a:t>n,b,d</a:t>
            </a:r>
            <a:r>
              <a:rPr lang="en-US" sz="2000" dirty="0">
                <a:solidFill>
                  <a:prstClr val="black"/>
                </a:solidFill>
              </a:rPr>
              <a:t>)) &lt;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r>
              <a:rPr lang="en-US" sz="2000" dirty="0" err="1">
                <a:solidFill>
                  <a:prstClr val="black"/>
                </a:solidFill>
              </a:rPr>
              <a:t>copypath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n,r,b</a:t>
            </a:r>
            <a:r>
              <a:rPr lang="en-US" sz="2000" dirty="0">
                <a:solidFill>
                  <a:prstClr val="black"/>
                </a:solidFill>
              </a:rPr>
              <a:t>);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k = </a:t>
            </a:r>
            <a:r>
              <a:rPr lang="en-US" sz="2000" dirty="0" err="1">
                <a:solidFill>
                  <a:prstClr val="black"/>
                </a:solidFill>
              </a:rPr>
              <a:t>p.getnext</a:t>
            </a:r>
            <a:r>
              <a:rPr lang="en-US" sz="2000" dirty="0">
                <a:solidFill>
                  <a:prstClr val="black"/>
                </a:solidFill>
              </a:rPr>
              <a:t>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5706170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404664"/>
            <a:ext cx="835292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/>
              <a:t>освоение навыков решения оптимизационных задач комбинаторными методами.</a:t>
            </a:r>
          </a:p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особенностей применения комбинаторных алгоритмов решения оптимизационных задач;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теоретических основ комбинаторных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практическое применение алгоритмов для решения известных оптимизационных задач на языке программирования С++.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8651687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1032" y="0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Salesman.h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5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d[N][N] = { </a:t>
            </a:r>
            <a:r>
              <a:rPr lang="pt-BR" sz="2000" dirty="0">
                <a:solidFill>
                  <a:srgbClr val="008000"/>
                </a:solidFill>
              </a:rPr>
              <a:t>//0   1    2    3     4        </a:t>
            </a:r>
          </a:p>
          <a:p>
            <a:r>
              <a:rPr lang="de-DE" sz="2000" dirty="0">
                <a:solidFill>
                  <a:prstClr val="black"/>
                </a:solidFill>
              </a:rPr>
              <a:t>               {  0,  45, INF,  25,   50},    </a:t>
            </a:r>
            <a:r>
              <a:rPr lang="de-DE" sz="2000" dirty="0">
                <a:solidFill>
                  <a:srgbClr val="008000"/>
                </a:solidFill>
              </a:rPr>
              <a:t>//  0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45,   0,  55,  20,  100},    </a:t>
            </a:r>
            <a:r>
              <a:rPr lang="be-BY" sz="2000" dirty="0">
                <a:solidFill>
                  <a:srgbClr val="008000"/>
                </a:solidFill>
              </a:rPr>
              <a:t>//  1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70,  20,   0,  10,   30},    </a:t>
            </a:r>
            <a:r>
              <a:rPr lang="be-BY" sz="2000" dirty="0">
                <a:solidFill>
                  <a:srgbClr val="008000"/>
                </a:solidFill>
              </a:rPr>
              <a:t>//  2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80,  10,  40,   0,   10},    </a:t>
            </a:r>
            <a:r>
              <a:rPr lang="be-BY" sz="2000" dirty="0">
                <a:solidFill>
                  <a:srgbClr val="008000"/>
                </a:solidFill>
              </a:rPr>
              <a:t>//  3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30,  50,  20,  10,    0}};   </a:t>
            </a:r>
            <a:r>
              <a:rPr lang="be-BY" sz="2000" dirty="0">
                <a:solidFill>
                  <a:srgbClr val="008000"/>
                </a:solidFill>
              </a:rPr>
              <a:t>//  4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r[N];            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результат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 = salesman (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N,       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количество городов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*)d, 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массив [n*n] расстояний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r           </a:t>
            </a:r>
            <a:r>
              <a:rPr lang="en-US" sz="2000" dirty="0">
                <a:solidFill>
                  <a:srgbClr val="008000"/>
                </a:solidFill>
              </a:rPr>
              <a:t>// [out]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n] </a:t>
            </a:r>
            <a:r>
              <a:rPr lang="be-BY" sz="2000" dirty="0">
                <a:solidFill>
                  <a:srgbClr val="008000"/>
                </a:solidFill>
              </a:rPr>
              <a:t>маршрут 0 </a:t>
            </a:r>
            <a:r>
              <a:rPr lang="en-US" sz="2000" dirty="0">
                <a:solidFill>
                  <a:srgbClr val="008000"/>
                </a:solidFill>
              </a:rPr>
              <a:t>x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	</a:t>
            </a:r>
            <a:r>
              <a:rPr lang="be-BY" sz="2000" dirty="0" smtClean="0">
                <a:solidFill>
                  <a:prstClr val="black"/>
                </a:solidFill>
              </a:rPr>
              <a:t> </a:t>
            </a:r>
            <a:r>
              <a:rPr lang="be-BY" sz="2000" dirty="0">
                <a:solidFill>
                  <a:prstClr val="black"/>
                </a:solidFill>
              </a:rPr>
              <a:t>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21556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0477" y="260648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endl</a:t>
            </a:r>
            <a:r>
              <a:rPr lang="en-US" sz="2000" dirty="0"/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"-- количество  городов: "</a:t>
            </a:r>
            <a:r>
              <a:rPr lang="ru-RU" sz="2000" dirty="0">
                <a:solidFill>
                  <a:prstClr val="black"/>
                </a:solidFill>
              </a:rPr>
              <a:t>&lt;&lt;N;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матрица расстояний :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&lt; N; j++)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(d[i][j]!= INF)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(3)&lt;&lt;d[i][j]&lt;&lt; 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>
                <a:solidFill>
                  <a:srgbClr val="A31515"/>
                </a:solidFill>
              </a:rPr>
              <a:t>"INF"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оптимальный маршрут: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"--&gt;"</a:t>
            </a:r>
            <a:r>
              <a:rPr lang="nn-NO" sz="2000" dirty="0">
                <a:solidFill>
                  <a:prstClr val="black"/>
                </a:solidFill>
              </a:rPr>
              <a:t>; std::cout&lt;&lt;0;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длина маршрута     : "</a:t>
            </a:r>
            <a:r>
              <a:rPr lang="be-BY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prstClr val="black"/>
                </a:solidFill>
              </a:rPr>
              <a:t>s;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0858142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873201" cy="496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93500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 main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Auxil.h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time.h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Salesman.h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SPACE(n)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(n)&lt;&lt;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12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d[N*N+1], r[N];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auxil</a:t>
            </a:r>
            <a:r>
              <a:rPr lang="en-US" sz="24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N*N; i++) d [i] = auxil::iget(10,100);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5738312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     городов           вычисления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7; i &lt;= 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salesman (i, 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*)d, r);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15311857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26124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27410"/>
            <a:ext cx="11094552" cy="603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26348" y="6129591"/>
            <a:ext cx="2699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16708"/>
              </p:ext>
            </p:extLst>
          </p:nvPr>
        </p:nvGraphicFramePr>
        <p:xfrm>
          <a:off x="3707904" y="6165302"/>
          <a:ext cx="2241252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Формула" r:id="rId4" imgW="787400" imgH="228600" progId="Equation.3">
                  <p:embed/>
                </p:oleObj>
              </mc:Choice>
              <mc:Fallback>
                <p:oleObj name="Формула" r:id="rId4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165302"/>
                        <a:ext cx="2241252" cy="6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5785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4. Генерация размещений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" y="3789040"/>
            <a:ext cx="8978108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" y="793731"/>
            <a:ext cx="8981409" cy="191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4" y="2931365"/>
            <a:ext cx="8805214" cy="8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9014" y="2884874"/>
            <a:ext cx="2408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5323520"/>
            <a:ext cx="2408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1763688" y="-14033"/>
          <a:ext cx="4860032" cy="67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3" imgW="6740280" imgH="9923073" progId="Visio.Drawing.11">
                  <p:embed/>
                </p:oleObj>
              </mc:Choice>
              <mc:Fallback>
                <p:oleObj name="Visio" r:id="rId3" imgW="6740280" imgH="99230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-14033"/>
                        <a:ext cx="4860032" cy="676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6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0"/>
            <a:ext cx="7992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-конечная звезда 4"/>
          <p:cNvSpPr/>
          <p:nvPr/>
        </p:nvSpPr>
        <p:spPr>
          <a:xfrm>
            <a:off x="8028384" y="1916832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" name="4-конечная звезда 5"/>
          <p:cNvSpPr/>
          <p:nvPr/>
        </p:nvSpPr>
        <p:spPr>
          <a:xfrm>
            <a:off x="8028384" y="2636912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" name="4-конечная звезда 6"/>
          <p:cNvSpPr/>
          <p:nvPr/>
        </p:nvSpPr>
        <p:spPr>
          <a:xfrm>
            <a:off x="8028384" y="2996952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8" name="4-конечная звезда 7"/>
          <p:cNvSpPr/>
          <p:nvPr/>
        </p:nvSpPr>
        <p:spPr>
          <a:xfrm>
            <a:off x="8028384" y="4149080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4-конечная звезда 8"/>
          <p:cNvSpPr/>
          <p:nvPr/>
        </p:nvSpPr>
        <p:spPr>
          <a:xfrm>
            <a:off x="8028384" y="4509120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" name="4-конечная звезда 9"/>
          <p:cNvSpPr/>
          <p:nvPr/>
        </p:nvSpPr>
        <p:spPr>
          <a:xfrm>
            <a:off x="8028384" y="5229200"/>
            <a:ext cx="216024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2573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980728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Генерация перестановок;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</a:t>
            </a:r>
            <a:r>
              <a:rPr lang="ru-RU" sz="2800" dirty="0" smtClean="0">
                <a:solidFill>
                  <a:schemeClr val="tx1"/>
                </a:solidFill>
              </a:rPr>
              <a:t>задачи </a:t>
            </a:r>
            <a:r>
              <a:rPr lang="ru-RU" sz="2800" dirty="0">
                <a:solidFill>
                  <a:schemeClr val="tx1"/>
                </a:solidFill>
              </a:rPr>
              <a:t>коммивояжера c использованием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перестановок</a:t>
            </a:r>
            <a:r>
              <a:rPr lang="ru-RU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be-BY" sz="2800" dirty="0">
                <a:solidFill>
                  <a:schemeClr val="tx1"/>
                </a:solidFill>
              </a:rPr>
              <a:t>Генерация </a:t>
            </a:r>
            <a:r>
              <a:rPr lang="ru-RU" sz="2800" dirty="0" smtClean="0">
                <a:solidFill>
                  <a:schemeClr val="tx1"/>
                </a:solidFill>
              </a:rPr>
              <a:t>размещений</a:t>
            </a:r>
            <a:r>
              <a:rPr lang="be-BY" sz="2800" dirty="0" smtClean="0">
                <a:solidFill>
                  <a:schemeClr val="tx1"/>
                </a:solidFill>
              </a:rPr>
              <a:t>;</a:t>
            </a: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размещений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284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755575" y="692696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Формула" r:id="rId3" imgW="723586" imgH="279279" progId="Equation.3">
                  <p:embed/>
                </p:oleObj>
              </mc:Choice>
              <mc:Fallback>
                <p:oleObj name="Формула" r:id="rId3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692696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755576" y="1484784"/>
          <a:ext cx="17207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Формула" r:id="rId5" imgW="736600" imgH="279400" progId="Equation.3">
                  <p:embed/>
                </p:oleObj>
              </mc:Choice>
              <mc:Fallback>
                <p:oleObj name="Формула" r:id="rId5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172074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755576" y="22768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Формула" r:id="rId7" imgW="723586" imgH="279279" progId="Equation.3">
                  <p:embed/>
                </p:oleObj>
              </mc:Choice>
              <mc:Fallback>
                <p:oleObj name="Формула" r:id="rId7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755576" y="3068960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Формула" r:id="rId9" imgW="710891" imgH="279279" progId="Equation.3">
                  <p:embed/>
                </p:oleObj>
              </mc:Choice>
              <mc:Fallback>
                <p:oleObj name="Формула" r:id="rId9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755576" y="3789040"/>
          <a:ext cx="1656184" cy="6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Формула" r:id="rId11" imgW="698500" imgH="279400" progId="Equation.3">
                  <p:embed/>
                </p:oleObj>
              </mc:Choice>
              <mc:Fallback>
                <p:oleObj name="Формула" r:id="rId11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1656184" cy="65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755576" y="4581128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Формула" r:id="rId13" imgW="710891" imgH="279279" progId="Equation.3">
                  <p:embed/>
                </p:oleObj>
              </mc:Choice>
              <mc:Fallback>
                <p:oleObj name="Формула" r:id="rId13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3707903" y="692696"/>
          <a:ext cx="1705925" cy="65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Формула" r:id="rId15" imgW="723586" imgH="279279" progId="Equation.3">
                  <p:embed/>
                </p:oleObj>
              </mc:Choice>
              <mc:Fallback>
                <p:oleObj name="Формула" r:id="rId15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3" y="692696"/>
                        <a:ext cx="1705925" cy="65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3707904" y="1484784"/>
          <a:ext cx="1706649" cy="64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Формула" r:id="rId17" imgW="736600" imgH="279400" progId="Equation.3">
                  <p:embed/>
                </p:oleObj>
              </mc:Choice>
              <mc:Fallback>
                <p:oleObj name="Формула" r:id="rId17" imgW="736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4784"/>
                        <a:ext cx="1706649" cy="642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3737700" y="22768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Формула" r:id="rId19" imgW="723586" imgH="279279" progId="Equation.3">
                  <p:embed/>
                </p:oleObj>
              </mc:Choice>
              <mc:Fallback>
                <p:oleObj name="Формула" r:id="rId19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00" y="22768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3760047" y="3068960"/>
          <a:ext cx="167604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Формула" r:id="rId21" imgW="710891" imgH="279279" progId="Equation.3">
                  <p:embed/>
                </p:oleObj>
              </mc:Choice>
              <mc:Fallback>
                <p:oleObj name="Формула" r:id="rId21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047" y="3068960"/>
                        <a:ext cx="167604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3779912" y="3789040"/>
          <a:ext cx="16313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Формула" r:id="rId23" imgW="698500" imgH="279400" progId="Equation.3">
                  <p:embed/>
                </p:oleObj>
              </mc:Choice>
              <mc:Fallback>
                <p:oleObj name="Формула" r:id="rId23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163135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3836796" y="4581128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Формула" r:id="rId25" imgW="710891" imgH="279279" progId="Equation.3">
                  <p:embed/>
                </p:oleObj>
              </mc:Choice>
              <mc:Fallback>
                <p:oleObj name="Формула" r:id="rId25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796" y="4581128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79512" y="5445224"/>
          <a:ext cx="33704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Формула" r:id="rId27" imgW="2133600" imgH="635000" progId="Equation.3">
                  <p:embed/>
                </p:oleObj>
              </mc:Choice>
              <mc:Fallback>
                <p:oleObj name="Формула" r:id="rId27" imgW="2133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45224"/>
                        <a:ext cx="337040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4067944" y="5733256"/>
          <a:ext cx="12272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Формула" r:id="rId29" imgW="532937" imgH="215713" progId="Equation.3">
                  <p:embed/>
                </p:oleObj>
              </mc:Choice>
              <mc:Fallback>
                <p:oleObj name="Формула" r:id="rId29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733256"/>
                        <a:ext cx="122726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6049963" y="5583238"/>
          <a:ext cx="27035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Формула" r:id="rId31" imgW="1790640" imgH="482400" progId="Equation.3">
                  <p:embed/>
                </p:oleObj>
              </mc:Choice>
              <mc:Fallback>
                <p:oleObj name="Формула" r:id="rId31" imgW="1790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5583238"/>
                        <a:ext cx="2703512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0" y="1095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2343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9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Combi.h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</a:rPr>
              <a:t>#pragma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once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combi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be-BY" dirty="0" smtClean="0">
                <a:solidFill>
                  <a:prstClr val="black"/>
                </a:solidFill>
              </a:rPr>
              <a:t>{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ru-RU" dirty="0" err="1">
                <a:solidFill>
                  <a:srgbClr val="0000FF"/>
                </a:solidFill>
              </a:rPr>
              <a:t>struct</a:t>
            </a:r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xcombination</a:t>
            </a:r>
            <a:r>
              <a:rPr lang="ru-RU" dirty="0">
                <a:solidFill>
                  <a:prstClr val="black"/>
                </a:solidFill>
              </a:rPr>
              <a:t>           </a:t>
            </a:r>
            <a:r>
              <a:rPr lang="ru-RU" dirty="0">
                <a:solidFill>
                  <a:srgbClr val="008000"/>
                </a:solidFill>
              </a:rPr>
              <a:t>// генератор  </a:t>
            </a:r>
            <a:r>
              <a:rPr lang="ru-RU" dirty="0" smtClean="0">
                <a:solidFill>
                  <a:srgbClr val="008000"/>
                </a:solidFill>
              </a:rPr>
              <a:t>сочетаний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{</a:t>
            </a:r>
            <a:r>
              <a:rPr lang="en-US" dirty="0" smtClean="0">
                <a:solidFill>
                  <a:prstClr val="black"/>
                </a:solidFill>
              </a:rPr>
              <a:t>……………………..}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permutation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генератор   перестановок     </a:t>
            </a: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{</a:t>
            </a:r>
            <a:r>
              <a:rPr lang="en-US" dirty="0" smtClean="0">
                <a:solidFill>
                  <a:prstClr val="black"/>
                </a:solidFill>
              </a:rPr>
              <a:t>………………………}</a:t>
            </a:r>
          </a:p>
          <a:p>
            <a:r>
              <a:rPr lang="en-US" dirty="0" smtClean="0"/>
              <a:t> 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accomodation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генератор размещений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 n,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исходного множества  </a:t>
            </a:r>
          </a:p>
          <a:p>
            <a:r>
              <a:rPr lang="ru-RU" dirty="0">
                <a:solidFill>
                  <a:prstClr val="black"/>
                </a:solidFill>
              </a:rPr>
              <a:t>         m,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в размещении </a:t>
            </a:r>
          </a:p>
          <a:p>
            <a:r>
              <a:rPr lang="ru-RU" dirty="0">
                <a:solidFill>
                  <a:prstClr val="black"/>
                </a:solidFill>
              </a:rPr>
              <a:t>     *</a:t>
            </a:r>
            <a:r>
              <a:rPr lang="ru-RU" dirty="0" err="1">
                <a:solidFill>
                  <a:prstClr val="black"/>
                </a:solidFill>
              </a:rPr>
              <a:t>sset</a:t>
            </a:r>
            <a:r>
              <a:rPr lang="ru-RU" dirty="0">
                <a:solidFill>
                  <a:prstClr val="black"/>
                </a:solidFill>
              </a:rPr>
              <a:t>;      </a:t>
            </a:r>
            <a:r>
              <a:rPr lang="ru-RU" dirty="0">
                <a:solidFill>
                  <a:srgbClr val="008000"/>
                </a:solidFill>
              </a:rPr>
              <a:t>// массив </a:t>
            </a:r>
            <a:r>
              <a:rPr lang="ru-RU" dirty="0" err="1">
                <a:solidFill>
                  <a:srgbClr val="008000"/>
                </a:solidFill>
              </a:rPr>
              <a:t>индесов</a:t>
            </a:r>
            <a:r>
              <a:rPr lang="ru-RU" dirty="0">
                <a:solidFill>
                  <a:srgbClr val="008000"/>
                </a:solidFill>
              </a:rPr>
              <a:t> текущего размещения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xcombination</a:t>
            </a:r>
            <a:r>
              <a:rPr lang="ru-RU" dirty="0">
                <a:solidFill>
                  <a:prstClr val="black"/>
                </a:solidFill>
              </a:rPr>
              <a:t>  *</a:t>
            </a:r>
            <a:r>
              <a:rPr lang="ru-RU" dirty="0" err="1">
                <a:solidFill>
                  <a:prstClr val="black"/>
                </a:solidFill>
              </a:rPr>
              <a:t>cgen</a:t>
            </a:r>
            <a:r>
              <a:rPr lang="ru-RU" dirty="0">
                <a:solidFill>
                  <a:prstClr val="black"/>
                </a:solidFill>
              </a:rPr>
              <a:t>;   </a:t>
            </a:r>
            <a:r>
              <a:rPr lang="ru-RU" dirty="0">
                <a:solidFill>
                  <a:srgbClr val="008000"/>
                </a:solidFill>
              </a:rPr>
              <a:t>// указатель на генератор сочетаний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prstClr val="black"/>
                </a:solidFill>
              </a:rPr>
              <a:t>permutation</a:t>
            </a:r>
            <a:r>
              <a:rPr lang="ru-RU" dirty="0">
                <a:solidFill>
                  <a:prstClr val="black"/>
                </a:solidFill>
              </a:rPr>
              <a:t> *</a:t>
            </a:r>
            <a:r>
              <a:rPr lang="ru-RU" dirty="0" err="1">
                <a:solidFill>
                  <a:prstClr val="black"/>
                </a:solidFill>
              </a:rPr>
              <a:t>pgen</a:t>
            </a:r>
            <a:r>
              <a:rPr lang="ru-RU" dirty="0">
                <a:solidFill>
                  <a:prstClr val="black"/>
                </a:solidFill>
              </a:rPr>
              <a:t>;   </a:t>
            </a:r>
            <a:r>
              <a:rPr lang="ru-RU" dirty="0">
                <a:solidFill>
                  <a:srgbClr val="008000"/>
                </a:solidFill>
              </a:rPr>
              <a:t>// указатель на генератор перестановок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accomodation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n = 1,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m = 1);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конструктор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void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reset</a:t>
            </a:r>
            <a:r>
              <a:rPr lang="ru-RU" dirty="0">
                <a:solidFill>
                  <a:prstClr val="black"/>
                </a:solidFill>
              </a:rPr>
              <a:t>();     </a:t>
            </a:r>
            <a:r>
              <a:rPr lang="ru-RU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getfirst</a:t>
            </a:r>
            <a:r>
              <a:rPr lang="ru-RU" dirty="0">
                <a:solidFill>
                  <a:prstClr val="black"/>
                </a:solidFill>
              </a:rPr>
              <a:t>();     </a:t>
            </a:r>
            <a:r>
              <a:rPr lang="ru-RU" dirty="0">
                <a:solidFill>
                  <a:srgbClr val="008000"/>
                </a:solidFill>
              </a:rPr>
              <a:t>// сформировать первый массив индексов 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getnext</a:t>
            </a:r>
            <a:r>
              <a:rPr lang="ru-RU" dirty="0">
                <a:solidFill>
                  <a:prstClr val="black"/>
                </a:solidFill>
              </a:rPr>
              <a:t>();      </a:t>
            </a:r>
            <a:r>
              <a:rPr lang="ru-RU" dirty="0">
                <a:solidFill>
                  <a:srgbClr val="008000"/>
                </a:solidFill>
              </a:rPr>
              <a:t>// сформировать следующий массив индексов 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ntx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i);   </a:t>
            </a:r>
            <a:r>
              <a:rPr lang="ru-RU" dirty="0">
                <a:solidFill>
                  <a:srgbClr val="008000"/>
                </a:solidFill>
              </a:rPr>
              <a:t>// получить i-й элемент массива индексов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__int64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na</a:t>
            </a:r>
            <a:r>
              <a:rPr lang="en-US" dirty="0">
                <a:solidFill>
                  <a:prstClr val="black"/>
                </a:solidFill>
              </a:rPr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номер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размещения</a:t>
            </a:r>
            <a:r>
              <a:rPr lang="en-US" dirty="0">
                <a:solidFill>
                  <a:srgbClr val="008000"/>
                </a:solidFill>
              </a:rPr>
              <a:t> 0, ..., count()-1 </a:t>
            </a:r>
          </a:p>
          <a:p>
            <a:r>
              <a:rPr lang="ru-RU" dirty="0">
                <a:solidFill>
                  <a:prstClr val="black"/>
                </a:solidFill>
              </a:rPr>
              <a:t>  </a:t>
            </a:r>
            <a:r>
              <a:rPr lang="ru-RU" dirty="0" err="1">
                <a:solidFill>
                  <a:srgbClr val="0000FF"/>
                </a:solidFill>
              </a:rPr>
              <a:t>unsigned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count</a:t>
            </a:r>
            <a:r>
              <a:rPr lang="ru-RU" dirty="0">
                <a:solidFill>
                  <a:prstClr val="black"/>
                </a:solidFill>
              </a:rPr>
              <a:t>()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;  </a:t>
            </a:r>
            <a:r>
              <a:rPr lang="ru-RU" dirty="0">
                <a:solidFill>
                  <a:srgbClr val="008000"/>
                </a:solidFill>
              </a:rPr>
              <a:t>// общее количество размещений </a:t>
            </a:r>
          </a:p>
          <a:p>
            <a:r>
              <a:rPr lang="be-BY" dirty="0">
                <a:solidFill>
                  <a:prstClr val="black"/>
                </a:solidFill>
              </a:rPr>
              <a:t>  </a:t>
            </a:r>
            <a:r>
              <a:rPr lang="be-BY" dirty="0" smtClean="0">
                <a:solidFill>
                  <a:prstClr val="black"/>
                </a:solidFill>
              </a:rPr>
              <a:t>};</a:t>
            </a:r>
            <a:endParaRPr lang="be-BY" dirty="0">
              <a:solidFill>
                <a:prstClr val="black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45261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Combi.ccp</a:t>
            </a:r>
            <a:r>
              <a:rPr lang="en-US" sz="2000" dirty="0" smtClean="0">
                <a:solidFill>
                  <a:srgbClr val="008000"/>
                </a:solidFill>
              </a:rPr>
              <a:t>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NINF  ((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)0x8000)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be-BY" sz="2000" dirty="0">
                <a:solidFill>
                  <a:prstClr val="black"/>
                </a:solidFill>
              </a:rPr>
              <a:t>	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cgen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n,m</a:t>
            </a:r>
            <a:r>
              <a:rPr lang="en-US" sz="20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permutation(m);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49086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244" y="188640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::reset()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na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-&gt;reset();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getfirst</a:t>
            </a:r>
            <a:r>
              <a:rPr lang="en-US" sz="2400" dirty="0">
                <a:solidFill>
                  <a:prstClr val="black"/>
                </a:solidFill>
              </a:rPr>
              <a:t>();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getfirst</a:t>
            </a:r>
            <a:r>
              <a:rPr lang="en-US" sz="2400" dirty="0">
                <a:solidFill>
                  <a:prstClr val="black"/>
                </a:solidFill>
              </a:rPr>
              <a:t>()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&gt;=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-&gt;m)?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-&gt;m:-1;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&gt; 0)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</a:t>
            </a:r>
            <a:r>
              <a:rPr lang="nn-NO" sz="2400" dirty="0">
                <a:solidFill>
                  <a:srgbClr val="0000FF"/>
                </a:solidFill>
              </a:rPr>
              <a:t>this</a:t>
            </a:r>
            <a:r>
              <a:rPr lang="nn-NO" sz="2400" dirty="0">
                <a:solidFill>
                  <a:prstClr val="black"/>
                </a:solidFill>
              </a:rPr>
              <a:t>-&gt;m; i++)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ntx</a:t>
            </a:r>
            <a:r>
              <a:rPr lang="en-US" sz="2400" dirty="0">
                <a:solidFill>
                  <a:prstClr val="black"/>
                </a:solidFill>
              </a:rPr>
              <a:t>(i)];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226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289" y="116632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na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())&gt;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cgen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getnext</a:t>
            </a:r>
            <a:r>
              <a:rPr lang="en-US" sz="2000" dirty="0">
                <a:solidFill>
                  <a:prstClr val="black"/>
                </a:solidFill>
              </a:rPr>
              <a:t>())&gt; 0)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{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pgen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();};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-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-&gt;m):0;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</a:t>
            </a:r>
            <a:r>
              <a:rPr lang="be-BY" sz="2000" dirty="0" smtClean="0">
                <a:solidFill>
                  <a:prstClr val="black"/>
                </a:solidFill>
              </a:rPr>
              <a:t>};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// а также все данные .</a:t>
            </a:r>
            <a:r>
              <a:rPr lang="ru-RU" sz="2000" dirty="0" err="1" smtClean="0">
                <a:solidFill>
                  <a:schemeClr val="accent3">
                    <a:lumMod val="50000"/>
                  </a:schemeClr>
                </a:solidFill>
              </a:rPr>
              <a:t>сср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 файлов для генераторов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xcombination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</a:rPr>
              <a:t> и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permutation</a:t>
            </a:r>
            <a:endParaRPr lang="be-BY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09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(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(AA)/2)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M 3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char</a:t>
            </a:r>
            <a:r>
              <a:rPr lang="pt-BR" sz="2000" dirty="0">
                <a:solidFill>
                  <a:prstClr val="black"/>
                </a:solidFill>
              </a:rPr>
              <a:t>  AA[][2]= {</a:t>
            </a:r>
            <a:r>
              <a:rPr lang="pt-BR" sz="2000" dirty="0">
                <a:solidFill>
                  <a:srgbClr val="A31515"/>
                </a:solidFill>
              </a:rPr>
              <a:t>"A"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"B"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"C"</a:t>
            </a:r>
            <a:r>
              <a:rPr lang="pt-BR" sz="2000" dirty="0">
                <a:solidFill>
                  <a:prstClr val="black"/>
                </a:solidFill>
              </a:rPr>
              <a:t>, </a:t>
            </a:r>
            <a:r>
              <a:rPr lang="pt-BR" sz="2000" dirty="0">
                <a:solidFill>
                  <a:srgbClr val="A31515"/>
                </a:solidFill>
              </a:rPr>
              <a:t>"D"</a:t>
            </a:r>
            <a:r>
              <a:rPr lang="pt-BR" sz="20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 --- Генератор размещений ---"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"{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&lt;&lt;AA[i]&lt;&lt;((i&lt; N-1)?</a:t>
            </a:r>
            <a:r>
              <a:rPr lang="en-US" sz="2000" dirty="0">
                <a:solidFill>
                  <a:srgbClr val="A31515"/>
                </a:solidFill>
              </a:rPr>
              <a:t>", "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"}"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08725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884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размещений  из  "</a:t>
            </a:r>
            <a:r>
              <a:rPr lang="ru-RU" sz="2400" dirty="0">
                <a:solidFill>
                  <a:prstClr val="black"/>
                </a:solidFill>
              </a:rPr>
              <a:t>&lt;&lt; N &lt;&lt;</a:t>
            </a:r>
            <a:r>
              <a:rPr lang="ru-RU" sz="2400" dirty="0">
                <a:solidFill>
                  <a:srgbClr val="A31515"/>
                </a:solidFill>
              </a:rPr>
              <a:t>" по "</a:t>
            </a:r>
            <a:r>
              <a:rPr lang="ru-RU" sz="2400" dirty="0">
                <a:solidFill>
                  <a:prstClr val="black"/>
                </a:solidFill>
              </a:rPr>
              <a:t>&lt;&lt;M;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s(N,M);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();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(2)&lt;&lt;s.na&lt;&lt;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3;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s.ntx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062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486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91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6233"/>
            <a:ext cx="8856984" cy="27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74609" y="4005064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323528" y="4466729"/>
          <a:ext cx="2446135" cy="11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66729"/>
                        <a:ext cx="2446135" cy="11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2843808" y="4797152"/>
          <a:ext cx="21602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Формула" r:id="rId6" imgW="1002865" imgH="266584" progId="Equation.3">
                  <p:embed/>
                </p:oleObj>
              </mc:Choice>
              <mc:Fallback>
                <p:oleObj name="Формула" r:id="rId6" imgW="100286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97152"/>
                        <a:ext cx="216024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5076056" y="4797152"/>
          <a:ext cx="24194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97152"/>
                        <a:ext cx="241946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7585445" y="4797152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445" y="4797152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2843808" y="5661248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661248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4535996" y="5661248"/>
          <a:ext cx="1195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Формула" r:id="rId14" imgW="545760" imgH="253800" progId="Equation.3">
                  <p:embed/>
                </p:oleObj>
              </mc:Choice>
              <mc:Fallback>
                <p:oleObj name="Формула" r:id="rId14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5661248"/>
                        <a:ext cx="1195387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602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539552" y="0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Visio" r:id="rId3" imgW="7182810" imgH="10126872" progId="Visio.Drawing.11">
                  <p:embed/>
                </p:oleObj>
              </mc:Choice>
              <mc:Fallback>
                <p:oleObj name="Visio" r:id="rId3" imgW="7182810" imgH="101268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0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5004048" y="1340768"/>
          <a:ext cx="405232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Формула" r:id="rId5" imgW="2095200" imgH="482400" progId="Equation.3">
                  <p:embed/>
                </p:oleObj>
              </mc:Choice>
              <mc:Fallback>
                <p:oleObj name="Формула" r:id="rId5" imgW="2095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340768"/>
                        <a:ext cx="405232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004047" y="2492896"/>
          <a:ext cx="296503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Формула" r:id="rId7" imgW="1333500" imgH="482600" progId="Equation.3">
                  <p:embed/>
                </p:oleObj>
              </mc:Choice>
              <mc:Fallback>
                <p:oleObj name="Формула" r:id="rId7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7" y="2492896"/>
                        <a:ext cx="296503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3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  <a:p>
            <a:pPr lvl="0"/>
            <a:r>
              <a:rPr lang="ru-RU" sz="2400" b="1" dirty="0"/>
              <a:t>Генерация  подмножеств заданного множества</a:t>
            </a:r>
            <a:r>
              <a:rPr lang="ru-RU" sz="2400" dirty="0"/>
              <a:t>:</a:t>
            </a:r>
            <a:endParaRPr lang="be-BY" sz="2400" dirty="0"/>
          </a:p>
          <a:p>
            <a:r>
              <a:rPr lang="ru-RU" sz="2400" dirty="0"/>
              <a:t>- разработка генератора подмножеств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рюкзаке.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сочетаний: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об оптимальной загрузке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 перестановок:</a:t>
            </a:r>
            <a:endParaRPr lang="be-BY" sz="2400" dirty="0"/>
          </a:p>
          <a:p>
            <a:r>
              <a:rPr lang="ru-RU" sz="2400" dirty="0"/>
              <a:t>- разработка генератора перестановок на 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коммивояжере.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размещений</a:t>
            </a:r>
            <a:r>
              <a:rPr lang="en-US" sz="2400" b="1" dirty="0"/>
              <a:t>: 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r>
              <a:rPr lang="ru-RU" sz="2400" dirty="0" smtClean="0"/>
              <a:t>- </a:t>
            </a:r>
            <a:r>
              <a:rPr lang="ru-RU" sz="2400" dirty="0"/>
              <a:t>решение задачи об оптимальной загрузке (с центровкой)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870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solidFill>
                  <a:srgbClr val="008000"/>
                </a:solidFill>
              </a:rPr>
              <a:t>// --- В</a:t>
            </a:r>
            <a:r>
              <a:rPr lang="en-US" sz="2400" dirty="0" err="1">
                <a:solidFill>
                  <a:srgbClr val="008000"/>
                </a:solidFill>
              </a:rPr>
              <a:t>oat.h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8000"/>
                </a:solidFill>
              </a:rPr>
              <a:t>// -- решение  задачи об оптимальном  размещении контейнеров </a:t>
            </a:r>
          </a:p>
          <a:p>
            <a:r>
              <a:rPr lang="ru-RU" sz="2400" dirty="0">
                <a:solidFill>
                  <a:srgbClr val="008000"/>
                </a:solidFill>
              </a:rPr>
              <a:t>//  функция возвращает доход  от перевозки выбранных контейнеров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boat_</a:t>
            </a:r>
            <a:r>
              <a:rPr lang="be-BY" sz="2400" dirty="0">
                <a:solidFill>
                  <a:prstClr val="black"/>
                </a:solidFill>
              </a:rPr>
              <a:t>с(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мест для контейнеров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минимальный вес контейнера на каждом  месте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максимальный вес контейнера на  каждом месте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доход от перевозки каждого контейнера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out</a:t>
            </a:r>
            <a:r>
              <a:rPr lang="ru-RU" sz="2400" dirty="0">
                <a:solidFill>
                  <a:srgbClr val="008000"/>
                </a:solidFill>
              </a:rPr>
              <a:t>] номера  выбранных контейнеров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31130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462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--- В</a:t>
            </a:r>
            <a:r>
              <a:rPr lang="en-US" sz="2000" dirty="0">
                <a:solidFill>
                  <a:srgbClr val="008000"/>
                </a:solidFill>
              </a:rPr>
              <a:t>oat.cpp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compv</a:t>
            </a:r>
            <a:r>
              <a:rPr lang="en-US" sz="2000" dirty="0">
                <a:solidFill>
                  <a:prstClr val="black"/>
                </a:solidFill>
              </a:rPr>
              <a:t>(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ming</a:t>
            </a:r>
            <a:r>
              <a:rPr lang="en-US" sz="2000" dirty="0">
                <a:solidFill>
                  <a:prstClr val="black"/>
                </a:solidFill>
              </a:rPr>
              <a:t>[],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maxg</a:t>
            </a:r>
            <a:r>
              <a:rPr lang="en-US" sz="2000" dirty="0">
                <a:solidFill>
                  <a:prstClr val="black"/>
                </a:solidFill>
              </a:rPr>
              <a:t>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while</a:t>
            </a:r>
            <a:r>
              <a:rPr lang="nn-NO" sz="2000" dirty="0">
                <a:solidFill>
                  <a:prstClr val="black"/>
                </a:solidFill>
              </a:rPr>
              <a:t>(i &lt; s.m &amp;&amp; v[s.ntx(i)] &lt;= maxg[i] &amp;&amp; v[s.ntx(i)] &gt;= ming[i])i++;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(i == </a:t>
            </a:r>
            <a:r>
              <a:rPr lang="en-US" sz="2000" dirty="0" err="1">
                <a:solidFill>
                  <a:prstClr val="black"/>
                </a:solidFill>
              </a:rPr>
              <a:t>s.m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c[])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*r1,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*r2)</a:t>
            </a:r>
          </a:p>
          <a:p>
            <a:r>
              <a:rPr lang="nn-NO" sz="2000" dirty="0">
                <a:solidFill>
                  <a:prstClr val="black"/>
                </a:solidFill>
              </a:rPr>
              <a:t> {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 m; i++)  r1[i] = r2[i];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75724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boat_с</a:t>
            </a:r>
            <a:r>
              <a:rPr lang="ru-RU" sz="2000" dirty="0">
                <a:solidFill>
                  <a:prstClr val="black"/>
                </a:solidFill>
              </a:rPr>
              <a:t>(      </a:t>
            </a:r>
            <a:r>
              <a:rPr lang="ru-RU" sz="2000" dirty="0">
                <a:solidFill>
                  <a:srgbClr val="008000"/>
                </a:solidFill>
              </a:rPr>
              <a:t>// функция возвращает доход от перевозки контейнеров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m,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мест для контейнеров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minv</a:t>
            </a:r>
            <a:r>
              <a:rPr lang="ru-RU" sz="2000" dirty="0">
                <a:solidFill>
                  <a:prstClr val="black"/>
                </a:solidFill>
              </a:rPr>
              <a:t>[],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минимальный вес контейнера на каждом  месте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maxv</a:t>
            </a:r>
            <a:r>
              <a:rPr lang="ru-RU" sz="2000" dirty="0">
                <a:solidFill>
                  <a:prstClr val="black"/>
                </a:solidFill>
              </a:rPr>
              <a:t>[],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максимальный вес </a:t>
            </a:r>
            <a:r>
              <a:rPr lang="ru-RU" sz="2000" dirty="0" err="1">
                <a:solidFill>
                  <a:srgbClr val="008000"/>
                </a:solidFill>
              </a:rPr>
              <a:t>коннтейнера</a:t>
            </a:r>
            <a:r>
              <a:rPr lang="ru-RU" sz="2000" dirty="0">
                <a:solidFill>
                  <a:srgbClr val="008000"/>
                </a:solidFill>
              </a:rPr>
              <a:t> каждом месте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n,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v[],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доход от перевозки каждого контейнера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r[]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номера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accomodation</a:t>
            </a:r>
            <a:r>
              <a:rPr lang="en-US" sz="2000" dirty="0">
                <a:solidFill>
                  <a:prstClr val="black"/>
                </a:solidFill>
              </a:rPr>
              <a:t> s(n, m);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0, i = </a:t>
            </a:r>
            <a:r>
              <a:rPr lang="en-US" sz="2000" dirty="0" err="1">
                <a:solidFill>
                  <a:prstClr val="black"/>
                </a:solidFill>
              </a:rPr>
              <a:t>s.getfirst</a:t>
            </a:r>
            <a:r>
              <a:rPr lang="en-US" sz="2000" dirty="0">
                <a:solidFill>
                  <a:prstClr val="black"/>
                </a:solidFill>
              </a:rPr>
              <a:t>(), cc = 0;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(i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compv</a:t>
            </a:r>
            <a:r>
              <a:rPr lang="en-US" sz="2000" dirty="0">
                <a:solidFill>
                  <a:prstClr val="black"/>
                </a:solidFill>
              </a:rPr>
              <a:t>(s, </a:t>
            </a:r>
            <a:r>
              <a:rPr lang="en-US" sz="2000" dirty="0" err="1">
                <a:solidFill>
                  <a:prstClr val="black"/>
                </a:solidFill>
              </a:rPr>
              <a:t>minv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, v))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((cc =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s,c</a:t>
            </a:r>
            <a:r>
              <a:rPr lang="en-US" sz="2000" dirty="0">
                <a:solidFill>
                  <a:prstClr val="black"/>
                </a:solidFill>
              </a:rPr>
              <a:t>)) &gt;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{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cc;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(m, r, </a:t>
            </a:r>
            <a:r>
              <a:rPr lang="en-US" sz="2000" dirty="0" err="1">
                <a:solidFill>
                  <a:prstClr val="black"/>
                </a:solidFill>
              </a:rPr>
              <a:t>s.sset</a:t>
            </a:r>
            <a:r>
              <a:rPr lang="en-US" sz="2000" dirty="0">
                <a:solidFill>
                  <a:prstClr val="black"/>
                </a:solidFill>
              </a:rPr>
              <a:t>);}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i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prstClr val="black"/>
                </a:solidFill>
              </a:rPr>
              <a:t>s.getnext</a:t>
            </a:r>
            <a:r>
              <a:rPr lang="en-US" sz="2000" dirty="0">
                <a:solidFill>
                  <a:prstClr val="black"/>
                </a:solidFill>
              </a:rPr>
              <a:t>();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30626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7693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</a:rPr>
              <a:t>// -- </a:t>
            </a:r>
            <a:r>
              <a:rPr lang="ru-RU" dirty="0" err="1">
                <a:solidFill>
                  <a:srgbClr val="008000"/>
                </a:solidFill>
              </a:rPr>
              <a:t>main</a:t>
            </a:r>
            <a:r>
              <a:rPr lang="ru-RU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iomanip</a:t>
            </a:r>
            <a:r>
              <a:rPr lang="en-US" dirty="0">
                <a:solidFill>
                  <a:srgbClr val="A31515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Boat.h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NN 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(v)/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MM 3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v[] =   {100,  200, 300,  400};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вес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 =   { 10, 15,  20, 25}; </a:t>
            </a:r>
            <a:r>
              <a:rPr lang="ru-RU" dirty="0">
                <a:solidFill>
                  <a:srgbClr val="008000"/>
                </a:solidFill>
              </a:rPr>
              <a:t>// доход 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minv</a:t>
            </a:r>
            <a:r>
              <a:rPr lang="ru-RU" dirty="0">
                <a:solidFill>
                  <a:prstClr val="black"/>
                </a:solidFill>
              </a:rPr>
              <a:t>[]  = {350,  250,  0};    </a:t>
            </a:r>
            <a:r>
              <a:rPr lang="ru-RU" dirty="0">
                <a:solidFill>
                  <a:srgbClr val="008000"/>
                </a:solidFill>
              </a:rPr>
              <a:t>// минимальный  вес 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maxv</a:t>
            </a:r>
            <a:r>
              <a:rPr lang="ru-RU" dirty="0">
                <a:solidFill>
                  <a:prstClr val="black"/>
                </a:solidFill>
              </a:rPr>
              <a:t>[]  = {750,  350,  750};    </a:t>
            </a:r>
            <a:r>
              <a:rPr lang="ru-RU" dirty="0">
                <a:solidFill>
                  <a:srgbClr val="008000"/>
                </a:solidFill>
              </a:rPr>
              <a:t>// максимальный вес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r[MM];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cc = boat_</a:t>
            </a:r>
            <a:r>
              <a:rPr lang="be-BY" dirty="0">
                <a:solidFill>
                  <a:prstClr val="black"/>
                </a:solidFill>
              </a:rPr>
              <a:t>с( </a:t>
            </a:r>
          </a:p>
          <a:p>
            <a:r>
              <a:rPr lang="ru-RU" dirty="0">
                <a:solidFill>
                  <a:prstClr val="black"/>
                </a:solidFill>
              </a:rPr>
              <a:t>   MM,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количество мест для контейнеров</a:t>
            </a:r>
          </a:p>
          <a:p>
            <a:r>
              <a:rPr lang="ru-RU" dirty="0">
                <a:solidFill>
                  <a:prstClr val="black"/>
                </a:solidFill>
              </a:rPr>
              <a:t>   </a:t>
            </a:r>
            <a:r>
              <a:rPr lang="ru-RU" dirty="0" err="1">
                <a:solidFill>
                  <a:prstClr val="black"/>
                </a:solidFill>
              </a:rPr>
              <a:t>minv</a:t>
            </a:r>
            <a:r>
              <a:rPr lang="ru-RU" dirty="0">
                <a:solidFill>
                  <a:prstClr val="black"/>
                </a:solidFill>
              </a:rPr>
              <a:t>,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максимальный вес контейнера на каждом  месте </a:t>
            </a:r>
          </a:p>
          <a:p>
            <a:r>
              <a:rPr lang="ru-RU" dirty="0">
                <a:solidFill>
                  <a:prstClr val="black"/>
                </a:solidFill>
              </a:rPr>
              <a:t>   </a:t>
            </a:r>
            <a:r>
              <a:rPr lang="ru-RU" dirty="0" err="1">
                <a:solidFill>
                  <a:prstClr val="black"/>
                </a:solidFill>
              </a:rPr>
              <a:t>maxv</a:t>
            </a:r>
            <a:r>
              <a:rPr lang="ru-RU" dirty="0">
                <a:solidFill>
                  <a:prstClr val="black"/>
                </a:solidFill>
              </a:rPr>
              <a:t>,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минимальный вес контейнера на каждом  месте  </a:t>
            </a:r>
          </a:p>
          <a:p>
            <a:r>
              <a:rPr lang="en-US" dirty="0">
                <a:solidFill>
                  <a:prstClr val="black"/>
                </a:solidFill>
              </a:rPr>
              <a:t>   NN,    </a:t>
            </a:r>
            <a:r>
              <a:rPr lang="en-US" dirty="0">
                <a:solidFill>
                  <a:srgbClr val="008000"/>
                </a:solidFill>
              </a:rPr>
              <a:t>// [in]  </a:t>
            </a:r>
            <a:r>
              <a:rPr lang="be-BY" dirty="0">
                <a:solidFill>
                  <a:srgbClr val="008000"/>
                </a:solidFill>
              </a:rPr>
              <a:t>всего контейнеров  </a:t>
            </a:r>
          </a:p>
          <a:p>
            <a:r>
              <a:rPr lang="ru-RU" dirty="0">
                <a:solidFill>
                  <a:prstClr val="black"/>
                </a:solidFill>
              </a:rPr>
              <a:t>   v,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dirty="0">
                <a:solidFill>
                  <a:prstClr val="black"/>
                </a:solidFill>
              </a:rPr>
              <a:t>   c,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 доход от перевозки каждого контейнера   </a:t>
            </a:r>
          </a:p>
          <a:p>
            <a:r>
              <a:rPr lang="ru-RU" dirty="0">
                <a:solidFill>
                  <a:prstClr val="black"/>
                </a:solidFill>
              </a:rPr>
              <a:t>   r      </a:t>
            </a:r>
            <a:r>
              <a:rPr lang="ru-RU" dirty="0">
                <a:solidFill>
                  <a:srgbClr val="008000"/>
                </a:solidFill>
              </a:rPr>
              <a:t>//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номера  выбранных контейнеров  </a:t>
            </a:r>
          </a:p>
          <a:p>
            <a:r>
              <a:rPr lang="be-BY" dirty="0">
                <a:solidFill>
                  <a:prstClr val="black"/>
                </a:solidFill>
              </a:rPr>
              <a:t>      );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1539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4868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cout</a:t>
            </a:r>
            <a:r>
              <a:rPr lang="ru-RU" sz="2000" dirty="0"/>
              <a:t>&lt;&lt;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endl</a:t>
            </a:r>
            <a:r>
              <a:rPr lang="ru-RU" sz="2000" dirty="0"/>
              <a:t>&lt;&lt;</a:t>
            </a:r>
            <a:r>
              <a:rPr lang="ru-RU" sz="2000" dirty="0">
                <a:solidFill>
                  <a:srgbClr val="A31515"/>
                </a:solidFill>
              </a:rPr>
              <a:t>"- Задача о размещении контейнеров на судне -"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общее количество контейнеров   : "</a:t>
            </a:r>
            <a:r>
              <a:rPr lang="ru-RU" sz="2000" dirty="0">
                <a:solidFill>
                  <a:prstClr val="black"/>
                </a:solidFill>
              </a:rPr>
              <a:t>&lt;&lt; NN;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количество мест для контейнеров  : "</a:t>
            </a:r>
            <a:r>
              <a:rPr lang="ru-RU" sz="2000" dirty="0">
                <a:solidFill>
                  <a:prstClr val="black"/>
                </a:solidFill>
              </a:rPr>
              <a:t>&lt;&lt; MM;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минимальный  вес контейнера  : 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MM; i++) std::cout&lt;&lt;std::setw(3)&lt;&lt;minv[i]&lt;&lt;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максимальный вес контейнера  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MM; i++)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[i]&lt;&lt;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 </a:t>
            </a:r>
            <a:r>
              <a:rPr lang="be-BY" sz="2000" dirty="0">
                <a:solidFill>
                  <a:srgbClr val="A31515"/>
                </a:solidFill>
              </a:rPr>
              <a:t>вес контейнеров      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NN; i++) std::cout&lt;&lt;std::setw(3)&lt;&lt;v[i]&lt;&lt;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доход от перевозки     : "</a:t>
            </a:r>
            <a:r>
              <a:rPr lang="ru-RU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NN; i++) std::cout&lt;&lt;std::setw(3)&lt;&lt;c[i]&lt;&lt;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выбраны контейнеры (0,1,...,m-1) : "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MM;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 "</a:t>
            </a:r>
            <a:r>
              <a:rPr lang="nn-NO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 доход от перевозки     : "</a:t>
            </a:r>
            <a:r>
              <a:rPr lang="ru-RU" sz="2000" dirty="0">
                <a:solidFill>
                  <a:prstClr val="black"/>
                </a:solidFill>
              </a:rPr>
              <a:t> &lt;&lt; </a:t>
            </a:r>
            <a:r>
              <a:rPr lang="ru-RU" sz="2000" dirty="0" err="1">
                <a:solidFill>
                  <a:prstClr val="black"/>
                </a:solidFill>
              </a:rPr>
              <a:t>cc</a:t>
            </a:r>
            <a:r>
              <a:rPr lang="ru-RU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2601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4794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08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856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</a:rPr>
              <a:t>// -- </a:t>
            </a:r>
            <a:r>
              <a:rPr lang="ru-RU" sz="2000" dirty="0" err="1">
                <a:solidFill>
                  <a:srgbClr val="008000"/>
                </a:solidFill>
              </a:rPr>
              <a:t>main</a:t>
            </a:r>
            <a:r>
              <a:rPr lang="ru-RU" sz="2000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time.h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Auxil.h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SPACE(n)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(n)&lt;&lt;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v[i]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(50,500); c[i]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minv</a:t>
            </a:r>
            <a:r>
              <a:rPr lang="en-US" sz="2000" dirty="0">
                <a:solidFill>
                  <a:prstClr val="black"/>
                </a:solidFill>
              </a:rPr>
              <a:t>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(50,300); </a:t>
            </a:r>
            <a:r>
              <a:rPr lang="en-US" sz="2000" dirty="0" err="1">
                <a:solidFill>
                  <a:prstClr val="black"/>
                </a:solidFill>
              </a:rPr>
              <a:t>maxv</a:t>
            </a:r>
            <a:r>
              <a:rPr lang="en-US" sz="2000" dirty="0">
                <a:solidFill>
                  <a:prstClr val="black"/>
                </a:solidFill>
              </a:rPr>
              <a:t>[i] = </a:t>
            </a:r>
            <a:r>
              <a:rPr lang="en-US" sz="2000" dirty="0" err="1">
                <a:solidFill>
                  <a:prstClr val="black"/>
                </a:solidFill>
              </a:rPr>
              <a:t>auxil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iget</a:t>
            </a:r>
            <a:r>
              <a:rPr lang="en-US" sz="20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403119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5374" y="1176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80657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/>
          <a:stretch/>
        </p:blipFill>
        <p:spPr bwMode="auto">
          <a:xfrm>
            <a:off x="11156" y="1093304"/>
            <a:ext cx="9132844" cy="4279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6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10669184" cy="558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03648" y="6093296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3563888" y="6020824"/>
          <a:ext cx="1267207" cy="66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Формула" r:id="rId4" imgW="520474" imgH="279279" progId="Equation.3">
                  <p:embed/>
                </p:oleObj>
              </mc:Choice>
              <mc:Fallback>
                <p:oleObj name="Формула" r:id="rId4" imgW="52047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6020824"/>
                        <a:ext cx="1267207" cy="668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27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908720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r>
              <a:rPr lang="be-BY" sz="2400" dirty="0" smtClean="0"/>
              <a:t>лгоритм </a:t>
            </a:r>
            <a:r>
              <a:rPr lang="be-BY" sz="2400" dirty="0"/>
              <a:t>Джонсона – Троттера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01878"/>
              </p:ext>
            </p:extLst>
          </p:nvPr>
        </p:nvGraphicFramePr>
        <p:xfrm>
          <a:off x="2483768" y="1484785"/>
          <a:ext cx="1931677" cy="60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Формула" r:id="rId3" imgW="876300" imgH="279400" progId="Equation.3">
                  <p:embed/>
                </p:oleObj>
              </mc:Choice>
              <mc:Fallback>
                <p:oleObj name="Формула" r:id="rId3" imgW="8763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4785"/>
                        <a:ext cx="1931677" cy="608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897281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14204771" cy="108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1" y="4509120"/>
            <a:ext cx="891878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66221"/>
              </p:ext>
            </p:extLst>
          </p:nvPr>
        </p:nvGraphicFramePr>
        <p:xfrm>
          <a:off x="251520" y="1124744"/>
          <a:ext cx="190529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Формула" r:id="rId3" imgW="1079500" imgH="228600" progId="Equation.3">
                  <p:embed/>
                </p:oleObj>
              </mc:Choice>
              <mc:Fallback>
                <p:oleObj name="Формула" r:id="rId3" imgW="10795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24744"/>
                        <a:ext cx="1905293" cy="404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36277"/>
              </p:ext>
            </p:extLst>
          </p:nvPr>
        </p:nvGraphicFramePr>
        <p:xfrm>
          <a:off x="2339753" y="0"/>
          <a:ext cx="5184576" cy="68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Visio" r:id="rId5" imgW="7453890" imgH="9864306" progId="Visio.Drawing.11">
                  <p:embed/>
                </p:oleObj>
              </mc:Choice>
              <mc:Fallback>
                <p:oleObj name="Visio" r:id="rId5" imgW="7453890" imgH="98643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3" y="0"/>
                        <a:ext cx="5184576" cy="685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66174"/>
              </p:ext>
            </p:extLst>
          </p:nvPr>
        </p:nvGraphicFramePr>
        <p:xfrm>
          <a:off x="179512" y="4797152"/>
          <a:ext cx="1944216" cy="52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Формула" r:id="rId7" imgW="876300" imgH="241300" progId="Equation.3">
                  <p:embed/>
                </p:oleObj>
              </mc:Choice>
              <mc:Fallback>
                <p:oleObj name="Формула" r:id="rId7" imgW="876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7152"/>
                        <a:ext cx="1944216" cy="528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2723" y="4077072"/>
                <a:ext cx="25922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e-BY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e-BY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e-BY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𝑛</m:t>
                      </m:r>
                      <m:r>
                        <a:rPr lang="ru-RU" sz="2800" i="1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be-BY" sz="28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" y="4077072"/>
                <a:ext cx="2592288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1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909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  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struct</a:t>
            </a:r>
            <a:r>
              <a:rPr lang="en-US" sz="2000" dirty="0">
                <a:solidFill>
                  <a:prstClr val="black"/>
                </a:solidFill>
              </a:rPr>
              <a:t>  permutation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генератор   перестановок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L = 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левая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стрелка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R = </a:t>
            </a:r>
            <a:r>
              <a:rPr lang="en-US" sz="2000" dirty="0">
                <a:solidFill>
                  <a:srgbClr val="0000FF"/>
                </a:solidFill>
              </a:rPr>
              <a:t>false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правая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стрелка</a:t>
            </a:r>
            <a:r>
              <a:rPr lang="en-US" sz="2000" dirty="0">
                <a:solidFill>
                  <a:srgbClr val="008000"/>
                </a:solidFill>
              </a:rPr>
              <a:t>   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текущей перестановки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srgbClr val="0000FF"/>
                </a:solidFill>
              </a:rPr>
              <a:t>bool</a:t>
            </a:r>
            <a:r>
              <a:rPr lang="ru-RU" sz="2000" dirty="0">
                <a:solidFill>
                  <a:prstClr val="black"/>
                </a:solidFill>
              </a:rPr>
              <a:t>  *</a:t>
            </a:r>
            <a:r>
              <a:rPr lang="ru-RU" sz="2000" dirty="0" err="1">
                <a:solidFill>
                  <a:prstClr val="black"/>
                </a:solidFill>
              </a:rPr>
              <a:t>dart</a:t>
            </a:r>
            <a:r>
              <a:rPr lang="ru-RU" sz="2000" dirty="0">
                <a:solidFill>
                  <a:prstClr val="black"/>
                </a:solidFill>
              </a:rPr>
              <a:t>;           </a:t>
            </a:r>
            <a:r>
              <a:rPr lang="ru-RU" sz="2000" dirty="0">
                <a:solidFill>
                  <a:srgbClr val="008000"/>
                </a:solidFill>
              </a:rPr>
              <a:t>// массив  стрелок (левых-L и правых-R)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prstClr val="black"/>
                </a:solidFill>
              </a:rPr>
              <a:t>permutation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</a:t>
            </a:r>
            <a:r>
              <a:rPr lang="ru-RU" sz="2000" dirty="0">
                <a:solidFill>
                  <a:srgbClr val="008000"/>
                </a:solidFill>
              </a:rPr>
              <a:t>// конструктор (количество элементов исходного множества)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void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sz="2000" dirty="0" smtClean="0">
                <a:solidFill>
                  <a:srgbClr val="0000FF"/>
                </a:solidFill>
              </a:rPr>
              <a:t>__</a:t>
            </a:r>
            <a:r>
              <a:rPr lang="ru-RU" sz="2000" dirty="0">
                <a:solidFill>
                  <a:srgbClr val="0000FF"/>
                </a:solidFill>
              </a:rPr>
              <a:t>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случайный массив индексов 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</a:t>
            </a:r>
            <a:r>
              <a:rPr lang="ru-RU" sz="2000" dirty="0" err="1">
                <a:solidFill>
                  <a:srgbClr val="008000"/>
                </a:solidFill>
              </a:rPr>
              <a:t>масива</a:t>
            </a:r>
            <a:r>
              <a:rPr lang="ru-RU" sz="2000" dirty="0">
                <a:solidFill>
                  <a:srgbClr val="008000"/>
                </a:solidFill>
              </a:rPr>
              <a:t> индексов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;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номер перествновки 0,... </a:t>
            </a:r>
            <a:r>
              <a:rPr lang="en-US" sz="2000" dirty="0">
                <a:solidFill>
                  <a:srgbClr val="008000"/>
                </a:solidFill>
              </a:rPr>
              <a:t>count()-1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unsigned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кол. перестановок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59172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21967"/>
            <a:ext cx="89289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  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NINF  ((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)0x8000)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permutation::permutation(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 permutation::reset()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};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 permutation::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 i++)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{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 = i;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 = L;};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 0)?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:-1</a:t>
            </a:r>
            <a:r>
              <a:rPr lang="en-US" sz="2000" dirty="0" smtClean="0">
                <a:solidFill>
                  <a:prstClr val="black"/>
                </a:solidFill>
              </a:rPr>
              <a:t>;</a:t>
            </a:r>
            <a:r>
              <a:rPr lang="be-BY" sz="2000" dirty="0" smtClean="0">
                <a:solidFill>
                  <a:prstClr val="black"/>
                </a:solidFill>
              </a:rPr>
              <a:t>  </a:t>
            </a:r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838309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permutation::</a:t>
            </a:r>
            <a:r>
              <a:rPr lang="en-US" sz="2400" dirty="0" err="1">
                <a:solidFill>
                  <a:prstClr val="black"/>
                </a:solidFill>
              </a:rPr>
              <a:t>getnext</a:t>
            </a:r>
            <a:r>
              <a:rPr lang="en-US" sz="24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NINF, 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-1;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i = 0; i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i &gt; 0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-&gt;dart[i] == L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[i-1]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i];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i &lt;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-&gt;n-1)&amp;&amp;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-&gt;dart[i] == R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[i+1]&amp;&amp;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i];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739047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207</TotalTime>
  <Words>3951</Words>
  <Application>Microsoft Office PowerPoint</Application>
  <PresentationFormat>Экран (4:3)</PresentationFormat>
  <Paragraphs>533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Georgia</vt:lpstr>
      <vt:lpstr>Times New Roman</vt:lpstr>
      <vt:lpstr>Trebuchet MS</vt:lpstr>
      <vt:lpstr>Воздушный поток</vt:lpstr>
      <vt:lpstr>Формула</vt:lpstr>
      <vt:lpstr>Visio</vt:lpstr>
      <vt:lpstr>Презентация PowerPoint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22</cp:revision>
  <dcterms:created xsi:type="dcterms:W3CDTF">2010-12-02T13:55:43Z</dcterms:created>
  <dcterms:modified xsi:type="dcterms:W3CDTF">2017-02-01T07:49:20Z</dcterms:modified>
</cp:coreProperties>
</file>