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70" r:id="rId17"/>
    <p:sldId id="271" r:id="rId18"/>
    <p:sldId id="272" r:id="rId19"/>
    <p:sldId id="269" r:id="rId20"/>
    <p:sldId id="273" r:id="rId21"/>
    <p:sldId id="276" r:id="rId22"/>
    <p:sldId id="277" r:id="rId23"/>
    <p:sldId id="278" r:id="rId24"/>
    <p:sldId id="274" r:id="rId25"/>
    <p:sldId id="279" r:id="rId2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F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pPr/>
              <a:t>14.03.2017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8964488" cy="5184576"/>
          </a:xfrm>
        </p:spPr>
        <p:txBody>
          <a:bodyPr>
            <a:noAutofit/>
          </a:bodyPr>
          <a:lstStyle/>
          <a:p>
            <a:r>
              <a:rPr lang="ru-RU" sz="2400" dirty="0" smtClean="0"/>
              <a:t>Цель: освоение теоретических основ и практических навыков решения задач </a:t>
            </a:r>
            <a:r>
              <a:rPr lang="en-US" sz="2400" dirty="0" smtClean="0"/>
              <a:t>c </a:t>
            </a:r>
            <a:r>
              <a:rPr lang="ru-RU" sz="2400" dirty="0" smtClean="0"/>
              <a:t>применением основ сетевого планирования.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Задачи: </a:t>
            </a:r>
          </a:p>
          <a:p>
            <a:pPr marL="1165225" indent="-1120775">
              <a:buNone/>
            </a:pPr>
            <a:r>
              <a:rPr lang="ru-RU" sz="2400" dirty="0"/>
              <a:t>	</a:t>
            </a:r>
            <a:r>
              <a:rPr lang="ru-RU" sz="2400" dirty="0" smtClean="0"/>
              <a:t>- изучение </a:t>
            </a:r>
            <a:r>
              <a:rPr lang="ru-RU" sz="2400" dirty="0" smtClean="0"/>
              <a:t>основных понятий теории графов;</a:t>
            </a:r>
            <a:endParaRPr lang="ru-RU" sz="2400" dirty="0" smtClean="0"/>
          </a:p>
          <a:p>
            <a:pPr marL="1207008" lvl="4" indent="0">
              <a:buNone/>
            </a:pPr>
            <a:r>
              <a:rPr lang="ru-RU" sz="2400" dirty="0" smtClean="0"/>
              <a:t>- </a:t>
            </a:r>
            <a:r>
              <a:rPr lang="ru-RU" sz="2400" dirty="0" smtClean="0"/>
              <a:t>овладение навыками </a:t>
            </a:r>
            <a:r>
              <a:rPr lang="ru-RU" sz="2400" dirty="0" smtClean="0"/>
              <a:t>представления графов;</a:t>
            </a:r>
            <a:endParaRPr lang="ru-RU" sz="2400" dirty="0" smtClean="0"/>
          </a:p>
          <a:p>
            <a:pPr marL="1207008" lvl="4" indent="0">
              <a:buNone/>
            </a:pPr>
            <a:r>
              <a:rPr lang="ru-RU" sz="2400" dirty="0" smtClean="0"/>
              <a:t>- </a:t>
            </a:r>
            <a:r>
              <a:rPr lang="ru-RU" sz="2400" dirty="0" smtClean="0"/>
              <a:t>решение задач нахождения кратчайшего и максимального пути между вершинами графа. </a:t>
            </a: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 smtClean="0"/>
              <a:t>  </a:t>
            </a:r>
            <a:endParaRPr lang="be-BY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9632" y="131355"/>
            <a:ext cx="651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Математические основы сетевого планирования</a:t>
            </a:r>
            <a:endParaRPr lang="be-BY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163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720658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38249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4892"/>
            <a:ext cx="8895220" cy="348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862292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6231"/>
            <a:ext cx="885243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86692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733" y="620688"/>
            <a:ext cx="853215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31308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551446"/>
            <a:ext cx="8685439" cy="59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27984" y="1628800"/>
            <a:ext cx="432048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xmlns="" val="149618593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8276" b="72152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484337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197" b="7215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941934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260" b="41278"/>
          <a:stretch/>
        </p:blipFill>
        <p:spPr bwMode="auto">
          <a:xfrm>
            <a:off x="179512" y="1340768"/>
            <a:ext cx="871296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2703135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714"/>
          <a:stretch/>
        </p:blipFill>
        <p:spPr bwMode="auto">
          <a:xfrm>
            <a:off x="107504" y="830406"/>
            <a:ext cx="8883843" cy="519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83603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337491" cy="127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253021" cy="181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708" y="3356992"/>
            <a:ext cx="8157666" cy="342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89000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-180528" y="764704"/>
            <a:ext cx="842493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3200" dirty="0" smtClean="0"/>
          </a:p>
          <a:p>
            <a:pPr marL="1165225" indent="-1120775">
              <a:buNone/>
            </a:pPr>
            <a:r>
              <a:rPr lang="ru-RU" sz="3200" dirty="0"/>
              <a:t>	</a:t>
            </a:r>
            <a:r>
              <a:rPr lang="ru-RU" sz="3200" dirty="0" smtClean="0"/>
              <a:t>1. </a:t>
            </a:r>
            <a:r>
              <a:rPr lang="ru-RU" sz="3200" dirty="0" smtClean="0"/>
              <a:t>Основные понятия </a:t>
            </a:r>
            <a:r>
              <a:rPr lang="ru-RU" sz="3200" dirty="0" smtClean="0"/>
              <a:t>теории графов;</a:t>
            </a:r>
            <a:endParaRPr lang="ru-RU" sz="3200" dirty="0" smtClean="0"/>
          </a:p>
          <a:p>
            <a:pPr marL="1207008" lvl="4" indent="0">
              <a:buNone/>
            </a:pPr>
            <a:r>
              <a:rPr lang="ru-RU" sz="3200" dirty="0" smtClean="0"/>
              <a:t>2. </a:t>
            </a:r>
            <a:r>
              <a:rPr lang="ru-RU" sz="3200" dirty="0" smtClean="0"/>
              <a:t>Способы </a:t>
            </a:r>
            <a:r>
              <a:rPr lang="ru-RU" sz="3200" dirty="0" smtClean="0"/>
              <a:t>представления </a:t>
            </a:r>
            <a:r>
              <a:rPr lang="ru-RU" sz="3200" dirty="0" smtClean="0"/>
              <a:t>графов;</a:t>
            </a:r>
            <a:endParaRPr lang="ru-RU" sz="3200" dirty="0" smtClean="0"/>
          </a:p>
          <a:p>
            <a:pPr marL="1207008" lvl="4" indent="0">
              <a:buNone/>
            </a:pPr>
            <a:r>
              <a:rPr lang="ru-RU" sz="3200" dirty="0" smtClean="0"/>
              <a:t>3. </a:t>
            </a:r>
            <a:r>
              <a:rPr lang="ru-RU" sz="3200" dirty="0" smtClean="0"/>
              <a:t>Решение задачи </a:t>
            </a:r>
            <a:r>
              <a:rPr lang="ru-RU" sz="3200" dirty="0" smtClean="0"/>
              <a:t>нахождения кратчайшего </a:t>
            </a:r>
            <a:r>
              <a:rPr lang="ru-RU" sz="3200" dirty="0" smtClean="0"/>
              <a:t>пути </a:t>
            </a:r>
            <a:r>
              <a:rPr lang="ru-RU" sz="3200" dirty="0" smtClean="0"/>
              <a:t>между вершинами графа ;</a:t>
            </a:r>
            <a:endParaRPr lang="ru-RU" sz="3200" dirty="0" smtClean="0"/>
          </a:p>
          <a:p>
            <a:pPr marL="1207008" lvl="4" indent="0">
              <a:buNone/>
            </a:pPr>
            <a:r>
              <a:rPr lang="ru-RU" sz="3200" dirty="0" smtClean="0"/>
              <a:t>4. </a:t>
            </a:r>
            <a:r>
              <a:rPr lang="ru-RU" sz="3200" dirty="0" smtClean="0"/>
              <a:t>Решение </a:t>
            </a:r>
            <a:r>
              <a:rPr lang="ru-RU" sz="3200" dirty="0" smtClean="0"/>
              <a:t>задач нахождения </a:t>
            </a:r>
            <a:r>
              <a:rPr lang="ru-RU" sz="3200" dirty="0" smtClean="0"/>
              <a:t>максимального </a:t>
            </a:r>
            <a:r>
              <a:rPr lang="ru-RU" sz="3200" dirty="0" smtClean="0"/>
              <a:t>пути между вершинами </a:t>
            </a:r>
            <a:r>
              <a:rPr lang="ru-RU" sz="3200" dirty="0" smtClean="0"/>
              <a:t>графа.</a:t>
            </a: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 smtClean="0"/>
              <a:t> 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xmlns="" val="362689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1812" b="691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9730903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387" b="691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5730296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51" t="34999" r="61812" b="3415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0002025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ис2-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387" t="34999" b="3415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2473373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26" t="70546" r="61184"/>
          <a:stretch/>
        </p:blipFill>
        <p:spPr bwMode="auto">
          <a:xfrm>
            <a:off x="1475656" y="0"/>
            <a:ext cx="6084168" cy="676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3413402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076" t="70546"/>
          <a:stretch/>
        </p:blipFill>
        <p:spPr bwMode="auto">
          <a:xfrm>
            <a:off x="1475656" y="188640"/>
            <a:ext cx="5976664" cy="654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9728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5786" y="500042"/>
            <a:ext cx="7858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Основные понятия теории графов</a:t>
            </a:r>
            <a:endParaRPr lang="be-BY" sz="3600" dirty="0">
              <a:solidFill>
                <a:srgbClr val="FF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44" y="1500174"/>
            <a:ext cx="8830825" cy="26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29473372"/>
              </p:ext>
            </p:extLst>
          </p:nvPr>
        </p:nvGraphicFramePr>
        <p:xfrm>
          <a:off x="1826227" y="29152"/>
          <a:ext cx="5491545" cy="5160159"/>
        </p:xfrm>
        <a:graphic>
          <a:graphicData uri="http://schemas.openxmlformats.org/presentationml/2006/ole">
            <p:oleObj spid="_x0000_s34830" name="Visio" r:id="rId3" imgW="3310128" imgH="3110586" progId="Visio.Drawing.11">
              <p:embed/>
            </p:oleObj>
          </a:graphicData>
        </a:graphic>
      </p:graphicFrame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01208"/>
            <a:ext cx="1166529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6256" y="5852120"/>
            <a:ext cx="46839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</a:t>
            </a:r>
            <a:r>
              <a:rPr lang="en-US" sz="1400" dirty="0" smtClean="0"/>
              <a:t>2</a:t>
            </a:r>
            <a:endParaRPr lang="be-BY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5877272"/>
            <a:ext cx="46839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</a:t>
            </a:r>
            <a:r>
              <a:rPr lang="en-US" sz="1400" dirty="0" smtClean="0"/>
              <a:t>1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xmlns="" val="38833474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731347" cy="434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796634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39407" cy="44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9407" y="0"/>
            <a:ext cx="4211960" cy="461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644008" y="0"/>
            <a:ext cx="23176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7490774"/>
              </p:ext>
            </p:extLst>
          </p:nvPr>
        </p:nvGraphicFramePr>
        <p:xfrm>
          <a:off x="5255710" y="3789040"/>
          <a:ext cx="3864595" cy="2957542"/>
        </p:xfrm>
        <a:graphic>
          <a:graphicData uri="http://schemas.openxmlformats.org/presentationml/2006/ole">
            <p:oleObj spid="_x0000_s37896" name="Формула" r:id="rId5" imgW="1739900" imgH="1333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565471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02299"/>
              </p:ext>
            </p:extLst>
          </p:nvPr>
        </p:nvGraphicFramePr>
        <p:xfrm>
          <a:off x="212983" y="2276872"/>
          <a:ext cx="8841261" cy="4221088"/>
        </p:xfrm>
        <a:graphic>
          <a:graphicData uri="http://schemas.openxmlformats.org/presentationml/2006/ole">
            <p:oleObj spid="_x0000_s38949" name="Visio" r:id="rId3" imgW="5881726" imgH="2801722" progId="Visio.Drawing.11">
              <p:embed/>
            </p:oleObj>
          </a:graphicData>
        </a:graphic>
      </p:graphicFrame>
      <p:pic>
        <p:nvPicPr>
          <p:cNvPr id="38943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756" y="245216"/>
            <a:ext cx="8964488" cy="186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615080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4903"/>
            <a:ext cx="8784976" cy="288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2394142"/>
              </p:ext>
            </p:extLst>
          </p:nvPr>
        </p:nvGraphicFramePr>
        <p:xfrm>
          <a:off x="2267744" y="2980322"/>
          <a:ext cx="4155492" cy="3904481"/>
        </p:xfrm>
        <a:graphic>
          <a:graphicData uri="http://schemas.openxmlformats.org/presentationml/2006/ole">
            <p:oleObj spid="_x0000_s39943" name="Visio" r:id="rId4" imgW="3310128" imgH="3110586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41004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rgbClr val="FF0000"/>
                </a:solidFill>
              </a:rPr>
              <a:t>Кратчайшие и максимальные пути между вершинами графа</a:t>
            </a:r>
            <a:endParaRPr lang="be-BY" sz="2000" dirty="0">
              <a:solidFill>
                <a:srgbClr val="FF000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73734" cy="485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83768" y="5085184"/>
            <a:ext cx="360040" cy="216024"/>
          </a:xfrm>
          <a:prstGeom prst="rect">
            <a:avLst/>
          </a:prstGeom>
          <a:solidFill>
            <a:srgbClr val="E1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" name="TextBox 1"/>
          <p:cNvSpPr txBox="1"/>
          <p:nvPr/>
        </p:nvSpPr>
        <p:spPr>
          <a:xfrm>
            <a:off x="2411760" y="499314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e-BY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ым</a:t>
            </a:r>
            <a:endParaRPr lang="be-BY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63968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285</TotalTime>
  <Words>38</Words>
  <Application>Microsoft Office PowerPoint</Application>
  <PresentationFormat>Экран (4:3)</PresentationFormat>
  <Paragraphs>24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Воздушный поток</vt:lpstr>
      <vt:lpstr>Visio</vt:lpstr>
      <vt:lpstr>Формула</vt:lpstr>
      <vt:lpstr>Математические основы сетевого планирования</vt:lpstr>
      <vt:lpstr>План лекции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kles</cp:lastModifiedBy>
  <cp:revision>36</cp:revision>
  <dcterms:created xsi:type="dcterms:W3CDTF">2010-12-02T13:55:43Z</dcterms:created>
  <dcterms:modified xsi:type="dcterms:W3CDTF">2017-03-14T10:04:14Z</dcterms:modified>
</cp:coreProperties>
</file>