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04" r:id="rId3"/>
    <p:sldId id="305" r:id="rId4"/>
    <p:sldId id="302" r:id="rId5"/>
    <p:sldId id="259" r:id="rId6"/>
    <p:sldId id="30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9" r:id="rId25"/>
    <p:sldId id="300" r:id="rId26"/>
    <p:sldId id="301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4.emf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2.emf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30.wmf"/><Relationship Id="rId3" Type="http://schemas.openxmlformats.org/officeDocument/2006/relationships/image" Target="../media/image32.e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1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4005064"/>
            <a:ext cx="8604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КОМБИНАТОРНЫЕ  МЕТОДЫ   РЕШЕНИЯ   ОПТИМИЗАЦИОННЫХ ЗАДАЧ      </a:t>
            </a:r>
            <a:endParaRPr lang="be-BY" sz="2400" dirty="0">
              <a:solidFill>
                <a:srgbClr val="FF0000"/>
              </a:solidFill>
            </a:endParaRPr>
          </a:p>
          <a:p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620688"/>
            <a:ext cx="8604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b="1" dirty="0" smtClean="0">
                <a:solidFill>
                  <a:srgbClr val="FF0000"/>
                </a:solidFill>
              </a:rPr>
              <a:t>МАТЕМАТИЧЕСКОЕ ПРОГРАММИРОВАНИЕ</a:t>
            </a:r>
          </a:p>
          <a:p>
            <a:pPr algn="ctr"/>
            <a:endParaRPr lang="ru-RU" sz="2400" dirty="0" smtClean="0">
              <a:solidFill>
                <a:srgbClr val="FF0000"/>
              </a:solidFill>
            </a:endParaRPr>
          </a:p>
          <a:p>
            <a:pPr algn="ctr"/>
            <a:endParaRPr lang="ru-RU" sz="2400" dirty="0">
              <a:solidFill>
                <a:srgbClr val="FF0000"/>
              </a:solidFill>
            </a:endParaRPr>
          </a:p>
          <a:p>
            <a:pPr algn="ctr"/>
            <a:endParaRPr lang="ru-RU" sz="2400" dirty="0" smtClean="0">
              <a:solidFill>
                <a:srgbClr val="FF0000"/>
              </a:solidFill>
            </a:endParaRP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ЛЕКЦИЯ 2</a:t>
            </a:r>
            <a:endParaRPr lang="be-BY" sz="2400" dirty="0">
              <a:solidFill>
                <a:srgbClr val="FF0000"/>
              </a:solidFill>
            </a:endParaRPr>
          </a:p>
          <a:p>
            <a:r>
              <a:rPr lang="ru-RU" sz="2400" b="1" dirty="0"/>
              <a:t> 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4069417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43562" y="47963"/>
            <a:ext cx="89644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000" dirty="0">
                <a:solidFill>
                  <a:srgbClr val="008000"/>
                </a:solidFill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</a:rPr>
              <a:t>Combi.h</a:t>
            </a:r>
            <a:endParaRPr lang="ru-RU" sz="2000" dirty="0" smtClean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#</a:t>
            </a:r>
            <a:r>
              <a:rPr lang="en-US" sz="2000" dirty="0">
                <a:solidFill>
                  <a:srgbClr val="0000FF"/>
                </a:solidFill>
              </a:rPr>
              <a:t>pragma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once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struct</a:t>
            </a:r>
            <a:r>
              <a:rPr lang="ru-RU" sz="2000" dirty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prstClr val="black"/>
                </a:solidFill>
              </a:rPr>
              <a:t>subset</a:t>
            </a:r>
            <a:r>
              <a:rPr lang="ru-RU" sz="2000" dirty="0">
                <a:solidFill>
                  <a:prstClr val="black"/>
                </a:solidFill>
              </a:rPr>
              <a:t>       </a:t>
            </a:r>
            <a:r>
              <a:rPr lang="ru-RU" sz="2000" dirty="0">
                <a:solidFill>
                  <a:srgbClr val="008000"/>
                </a:solidFill>
              </a:rPr>
              <a:t>// генератор  множества всех подмножеств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 smtClean="0">
                <a:solidFill>
                  <a:srgbClr val="0000FF"/>
                </a:solidFill>
              </a:rPr>
              <a:t>short</a:t>
            </a:r>
            <a:r>
              <a:rPr lang="ru-RU" sz="2000" dirty="0" smtClean="0">
                <a:solidFill>
                  <a:prstClr val="black"/>
                </a:solidFill>
              </a:rPr>
              <a:t>  </a:t>
            </a:r>
            <a:r>
              <a:rPr lang="ru-RU" sz="2000" dirty="0">
                <a:solidFill>
                  <a:prstClr val="black"/>
                </a:solidFill>
              </a:rPr>
              <a:t>n,              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исходного множества &lt; 64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</a:t>
            </a:r>
            <a:r>
              <a:rPr lang="en-US" sz="2000" dirty="0" smtClean="0">
                <a:solidFill>
                  <a:prstClr val="black"/>
                </a:solidFill>
              </a:rPr>
              <a:t>   </a:t>
            </a:r>
            <a:r>
              <a:rPr lang="ru-RU" sz="2000" dirty="0" smtClean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prstClr val="black"/>
                </a:solidFill>
              </a:rPr>
              <a:t>sn</a:t>
            </a:r>
            <a:r>
              <a:rPr lang="ru-RU" sz="2000" dirty="0">
                <a:solidFill>
                  <a:prstClr val="black"/>
                </a:solidFill>
              </a:rPr>
              <a:t>,             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текущего  </a:t>
            </a:r>
            <a:r>
              <a:rPr lang="ru-RU" sz="2000" dirty="0" smtClean="0">
                <a:solidFill>
                  <a:srgbClr val="008000"/>
                </a:solidFill>
              </a:rPr>
              <a:t>подмножества</a:t>
            </a:r>
            <a:endParaRPr lang="be-BY" sz="2000" dirty="0">
              <a:solidFill>
                <a:srgbClr val="008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prstClr val="black"/>
                </a:solidFill>
              </a:rPr>
              <a:t>        </a:t>
            </a:r>
            <a:r>
              <a:rPr lang="ru-RU" sz="2000" dirty="0" smtClean="0">
                <a:solidFill>
                  <a:prstClr val="black"/>
                </a:solidFill>
              </a:rPr>
              <a:t>*</a:t>
            </a:r>
            <a:r>
              <a:rPr lang="ru-RU" sz="2000" dirty="0" err="1">
                <a:solidFill>
                  <a:prstClr val="black"/>
                </a:solidFill>
              </a:rPr>
              <a:t>sset</a:t>
            </a:r>
            <a:r>
              <a:rPr lang="ru-RU" sz="2000" dirty="0">
                <a:solidFill>
                  <a:prstClr val="black"/>
                </a:solidFill>
              </a:rPr>
              <a:t>;             </a:t>
            </a:r>
            <a:r>
              <a:rPr lang="ru-RU" sz="2000" dirty="0">
                <a:solidFill>
                  <a:srgbClr val="008000"/>
                </a:solidFill>
              </a:rPr>
              <a:t>// массив индексов текущего подмножества </a:t>
            </a:r>
          </a:p>
          <a:p>
            <a:r>
              <a:rPr lang="da-DK" sz="2000" dirty="0">
                <a:solidFill>
                  <a:prstClr val="black"/>
                </a:solidFill>
              </a:rPr>
              <a:t>     </a:t>
            </a:r>
            <a:r>
              <a:rPr lang="da-DK" sz="2000" dirty="0">
                <a:solidFill>
                  <a:srgbClr val="0000FF"/>
                </a:solidFill>
              </a:rPr>
              <a:t>unsigned</a:t>
            </a:r>
            <a:r>
              <a:rPr lang="da-DK" sz="2000" dirty="0">
                <a:solidFill>
                  <a:prstClr val="black"/>
                </a:solidFill>
              </a:rPr>
              <a:t> </a:t>
            </a:r>
            <a:r>
              <a:rPr lang="da-DK" sz="2000" dirty="0">
                <a:solidFill>
                  <a:srgbClr val="0000FF"/>
                </a:solidFill>
              </a:rPr>
              <a:t>__int64</a:t>
            </a:r>
            <a:r>
              <a:rPr lang="da-DK" sz="2000" dirty="0">
                <a:solidFill>
                  <a:prstClr val="black"/>
                </a:solidFill>
              </a:rPr>
              <a:t> mask;    </a:t>
            </a:r>
            <a:r>
              <a:rPr lang="da-DK" sz="2000" dirty="0">
                <a:solidFill>
                  <a:srgbClr val="008000"/>
                </a:solidFill>
              </a:rPr>
              <a:t>// битовая маска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prstClr val="black"/>
                </a:solidFill>
              </a:rPr>
              <a:t>subset</a:t>
            </a:r>
            <a:r>
              <a:rPr lang="ru-RU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n = 1);      </a:t>
            </a:r>
            <a:r>
              <a:rPr lang="ru-RU" sz="2000" dirty="0">
                <a:solidFill>
                  <a:srgbClr val="008000"/>
                </a:solidFill>
              </a:rPr>
              <a:t>// конструктор(количество элементов исходного множества)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getfirst</a:t>
            </a:r>
            <a:r>
              <a:rPr lang="ru-RU" sz="2000" dirty="0">
                <a:solidFill>
                  <a:prstClr val="black"/>
                </a:solidFill>
              </a:rPr>
              <a:t>();         </a:t>
            </a:r>
            <a:r>
              <a:rPr lang="ru-RU" sz="2000" dirty="0">
                <a:solidFill>
                  <a:srgbClr val="008000"/>
                </a:solidFill>
              </a:rPr>
              <a:t>// </a:t>
            </a:r>
            <a:r>
              <a:rPr lang="ru-RU" sz="2000" dirty="0" err="1">
                <a:solidFill>
                  <a:srgbClr val="008000"/>
                </a:solidFill>
              </a:rPr>
              <a:t>сформормировать</a:t>
            </a:r>
            <a:r>
              <a:rPr lang="ru-RU" sz="2000" dirty="0">
                <a:solidFill>
                  <a:srgbClr val="008000"/>
                </a:solidFill>
              </a:rPr>
              <a:t> массив индексов по битовой маске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getnext</a:t>
            </a:r>
            <a:r>
              <a:rPr lang="ru-RU" sz="2000" dirty="0">
                <a:solidFill>
                  <a:prstClr val="black"/>
                </a:solidFill>
              </a:rPr>
              <a:t>();          </a:t>
            </a:r>
            <a:r>
              <a:rPr lang="ru-RU" sz="2000" dirty="0">
                <a:solidFill>
                  <a:srgbClr val="008000"/>
                </a:solidFill>
              </a:rPr>
              <a:t>// ++маска и сформировать массив индексов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ntx</a:t>
            </a:r>
            <a:r>
              <a:rPr lang="ru-RU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i);       </a:t>
            </a:r>
            <a:r>
              <a:rPr lang="ru-RU" sz="2000" dirty="0">
                <a:solidFill>
                  <a:srgbClr val="008000"/>
                </a:solidFill>
              </a:rPr>
              <a:t>// получить i-й элемент массива индексов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unsigned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00FF"/>
                </a:solidFill>
              </a:rPr>
              <a:t>__int64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count</a:t>
            </a:r>
            <a:r>
              <a:rPr lang="ru-RU" sz="2000" dirty="0">
                <a:solidFill>
                  <a:prstClr val="black"/>
                </a:solidFill>
              </a:rPr>
              <a:t>(); </a:t>
            </a:r>
            <a:r>
              <a:rPr lang="ru-RU" sz="2000" dirty="0">
                <a:solidFill>
                  <a:srgbClr val="008000"/>
                </a:solidFill>
              </a:rPr>
              <a:t>// вычислить общее количество подмножеств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void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reset</a:t>
            </a:r>
            <a:r>
              <a:rPr lang="ru-RU" sz="2000" dirty="0">
                <a:solidFill>
                  <a:prstClr val="black"/>
                </a:solidFill>
              </a:rPr>
              <a:t>();             </a:t>
            </a:r>
            <a:r>
              <a:rPr lang="ru-RU" sz="2000" dirty="0">
                <a:solidFill>
                  <a:srgbClr val="008000"/>
                </a:solidFill>
              </a:rPr>
              <a:t>// сбросить генератор, начать сначала </a:t>
            </a:r>
            <a:endParaRPr lang="be-BY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  };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953731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3608" y="188640"/>
            <a:ext cx="685934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 Combi.cpp     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namespace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subset::subset(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n)      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 = n;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[n];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-&gt;reset();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};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>
                <a:solidFill>
                  <a:prstClr val="black"/>
                </a:solidFill>
              </a:rPr>
              <a:t>  subset::reset()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sn</a:t>
            </a:r>
            <a:r>
              <a:rPr lang="en-US" sz="24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-&gt;mask = 0;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};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864582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0"/>
            <a:ext cx="806489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subset::</a:t>
            </a:r>
            <a:r>
              <a:rPr lang="en-US" sz="2200" dirty="0" err="1">
                <a:solidFill>
                  <a:prstClr val="black"/>
                </a:solidFill>
              </a:rPr>
              <a:t>getfirst</a:t>
            </a:r>
            <a:r>
              <a:rPr lang="en-US" sz="2200" dirty="0">
                <a:solidFill>
                  <a:prstClr val="black"/>
                </a:solidFill>
              </a:rPr>
              <a:t>()   </a:t>
            </a:r>
          </a:p>
          <a:p>
            <a:r>
              <a:rPr lang="be-BY" sz="22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__int64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buf</a:t>
            </a:r>
            <a:r>
              <a:rPr lang="en-US" sz="2200" dirty="0">
                <a:solidFill>
                  <a:prstClr val="black"/>
                </a:solidFill>
              </a:rPr>
              <a:t> =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-&gt;mask; 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sn</a:t>
            </a:r>
            <a:r>
              <a:rPr lang="en-US" sz="2200" dirty="0">
                <a:solidFill>
                  <a:prstClr val="black"/>
                </a:solidFill>
              </a:rPr>
              <a:t> = 0;</a:t>
            </a:r>
          </a:p>
          <a:p>
            <a:r>
              <a:rPr lang="nn-NO" sz="2200" dirty="0">
                <a:solidFill>
                  <a:prstClr val="black"/>
                </a:solidFill>
              </a:rPr>
              <a:t>    </a:t>
            </a:r>
            <a:r>
              <a:rPr lang="nn-NO" sz="2200" dirty="0">
                <a:solidFill>
                  <a:srgbClr val="0000FF"/>
                </a:solidFill>
              </a:rPr>
              <a:t>for</a:t>
            </a:r>
            <a:r>
              <a:rPr lang="nn-NO" sz="2200" dirty="0">
                <a:solidFill>
                  <a:prstClr val="black"/>
                </a:solidFill>
              </a:rPr>
              <a:t> (</a:t>
            </a:r>
            <a:r>
              <a:rPr lang="nn-NO" sz="2200" dirty="0">
                <a:solidFill>
                  <a:srgbClr val="0000FF"/>
                </a:solidFill>
              </a:rPr>
              <a:t>short</a:t>
            </a:r>
            <a:r>
              <a:rPr lang="nn-NO" sz="2200" dirty="0">
                <a:solidFill>
                  <a:prstClr val="black"/>
                </a:solidFill>
              </a:rPr>
              <a:t> i = 0; i &lt; n; i++)</a:t>
            </a:r>
          </a:p>
          <a:p>
            <a:r>
              <a:rPr lang="be-BY" sz="2200" dirty="0">
                <a:solidFill>
                  <a:prstClr val="black"/>
                </a:solidFill>
              </a:rPr>
              <a:t>    </a:t>
            </a:r>
            <a:r>
              <a:rPr lang="be-BY" sz="2200" dirty="0" smtClean="0">
                <a:solidFill>
                  <a:prstClr val="black"/>
                </a:solidFill>
              </a:rPr>
              <a:t>{</a:t>
            </a:r>
            <a:r>
              <a:rPr lang="en-US" sz="2200" dirty="0" smtClean="0">
                <a:solidFill>
                  <a:prstClr val="black"/>
                </a:solidFill>
              </a:rPr>
              <a:t>     </a:t>
            </a:r>
            <a:r>
              <a:rPr lang="en-US" sz="2200" dirty="0">
                <a:solidFill>
                  <a:srgbClr val="0000FF"/>
                </a:solidFill>
              </a:rPr>
              <a:t>if</a:t>
            </a:r>
            <a:r>
              <a:rPr lang="en-US" sz="2200" dirty="0">
                <a:solidFill>
                  <a:prstClr val="black"/>
                </a:solidFill>
              </a:rPr>
              <a:t> (</a:t>
            </a:r>
            <a:r>
              <a:rPr lang="en-US" sz="2200" dirty="0" err="1">
                <a:solidFill>
                  <a:prstClr val="black"/>
                </a:solidFill>
              </a:rPr>
              <a:t>buf</a:t>
            </a:r>
            <a:r>
              <a:rPr lang="en-US" sz="2200" dirty="0">
                <a:solidFill>
                  <a:prstClr val="black"/>
                </a:solidFill>
              </a:rPr>
              <a:t> &amp; 0x1)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sset</a:t>
            </a:r>
            <a:r>
              <a:rPr lang="en-US" sz="2200" dirty="0">
                <a:solidFill>
                  <a:prstClr val="black"/>
                </a:solidFill>
              </a:rPr>
              <a:t>[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sn</a:t>
            </a:r>
            <a:r>
              <a:rPr lang="en-US" sz="2200" dirty="0">
                <a:solidFill>
                  <a:prstClr val="black"/>
                </a:solidFill>
              </a:rPr>
              <a:t>++] = i;  </a:t>
            </a:r>
          </a:p>
          <a:p>
            <a:r>
              <a:rPr lang="en-US" sz="2200" dirty="0" smtClean="0">
                <a:solidFill>
                  <a:prstClr val="black"/>
                </a:solidFill>
              </a:rPr>
              <a:t>   </a:t>
            </a:r>
            <a:r>
              <a:rPr lang="en-US" sz="2200" dirty="0" err="1">
                <a:solidFill>
                  <a:prstClr val="black"/>
                </a:solidFill>
              </a:rPr>
              <a:t>buf</a:t>
            </a:r>
            <a:r>
              <a:rPr lang="en-US" sz="2200" dirty="0">
                <a:solidFill>
                  <a:prstClr val="black"/>
                </a:solidFill>
              </a:rPr>
              <a:t> &gt;&gt;= 1; </a:t>
            </a:r>
            <a:r>
              <a:rPr lang="en-US" sz="2200" dirty="0" smtClean="0">
                <a:solidFill>
                  <a:prstClr val="black"/>
                </a:solidFill>
              </a:rPr>
              <a:t>                 </a:t>
            </a:r>
            <a:r>
              <a:rPr lang="be-BY" sz="2200" dirty="0" smtClean="0">
                <a:solidFill>
                  <a:prstClr val="black"/>
                </a:solidFill>
              </a:rPr>
              <a:t> </a:t>
            </a:r>
            <a:r>
              <a:rPr lang="be-BY" sz="2200" dirty="0">
                <a:solidFill>
                  <a:prstClr val="black"/>
                </a:solidFill>
              </a:rPr>
              <a:t>}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sn</a:t>
            </a:r>
            <a:r>
              <a:rPr lang="en-US" sz="2200" dirty="0">
                <a:solidFill>
                  <a:prstClr val="black"/>
                </a:solidFill>
              </a:rPr>
              <a:t>;   </a:t>
            </a:r>
          </a:p>
          <a:p>
            <a:r>
              <a:rPr lang="be-BY" sz="2200" dirty="0">
                <a:solidFill>
                  <a:prstClr val="black"/>
                </a:solidFill>
              </a:rPr>
              <a:t>  };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subset::</a:t>
            </a:r>
            <a:r>
              <a:rPr lang="en-US" sz="2200" dirty="0" err="1">
                <a:solidFill>
                  <a:prstClr val="black"/>
                </a:solidFill>
              </a:rPr>
              <a:t>getnext</a:t>
            </a:r>
            <a:r>
              <a:rPr lang="en-US" sz="2200" dirty="0">
                <a:solidFill>
                  <a:prstClr val="black"/>
                </a:solidFill>
              </a:rPr>
              <a:t>()   </a:t>
            </a:r>
          </a:p>
          <a:p>
            <a:r>
              <a:rPr lang="be-BY" sz="22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rc</a:t>
            </a:r>
            <a:r>
              <a:rPr lang="en-US" sz="2200" dirty="0">
                <a:solidFill>
                  <a:prstClr val="black"/>
                </a:solidFill>
              </a:rPr>
              <a:t> = - 1;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sn</a:t>
            </a:r>
            <a:r>
              <a:rPr lang="en-US" sz="22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if</a:t>
            </a:r>
            <a:r>
              <a:rPr lang="en-US" sz="2200" dirty="0">
                <a:solidFill>
                  <a:prstClr val="black"/>
                </a:solidFill>
              </a:rPr>
              <a:t> (++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-&gt;mask &lt;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-&gt;count()) </a:t>
            </a:r>
            <a:r>
              <a:rPr lang="en-US" sz="2200" dirty="0" err="1">
                <a:solidFill>
                  <a:prstClr val="black"/>
                </a:solidFill>
              </a:rPr>
              <a:t>rc</a:t>
            </a:r>
            <a:r>
              <a:rPr lang="en-US" sz="2200" dirty="0">
                <a:solidFill>
                  <a:prstClr val="black"/>
                </a:solidFill>
              </a:rPr>
              <a:t> = </a:t>
            </a:r>
            <a:r>
              <a:rPr lang="en-US" sz="2200" dirty="0" err="1">
                <a:solidFill>
                  <a:prstClr val="black"/>
                </a:solidFill>
              </a:rPr>
              <a:t>getfirst</a:t>
            </a:r>
            <a:r>
              <a:rPr lang="en-US" sz="2200" dirty="0">
                <a:solidFill>
                  <a:prstClr val="black"/>
                </a:solidFill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rc</a:t>
            </a:r>
            <a:r>
              <a:rPr lang="en-US" sz="2200" dirty="0">
                <a:solidFill>
                  <a:prstClr val="black"/>
                </a:solidFill>
              </a:rPr>
              <a:t>;   </a:t>
            </a:r>
          </a:p>
          <a:p>
            <a:r>
              <a:rPr lang="be-BY" sz="2200" dirty="0">
                <a:solidFill>
                  <a:prstClr val="black"/>
                </a:solidFill>
              </a:rPr>
              <a:t>  };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subset::</a:t>
            </a:r>
            <a:r>
              <a:rPr lang="en-US" sz="2200" dirty="0" err="1">
                <a:solidFill>
                  <a:prstClr val="black"/>
                </a:solidFill>
              </a:rPr>
              <a:t>ntx</a:t>
            </a:r>
            <a:r>
              <a:rPr lang="en-US" sz="2200" dirty="0">
                <a:solidFill>
                  <a:prstClr val="black"/>
                </a:solidFill>
              </a:rPr>
              <a:t>(</a:t>
            </a:r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i)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{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sset</a:t>
            </a:r>
            <a:r>
              <a:rPr lang="en-US" sz="2200" dirty="0">
                <a:solidFill>
                  <a:prstClr val="black"/>
                </a:solidFill>
              </a:rPr>
              <a:t>[i];};  </a:t>
            </a:r>
          </a:p>
          <a:p>
            <a:r>
              <a:rPr lang="en-US" sz="2200" dirty="0">
                <a:solidFill>
                  <a:srgbClr val="0000FF"/>
                </a:solidFill>
              </a:rPr>
              <a:t>unsigned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__int64</a:t>
            </a:r>
            <a:r>
              <a:rPr lang="en-US" sz="2200" dirty="0">
                <a:solidFill>
                  <a:prstClr val="black"/>
                </a:solidFill>
              </a:rPr>
              <a:t> subset::count()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{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(</a:t>
            </a:r>
            <a:r>
              <a:rPr lang="en-US" sz="2200" dirty="0">
                <a:solidFill>
                  <a:srgbClr val="0000FF"/>
                </a:solidFill>
              </a:rPr>
              <a:t>unsigned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__int64</a:t>
            </a:r>
            <a:r>
              <a:rPr lang="en-US" sz="2200" dirty="0">
                <a:solidFill>
                  <a:prstClr val="black"/>
                </a:solidFill>
              </a:rPr>
              <a:t>)(1&lt;&lt;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-&gt;n);};  </a:t>
            </a:r>
            <a:r>
              <a:rPr lang="be-BY" sz="2200" dirty="0" smtClean="0">
                <a:solidFill>
                  <a:prstClr val="black"/>
                </a:solidFill>
              </a:rPr>
              <a:t>}; </a:t>
            </a:r>
            <a:endParaRPr lang="be-BY" sz="2200" dirty="0"/>
          </a:p>
        </p:txBody>
      </p:sp>
    </p:spTree>
    <p:extLst>
      <p:ext uri="{BB962C8B-B14F-4D97-AF65-F5344CB8AC3E}">
        <p14:creationId xmlns:p14="http://schemas.microsoft.com/office/powerpoint/2010/main" val="2549611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4130" y="332656"/>
            <a:ext cx="9036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/// Main     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iostream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char</a:t>
            </a:r>
            <a:r>
              <a:rPr lang="pt-BR" sz="2400" dirty="0">
                <a:solidFill>
                  <a:prstClr val="black"/>
                </a:solidFill>
              </a:rPr>
              <a:t>  AA[][2]= {</a:t>
            </a:r>
            <a:r>
              <a:rPr lang="pt-BR" sz="2400" dirty="0">
                <a:solidFill>
                  <a:srgbClr val="A31515"/>
                </a:solidFill>
              </a:rPr>
              <a:t>"A"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"B"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"C"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"D"</a:t>
            </a:r>
            <a:r>
              <a:rPr lang="pt-BR" sz="2400" dirty="0">
                <a:solidFill>
                  <a:prstClr val="black"/>
                </a:solidFill>
              </a:rPr>
              <a:t>};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- Генератор множества всех подмножеств -"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"Исходное множество: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</a:t>
            </a:r>
            <a:r>
              <a:rPr lang="nn-NO" sz="2400" dirty="0">
                <a:solidFill>
                  <a:srgbClr val="0000FF"/>
                </a:solidFill>
              </a:rPr>
              <a:t>sizeof</a:t>
            </a:r>
            <a:r>
              <a:rPr lang="nn-NO" sz="2400" dirty="0">
                <a:solidFill>
                  <a:prstClr val="black"/>
                </a:solidFill>
              </a:rPr>
              <a:t>(AA)/2; i++)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&lt;&lt;AA[i]&lt;&lt;((i&lt; 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endParaRPr lang="be-BY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53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335846"/>
            <a:ext cx="88569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"Генерация всех подмножеств 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combi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subset</a:t>
            </a:r>
            <a:r>
              <a:rPr lang="ru-RU" sz="2400" dirty="0">
                <a:solidFill>
                  <a:prstClr val="black"/>
                </a:solidFill>
              </a:rPr>
              <a:t> s1(</a:t>
            </a:r>
            <a:r>
              <a:rPr lang="ru-RU" sz="2400" dirty="0" err="1">
                <a:solidFill>
                  <a:srgbClr val="0000FF"/>
                </a:solidFill>
              </a:rPr>
              <a:t>sizeof</a:t>
            </a:r>
            <a:r>
              <a:rPr lang="ru-RU" sz="2400" dirty="0">
                <a:solidFill>
                  <a:prstClr val="black"/>
                </a:solidFill>
              </a:rPr>
              <a:t>(AA)/2);         </a:t>
            </a:r>
            <a:r>
              <a:rPr lang="ru-RU" sz="2400" dirty="0">
                <a:solidFill>
                  <a:srgbClr val="008000"/>
                </a:solidFill>
              </a:rPr>
              <a:t>// создание генератора   </a:t>
            </a:r>
          </a:p>
          <a:p>
            <a:pPr lvl="0"/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 n  = s1.getfirst();                </a:t>
            </a:r>
            <a:r>
              <a:rPr lang="ru-RU" sz="2400" dirty="0">
                <a:solidFill>
                  <a:srgbClr val="008000"/>
                </a:solidFill>
              </a:rPr>
              <a:t>// первое (пустое) подмножество    </a:t>
            </a:r>
          </a:p>
          <a:p>
            <a:pPr lvl="0"/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while</a:t>
            </a:r>
            <a:r>
              <a:rPr lang="ru-RU" sz="2400" dirty="0">
                <a:solidFill>
                  <a:prstClr val="black"/>
                </a:solidFill>
              </a:rPr>
              <a:t> (n &gt;= 0)                          </a:t>
            </a:r>
            <a:r>
              <a:rPr lang="ru-RU" sz="2400" dirty="0">
                <a:solidFill>
                  <a:srgbClr val="008000"/>
                </a:solidFill>
              </a:rPr>
              <a:t>// пока есть подмножества </a:t>
            </a:r>
          </a:p>
          <a:p>
            <a:pPr lvl="0"/>
            <a:r>
              <a:rPr lang="be-BY" sz="2400" dirty="0">
                <a:solidFill>
                  <a:prstClr val="black"/>
                </a:solidFill>
              </a:rPr>
              <a:t> 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n; i++) 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&lt;&lt;AA[s1.ntx(i)]&lt;&lt;((i&lt; n-1)?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n = s1.getnext();                   </a:t>
            </a:r>
            <a:r>
              <a:rPr lang="en-US" sz="2400" dirty="0">
                <a:solidFill>
                  <a:srgbClr val="008000"/>
                </a:solidFill>
              </a:rPr>
              <a:t>// c</a:t>
            </a:r>
            <a:r>
              <a:rPr lang="be-BY" sz="2400" dirty="0">
                <a:solidFill>
                  <a:srgbClr val="008000"/>
                </a:solidFill>
              </a:rPr>
              <a:t>ледующее подмножество </a:t>
            </a:r>
          </a:p>
          <a:p>
            <a:pPr lvl="0"/>
            <a:r>
              <a:rPr lang="be-BY" sz="2400" dirty="0">
                <a:solidFill>
                  <a:prstClr val="black"/>
                </a:solidFill>
              </a:rPr>
              <a:t> };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всего</a:t>
            </a:r>
            <a:r>
              <a:rPr lang="en-US" sz="2400" dirty="0">
                <a:solidFill>
                  <a:srgbClr val="A31515"/>
                </a:solidFill>
              </a:rPr>
              <a:t>: "</a:t>
            </a:r>
            <a:r>
              <a:rPr lang="en-US" sz="2400" dirty="0">
                <a:solidFill>
                  <a:prstClr val="black"/>
                </a:solidFill>
              </a:rPr>
              <a:t> &lt;&lt; s1.count()&lt;&lt;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pPr lvl="0"/>
            <a:r>
              <a:rPr lang="be-BY" sz="24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509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4" r="16163" b="6231"/>
          <a:stretch/>
        </p:blipFill>
        <p:spPr bwMode="auto">
          <a:xfrm>
            <a:off x="107504" y="188640"/>
            <a:ext cx="8856984" cy="561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805264"/>
            <a:ext cx="15868127" cy="9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989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88640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FF0000"/>
                </a:solidFill>
              </a:rPr>
              <a:t>Решение упрощенной задачи о рюкзаке с помощью генератора множества всех подмножеств</a:t>
            </a:r>
            <a:endParaRPr lang="be-BY" sz="2800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6" y="1412776"/>
            <a:ext cx="9118084" cy="140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979712" y="3536685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rgbClr val="FF0000"/>
                </a:solidFill>
              </a:rPr>
              <a:t>Математическая модель задачи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431855"/>
              </p:ext>
            </p:extLst>
          </p:nvPr>
        </p:nvGraphicFramePr>
        <p:xfrm>
          <a:off x="971600" y="4149080"/>
          <a:ext cx="316558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Формула" r:id="rId4" imgW="1205977" imgH="495085" progId="Equation.3">
                  <p:embed/>
                </p:oleObj>
              </mc:Choice>
              <mc:Fallback>
                <p:oleObj name="Формула" r:id="rId4" imgW="1205977" imgH="4950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49080"/>
                        <a:ext cx="3165582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122654"/>
              </p:ext>
            </p:extLst>
          </p:nvPr>
        </p:nvGraphicFramePr>
        <p:xfrm>
          <a:off x="4602543" y="3983996"/>
          <a:ext cx="2448272" cy="146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Формула" r:id="rId6" imgW="825142" imgH="495085" progId="Equation.3">
                  <p:embed/>
                </p:oleObj>
              </mc:Choice>
              <mc:Fallback>
                <p:oleObj name="Формула" r:id="rId6" imgW="825142" imgH="49508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543" y="3983996"/>
                        <a:ext cx="2448272" cy="14633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997357"/>
              </p:ext>
            </p:extLst>
          </p:nvPr>
        </p:nvGraphicFramePr>
        <p:xfrm>
          <a:off x="2267744" y="5733256"/>
          <a:ext cx="1890201" cy="59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Формула" r:id="rId8" imgW="748975" imgH="241195" progId="Equation.3">
                  <p:embed/>
                </p:oleObj>
              </mc:Choice>
              <mc:Fallback>
                <p:oleObj name="Формула" r:id="rId8" imgW="748975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733256"/>
                        <a:ext cx="1890201" cy="5981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7633"/>
              </p:ext>
            </p:extLst>
          </p:nvPr>
        </p:nvGraphicFramePr>
        <p:xfrm>
          <a:off x="5162550" y="5732463"/>
          <a:ext cx="11239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Формула" r:id="rId10" imgW="507960" imgH="266400" progId="Equation.3">
                  <p:embed/>
                </p:oleObj>
              </mc:Choice>
              <mc:Fallback>
                <p:oleObj name="Формула" r:id="rId10" imgW="50796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5732463"/>
                        <a:ext cx="1123950" cy="587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494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828304"/>
              </p:ext>
            </p:extLst>
          </p:nvPr>
        </p:nvGraphicFramePr>
        <p:xfrm>
          <a:off x="1619672" y="1561"/>
          <a:ext cx="5419725" cy="669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Visio" r:id="rId3" imgW="6629850" imgH="8195903" progId="Visio.Drawing.11">
                  <p:embed/>
                </p:oleObj>
              </mc:Choice>
              <mc:Fallback>
                <p:oleObj name="Visio" r:id="rId3" imgW="6629850" imgH="819590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561"/>
                        <a:ext cx="5419725" cy="669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01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32657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// </a:t>
            </a:r>
            <a:r>
              <a:rPr lang="en-US" sz="2800" dirty="0" err="1">
                <a:solidFill>
                  <a:srgbClr val="008000"/>
                </a:solidFill>
              </a:rPr>
              <a:t>Knapsack.h</a:t>
            </a:r>
            <a:r>
              <a:rPr lang="en-US" sz="2800" dirty="0">
                <a:solidFill>
                  <a:srgbClr val="008000"/>
                </a:solidFill>
              </a:rPr>
              <a:t>      </a:t>
            </a:r>
          </a:p>
          <a:p>
            <a:r>
              <a:rPr lang="en-US" sz="2800" dirty="0">
                <a:solidFill>
                  <a:srgbClr val="0000FF"/>
                </a:solidFill>
              </a:rPr>
              <a:t>#pragma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once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</a:p>
          <a:p>
            <a:r>
              <a:rPr lang="en-US" sz="2800" dirty="0">
                <a:solidFill>
                  <a:srgbClr val="0000FF"/>
                </a:solidFill>
              </a:rPr>
              <a:t>#include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A31515"/>
                </a:solidFill>
              </a:rPr>
              <a:t>"</a:t>
            </a:r>
            <a:r>
              <a:rPr lang="en-US" sz="2800" dirty="0" err="1">
                <a:solidFill>
                  <a:srgbClr val="A31515"/>
                </a:solidFill>
              </a:rPr>
              <a:t>Combi.h</a:t>
            </a:r>
            <a:r>
              <a:rPr lang="en-US" sz="2800" dirty="0">
                <a:solidFill>
                  <a:srgbClr val="A31515"/>
                </a:solidFill>
              </a:rPr>
              <a:t>"</a:t>
            </a:r>
          </a:p>
          <a:p>
            <a:endParaRPr lang="be-BY" sz="2800" dirty="0">
              <a:solidFill>
                <a:srgbClr val="A31515"/>
              </a:solidFill>
            </a:endParaRPr>
          </a:p>
          <a:p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 err="1">
                <a:solidFill>
                  <a:prstClr val="black"/>
                </a:solidFill>
              </a:rPr>
              <a:t>knapsack_s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V,        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in</a:t>
            </a:r>
            <a:r>
              <a:rPr lang="ru-RU" sz="2800" dirty="0">
                <a:solidFill>
                  <a:srgbClr val="008000"/>
                </a:solidFill>
              </a:rPr>
              <a:t>]  вместимость рюкзака </a:t>
            </a: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short</a:t>
            </a:r>
            <a:r>
              <a:rPr lang="ru-RU" sz="2800" dirty="0">
                <a:solidFill>
                  <a:prstClr val="black"/>
                </a:solidFill>
              </a:rPr>
              <a:t> n,      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in</a:t>
            </a:r>
            <a:r>
              <a:rPr lang="ru-RU" sz="2800" dirty="0">
                <a:solidFill>
                  <a:srgbClr val="008000"/>
                </a:solidFill>
              </a:rPr>
              <a:t>]  количество типов </a:t>
            </a:r>
            <a:r>
              <a:rPr lang="en-US" sz="2800" dirty="0" smtClean="0">
                <a:solidFill>
                  <a:srgbClr val="008000"/>
                </a:solidFill>
              </a:rPr>
              <a:t>						</a:t>
            </a:r>
            <a:r>
              <a:rPr lang="ru-RU" sz="2800" dirty="0" smtClean="0">
                <a:solidFill>
                  <a:srgbClr val="008000"/>
                </a:solidFill>
              </a:rPr>
              <a:t>предметов </a:t>
            </a:r>
            <a:endParaRPr lang="ru-RU" sz="2800" dirty="0">
              <a:solidFill>
                <a:srgbClr val="008000"/>
              </a:solidFill>
            </a:endParaRP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const</a:t>
            </a:r>
            <a:r>
              <a:rPr lang="ru-RU" sz="2800" dirty="0">
                <a:solidFill>
                  <a:prstClr val="black"/>
                </a:solidFill>
              </a:rPr>
              <a:t> 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v[],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in</a:t>
            </a:r>
            <a:r>
              <a:rPr lang="ru-RU" sz="2800" dirty="0">
                <a:solidFill>
                  <a:srgbClr val="008000"/>
                </a:solidFill>
              </a:rPr>
              <a:t>]  размер предмета </a:t>
            </a:r>
            <a:r>
              <a:rPr lang="en-US" sz="2800" dirty="0" smtClean="0">
                <a:solidFill>
                  <a:srgbClr val="008000"/>
                </a:solidFill>
              </a:rPr>
              <a:t>						</a:t>
            </a:r>
            <a:r>
              <a:rPr lang="ru-RU" sz="2800" dirty="0" smtClean="0">
                <a:solidFill>
                  <a:srgbClr val="008000"/>
                </a:solidFill>
              </a:rPr>
              <a:t>каждого </a:t>
            </a:r>
            <a:r>
              <a:rPr lang="ru-RU" sz="2800" dirty="0">
                <a:solidFill>
                  <a:srgbClr val="008000"/>
                </a:solidFill>
              </a:rPr>
              <a:t>типа  </a:t>
            </a: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const</a:t>
            </a:r>
            <a:r>
              <a:rPr lang="ru-RU" sz="2800" dirty="0">
                <a:solidFill>
                  <a:prstClr val="black"/>
                </a:solidFill>
              </a:rPr>
              <a:t> 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c[],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in</a:t>
            </a:r>
            <a:r>
              <a:rPr lang="ru-RU" sz="2800" dirty="0">
                <a:solidFill>
                  <a:srgbClr val="008000"/>
                </a:solidFill>
              </a:rPr>
              <a:t>]  стоимость предмета </a:t>
            </a:r>
            <a:r>
              <a:rPr lang="en-US" sz="2800" dirty="0" smtClean="0">
                <a:solidFill>
                  <a:srgbClr val="008000"/>
                </a:solidFill>
              </a:rPr>
              <a:t>					</a:t>
            </a:r>
            <a:r>
              <a:rPr lang="ru-RU" sz="2800" dirty="0" smtClean="0">
                <a:solidFill>
                  <a:srgbClr val="008000"/>
                </a:solidFill>
              </a:rPr>
              <a:t>каждого </a:t>
            </a:r>
            <a:r>
              <a:rPr lang="ru-RU" sz="2800" dirty="0">
                <a:solidFill>
                  <a:srgbClr val="008000"/>
                </a:solidFill>
              </a:rPr>
              <a:t>типа     </a:t>
            </a: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short</a:t>
            </a:r>
            <a:r>
              <a:rPr lang="ru-RU" sz="2800" dirty="0">
                <a:solidFill>
                  <a:prstClr val="black"/>
                </a:solidFill>
              </a:rPr>
              <a:t> m[]     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out</a:t>
            </a:r>
            <a:r>
              <a:rPr lang="ru-RU" sz="2800" dirty="0">
                <a:solidFill>
                  <a:srgbClr val="008000"/>
                </a:solidFill>
              </a:rPr>
              <a:t>] количество предметов </a:t>
            </a:r>
            <a:r>
              <a:rPr lang="en-US" sz="2800" dirty="0" smtClean="0">
                <a:solidFill>
                  <a:srgbClr val="008000"/>
                </a:solidFill>
              </a:rPr>
              <a:t>					</a:t>
            </a:r>
            <a:r>
              <a:rPr lang="ru-RU" sz="2800" dirty="0" smtClean="0">
                <a:solidFill>
                  <a:srgbClr val="008000"/>
                </a:solidFill>
              </a:rPr>
              <a:t>каждого </a:t>
            </a:r>
            <a:r>
              <a:rPr lang="ru-RU" sz="2800" dirty="0">
                <a:solidFill>
                  <a:srgbClr val="008000"/>
                </a:solidFill>
              </a:rPr>
              <a:t>типа  </a:t>
            </a:r>
          </a:p>
          <a:p>
            <a:r>
              <a:rPr lang="be-BY" sz="2800" dirty="0">
                <a:solidFill>
                  <a:prstClr val="black"/>
                </a:solidFill>
              </a:rPr>
              <a:t>                );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22016601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0"/>
            <a:ext cx="90364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Knapsack.cpp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Knapsack.h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ru-RU" sz="2000" dirty="0">
                <a:solidFill>
                  <a:srgbClr val="0000FF"/>
                </a:solidFill>
              </a:rPr>
              <a:t>#</a:t>
            </a:r>
            <a:r>
              <a:rPr lang="ru-RU" sz="2000" dirty="0" err="1">
                <a:solidFill>
                  <a:srgbClr val="0000FF"/>
                </a:solidFill>
              </a:rPr>
              <a:t>define</a:t>
            </a:r>
            <a:r>
              <a:rPr lang="ru-RU" sz="2000" dirty="0">
                <a:solidFill>
                  <a:prstClr val="black"/>
                </a:solidFill>
              </a:rPr>
              <a:t> NINF 0x80000000    </a:t>
            </a:r>
            <a:r>
              <a:rPr lang="ru-RU" sz="2000" dirty="0">
                <a:solidFill>
                  <a:srgbClr val="008000"/>
                </a:solidFill>
              </a:rPr>
              <a:t>// самое малое </a:t>
            </a:r>
            <a:r>
              <a:rPr lang="ru-RU" sz="2000" dirty="0" err="1">
                <a:solidFill>
                  <a:srgbClr val="008000"/>
                </a:solidFill>
              </a:rPr>
              <a:t>int</a:t>
            </a:r>
            <a:r>
              <a:rPr lang="ru-RU" sz="2000" dirty="0">
                <a:solidFill>
                  <a:srgbClr val="008000"/>
                </a:solidFill>
              </a:rPr>
              <a:t>-число  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calcv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::subset s,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v[])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объем в рюкзаке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s.sn; i++) rc += v[s.ntx(i)];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calcc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::subset s,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v[],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c</a:t>
            </a:r>
            <a:r>
              <a:rPr lang="en-US" sz="2000" dirty="0" smtClean="0">
                <a:solidFill>
                  <a:prstClr val="black"/>
                </a:solidFill>
              </a:rPr>
              <a:t>[])</a:t>
            </a:r>
            <a:r>
              <a:rPr lang="en-US" sz="2000" dirty="0" smtClean="0">
                <a:solidFill>
                  <a:srgbClr val="008000"/>
                </a:solidFill>
              </a:rPr>
              <a:t>//</a:t>
            </a:r>
            <a:r>
              <a:rPr lang="be-BY" sz="2000" dirty="0">
                <a:solidFill>
                  <a:srgbClr val="008000"/>
                </a:solidFill>
              </a:rPr>
              <a:t>стоимость в рюкзаке 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s.sn; i++) rc += (v[s.ntx(i)]*c[s.ntx(i)]);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setm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::subset s,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m[]) </a:t>
            </a:r>
            <a:r>
              <a:rPr lang="en-US" sz="2000" dirty="0">
                <a:solidFill>
                  <a:srgbClr val="008000"/>
                </a:solidFill>
              </a:rPr>
              <a:t>//</a:t>
            </a:r>
            <a:r>
              <a:rPr lang="be-BY" sz="2000" dirty="0">
                <a:solidFill>
                  <a:srgbClr val="008000"/>
                </a:solidFill>
              </a:rPr>
              <a:t>отметить выбранные предметы 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s.n; i++) m[i] = 0;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s.sn; i++) m[s.ntx(i)] = 1;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0334757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404664"/>
            <a:ext cx="8352928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Цель: </a:t>
            </a:r>
            <a:r>
              <a:rPr lang="ru-RU" sz="2800" dirty="0" smtClean="0"/>
              <a:t>освоение навыков решения оптимизационных задач комбинаторными методами.</a:t>
            </a:r>
          </a:p>
          <a:p>
            <a:pPr marL="45720" indent="0">
              <a:buNone/>
            </a:pPr>
            <a:endParaRPr lang="ru-RU" sz="2800" dirty="0"/>
          </a:p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изучение особенностей применения комбинаторных алгоритмов решения оптимизационных задач;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изучение теоретических основ комбинаторных алгоритмов;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практическое применение алгоритмов для решения известных оптимизационных задач на языке программирования С++.</a:t>
            </a:r>
          </a:p>
          <a:p>
            <a:pPr marL="45720" indent="0">
              <a:buNone/>
            </a:pP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22357400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386" y="34565"/>
            <a:ext cx="8856984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err="1">
                <a:solidFill>
                  <a:srgbClr val="0000FF"/>
                </a:solidFill>
              </a:rPr>
              <a:t>int</a:t>
            </a:r>
            <a:r>
              <a:rPr lang="en-US" sz="1900" dirty="0">
                <a:solidFill>
                  <a:prstClr val="black"/>
                </a:solidFill>
              </a:rPr>
              <a:t>   </a:t>
            </a:r>
            <a:r>
              <a:rPr lang="en-US" sz="1900" dirty="0" err="1">
                <a:solidFill>
                  <a:prstClr val="black"/>
                </a:solidFill>
              </a:rPr>
              <a:t>knapsack_s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int</a:t>
            </a:r>
            <a:r>
              <a:rPr lang="ru-RU" sz="1900" dirty="0">
                <a:solidFill>
                  <a:prstClr val="black"/>
                </a:solidFill>
              </a:rPr>
              <a:t> V,        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in</a:t>
            </a:r>
            <a:r>
              <a:rPr lang="ru-RU" sz="1900" dirty="0">
                <a:solidFill>
                  <a:srgbClr val="008000"/>
                </a:solidFill>
              </a:rPr>
              <a:t>] вместимость рюкзака </a:t>
            </a: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short</a:t>
            </a:r>
            <a:r>
              <a:rPr lang="ru-RU" sz="1900" dirty="0">
                <a:solidFill>
                  <a:prstClr val="black"/>
                </a:solidFill>
              </a:rPr>
              <a:t> n,      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in</a:t>
            </a:r>
            <a:r>
              <a:rPr lang="ru-RU" sz="1900" dirty="0">
                <a:solidFill>
                  <a:srgbClr val="008000"/>
                </a:solidFill>
              </a:rPr>
              <a:t>] количество типов предметов </a:t>
            </a: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const</a:t>
            </a:r>
            <a:r>
              <a:rPr lang="ru-RU" sz="1900" dirty="0">
                <a:solidFill>
                  <a:prstClr val="black"/>
                </a:solidFill>
              </a:rPr>
              <a:t> </a:t>
            </a:r>
            <a:r>
              <a:rPr lang="ru-RU" sz="1900" dirty="0" err="1">
                <a:solidFill>
                  <a:srgbClr val="0000FF"/>
                </a:solidFill>
              </a:rPr>
              <a:t>int</a:t>
            </a:r>
            <a:r>
              <a:rPr lang="ru-RU" sz="1900" dirty="0">
                <a:solidFill>
                  <a:prstClr val="black"/>
                </a:solidFill>
              </a:rPr>
              <a:t> v[],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in</a:t>
            </a:r>
            <a:r>
              <a:rPr lang="ru-RU" sz="1900" dirty="0">
                <a:solidFill>
                  <a:srgbClr val="008000"/>
                </a:solidFill>
              </a:rPr>
              <a:t>] размер предмета каждого типа  </a:t>
            </a: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const</a:t>
            </a:r>
            <a:r>
              <a:rPr lang="ru-RU" sz="1900" dirty="0">
                <a:solidFill>
                  <a:prstClr val="black"/>
                </a:solidFill>
              </a:rPr>
              <a:t> </a:t>
            </a:r>
            <a:r>
              <a:rPr lang="ru-RU" sz="1900" dirty="0" err="1">
                <a:solidFill>
                  <a:srgbClr val="0000FF"/>
                </a:solidFill>
              </a:rPr>
              <a:t>int</a:t>
            </a:r>
            <a:r>
              <a:rPr lang="ru-RU" sz="1900" dirty="0">
                <a:solidFill>
                  <a:prstClr val="black"/>
                </a:solidFill>
              </a:rPr>
              <a:t> c[],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in</a:t>
            </a:r>
            <a:r>
              <a:rPr lang="ru-RU" sz="1900" dirty="0">
                <a:solidFill>
                  <a:srgbClr val="008000"/>
                </a:solidFill>
              </a:rPr>
              <a:t>] стоимость предмета каждого типа</a:t>
            </a: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short</a:t>
            </a:r>
            <a:r>
              <a:rPr lang="ru-RU" sz="1900" dirty="0">
                <a:solidFill>
                  <a:prstClr val="black"/>
                </a:solidFill>
              </a:rPr>
              <a:t>  m[]    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out</a:t>
            </a:r>
            <a:r>
              <a:rPr lang="ru-RU" sz="1900" dirty="0">
                <a:solidFill>
                  <a:srgbClr val="008000"/>
                </a:solidFill>
              </a:rPr>
              <a:t>] количество предметов каждого типа {0,1} </a:t>
            </a:r>
          </a:p>
          <a:p>
            <a:r>
              <a:rPr lang="be-BY" sz="1900" dirty="0">
                <a:solidFill>
                  <a:prstClr val="black"/>
                </a:solidFill>
              </a:rPr>
              <a:t>                )</a:t>
            </a:r>
          </a:p>
          <a:p>
            <a:r>
              <a:rPr lang="be-BY" sz="1900" dirty="0">
                <a:solidFill>
                  <a:prstClr val="black"/>
                </a:solidFill>
              </a:rPr>
              <a:t>{</a:t>
            </a: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 err="1">
                <a:solidFill>
                  <a:prstClr val="black"/>
                </a:solidFill>
              </a:rPr>
              <a:t>combi</a:t>
            </a:r>
            <a:r>
              <a:rPr lang="en-US" sz="1900" dirty="0">
                <a:solidFill>
                  <a:prstClr val="black"/>
                </a:solidFill>
              </a:rPr>
              <a:t>::subset s(n);</a:t>
            </a: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 err="1">
                <a:solidFill>
                  <a:srgbClr val="0000FF"/>
                </a:solidFill>
              </a:rPr>
              <a:t>int</a:t>
            </a:r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 err="1">
                <a:solidFill>
                  <a:prstClr val="black"/>
                </a:solidFill>
              </a:rPr>
              <a:t>maxc</a:t>
            </a:r>
            <a:r>
              <a:rPr lang="en-US" sz="1900" dirty="0">
                <a:solidFill>
                  <a:prstClr val="black"/>
                </a:solidFill>
              </a:rPr>
              <a:t> = NINF,  cc = 0;</a:t>
            </a: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>
                <a:solidFill>
                  <a:srgbClr val="0000FF"/>
                </a:solidFill>
              </a:rPr>
              <a:t>short</a:t>
            </a:r>
            <a:r>
              <a:rPr lang="en-US" sz="1900" dirty="0">
                <a:solidFill>
                  <a:prstClr val="black"/>
                </a:solidFill>
              </a:rPr>
              <a:t>  ns  = </a:t>
            </a:r>
            <a:r>
              <a:rPr lang="en-US" sz="1900" dirty="0" err="1">
                <a:solidFill>
                  <a:prstClr val="black"/>
                </a:solidFill>
              </a:rPr>
              <a:t>s.getfirst</a:t>
            </a:r>
            <a:r>
              <a:rPr lang="en-US" sz="1900" dirty="0">
                <a:solidFill>
                  <a:prstClr val="black"/>
                </a:solidFill>
              </a:rPr>
              <a:t>();                                    </a:t>
            </a: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>
                <a:solidFill>
                  <a:srgbClr val="0000FF"/>
                </a:solidFill>
              </a:rPr>
              <a:t>while</a:t>
            </a:r>
            <a:r>
              <a:rPr lang="en-US" sz="1900" dirty="0">
                <a:solidFill>
                  <a:prstClr val="black"/>
                </a:solidFill>
              </a:rPr>
              <a:t> (ns &gt;= 0)</a:t>
            </a:r>
          </a:p>
          <a:p>
            <a:r>
              <a:rPr lang="be-BY" sz="1900" dirty="0">
                <a:solidFill>
                  <a:prstClr val="black"/>
                </a:solidFill>
              </a:rPr>
              <a:t> {</a:t>
            </a:r>
          </a:p>
          <a:p>
            <a:r>
              <a:rPr lang="en-US" sz="1900" dirty="0">
                <a:solidFill>
                  <a:prstClr val="black"/>
                </a:solidFill>
              </a:rPr>
              <a:t>   </a:t>
            </a:r>
            <a:r>
              <a:rPr lang="en-US" sz="1900" dirty="0">
                <a:solidFill>
                  <a:srgbClr val="0000FF"/>
                </a:solidFill>
              </a:rPr>
              <a:t>if</a:t>
            </a:r>
            <a:r>
              <a:rPr lang="en-US" sz="1900" dirty="0">
                <a:solidFill>
                  <a:prstClr val="black"/>
                </a:solidFill>
              </a:rPr>
              <a:t> (</a:t>
            </a:r>
            <a:r>
              <a:rPr lang="en-US" sz="1900" dirty="0" err="1">
                <a:solidFill>
                  <a:prstClr val="black"/>
                </a:solidFill>
              </a:rPr>
              <a:t>calcv</a:t>
            </a:r>
            <a:r>
              <a:rPr lang="en-US" sz="1900" dirty="0">
                <a:solidFill>
                  <a:prstClr val="black"/>
                </a:solidFill>
              </a:rPr>
              <a:t>(s, v) &lt;= V)</a:t>
            </a:r>
          </a:p>
          <a:p>
            <a:r>
              <a:rPr lang="en-US" sz="1900" dirty="0">
                <a:solidFill>
                  <a:prstClr val="black"/>
                </a:solidFill>
              </a:rPr>
              <a:t>     </a:t>
            </a:r>
            <a:r>
              <a:rPr lang="en-US" sz="1900" dirty="0">
                <a:solidFill>
                  <a:srgbClr val="0000FF"/>
                </a:solidFill>
              </a:rPr>
              <a:t>if</a:t>
            </a:r>
            <a:r>
              <a:rPr lang="en-US" sz="1900" dirty="0">
                <a:solidFill>
                  <a:prstClr val="black"/>
                </a:solidFill>
              </a:rPr>
              <a:t> ((cc = </a:t>
            </a:r>
            <a:r>
              <a:rPr lang="en-US" sz="1900" dirty="0" err="1">
                <a:solidFill>
                  <a:prstClr val="black"/>
                </a:solidFill>
              </a:rPr>
              <a:t>calcc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  <a:r>
              <a:rPr lang="en-US" sz="1900" dirty="0" err="1">
                <a:solidFill>
                  <a:prstClr val="black"/>
                </a:solidFill>
              </a:rPr>
              <a:t>s,v,c</a:t>
            </a:r>
            <a:r>
              <a:rPr lang="en-US" sz="1900" dirty="0">
                <a:solidFill>
                  <a:prstClr val="black"/>
                </a:solidFill>
              </a:rPr>
              <a:t>)) &gt; </a:t>
            </a:r>
            <a:r>
              <a:rPr lang="en-US" sz="1900" dirty="0" err="1">
                <a:solidFill>
                  <a:prstClr val="black"/>
                </a:solidFill>
              </a:rPr>
              <a:t>maxc</a:t>
            </a:r>
            <a:r>
              <a:rPr lang="en-US" sz="1900" dirty="0">
                <a:solidFill>
                  <a:prstClr val="black"/>
                </a:solidFill>
              </a:rPr>
              <a:t>) </a:t>
            </a:r>
          </a:p>
          <a:p>
            <a:r>
              <a:rPr lang="be-BY" sz="1900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900" dirty="0">
                <a:solidFill>
                  <a:prstClr val="black"/>
                </a:solidFill>
              </a:rPr>
              <a:t>  </a:t>
            </a:r>
            <a:r>
              <a:rPr lang="en-US" sz="1900" dirty="0" err="1">
                <a:solidFill>
                  <a:prstClr val="black"/>
                </a:solidFill>
              </a:rPr>
              <a:t>maxc</a:t>
            </a:r>
            <a:r>
              <a:rPr lang="en-US" sz="1900" dirty="0">
                <a:solidFill>
                  <a:prstClr val="black"/>
                </a:solidFill>
              </a:rPr>
              <a:t> = cc;</a:t>
            </a:r>
          </a:p>
          <a:p>
            <a:r>
              <a:rPr lang="en-US" sz="1900" dirty="0">
                <a:solidFill>
                  <a:prstClr val="black"/>
                </a:solidFill>
              </a:rPr>
              <a:t>  </a:t>
            </a:r>
            <a:r>
              <a:rPr lang="en-US" sz="1900" dirty="0" err="1">
                <a:solidFill>
                  <a:prstClr val="black"/>
                </a:solidFill>
              </a:rPr>
              <a:t>setm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  <a:r>
              <a:rPr lang="en-US" sz="1900" dirty="0" err="1">
                <a:solidFill>
                  <a:prstClr val="black"/>
                </a:solidFill>
              </a:rPr>
              <a:t>s,m</a:t>
            </a:r>
            <a:r>
              <a:rPr lang="en-US" sz="1900" dirty="0">
                <a:solidFill>
                  <a:prstClr val="black"/>
                </a:solidFill>
              </a:rPr>
              <a:t>);</a:t>
            </a:r>
          </a:p>
          <a:p>
            <a:r>
              <a:rPr lang="be-BY" sz="1900" dirty="0">
                <a:solidFill>
                  <a:prstClr val="black"/>
                </a:solidFill>
              </a:rPr>
              <a:t>    }</a:t>
            </a:r>
          </a:p>
          <a:p>
            <a:r>
              <a:rPr lang="en-US" sz="1900" dirty="0">
                <a:solidFill>
                  <a:prstClr val="black"/>
                </a:solidFill>
              </a:rPr>
              <a:t>   ns = </a:t>
            </a:r>
            <a:r>
              <a:rPr lang="en-US" sz="1900" dirty="0" err="1">
                <a:solidFill>
                  <a:prstClr val="black"/>
                </a:solidFill>
              </a:rPr>
              <a:t>s.getnext</a:t>
            </a:r>
            <a:r>
              <a:rPr lang="en-US" sz="1900" dirty="0">
                <a:solidFill>
                  <a:prstClr val="black"/>
                </a:solidFill>
              </a:rPr>
              <a:t>();                                 </a:t>
            </a:r>
          </a:p>
          <a:p>
            <a:r>
              <a:rPr lang="be-BY" sz="1900" dirty="0">
                <a:solidFill>
                  <a:prstClr val="black"/>
                </a:solidFill>
              </a:rPr>
              <a:t> };</a:t>
            </a: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>
                <a:solidFill>
                  <a:srgbClr val="0000FF"/>
                </a:solidFill>
              </a:rPr>
              <a:t>return</a:t>
            </a:r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 err="1">
                <a:solidFill>
                  <a:prstClr val="black"/>
                </a:solidFill>
              </a:rPr>
              <a:t>maxc</a:t>
            </a:r>
            <a:r>
              <a:rPr lang="en-US" sz="1900" dirty="0">
                <a:solidFill>
                  <a:prstClr val="black"/>
                </a:solidFill>
              </a:rPr>
              <a:t>;  </a:t>
            </a:r>
          </a:p>
          <a:p>
            <a:r>
              <a:rPr lang="be-BY" sz="1900" dirty="0">
                <a:solidFill>
                  <a:prstClr val="black"/>
                </a:solidFill>
              </a:rPr>
              <a:t>}; </a:t>
            </a:r>
            <a:endParaRPr lang="be-BY" sz="1900" dirty="0"/>
          </a:p>
        </p:txBody>
      </p:sp>
    </p:spTree>
    <p:extLst>
      <p:ext uri="{BB962C8B-B14F-4D97-AF65-F5344CB8AC3E}">
        <p14:creationId xmlns:p14="http://schemas.microsoft.com/office/powerpoint/2010/main" val="102806315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0"/>
            <a:ext cx="885698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Main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Knapsack.h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NN 4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_</a:t>
            </a:r>
            <a:r>
              <a:rPr lang="en-US" sz="2000" dirty="0" err="1">
                <a:solidFill>
                  <a:prstClr val="black"/>
                </a:solidFill>
              </a:rPr>
              <a:t>tmain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argc</a:t>
            </a:r>
            <a:r>
              <a:rPr lang="en-US" sz="2000" dirty="0">
                <a:solidFill>
                  <a:prstClr val="black"/>
                </a:solidFill>
              </a:rPr>
              <a:t>, _TCHAR* </a:t>
            </a:r>
            <a:r>
              <a:rPr lang="en-US" sz="2000" dirty="0" err="1">
                <a:solidFill>
                  <a:prstClr val="black"/>
                </a:solidFill>
              </a:rPr>
              <a:t>argv</a:t>
            </a:r>
            <a:r>
              <a:rPr lang="en-US" sz="20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setlocale</a:t>
            </a:r>
            <a:r>
              <a:rPr lang="en-US" sz="2000" dirty="0">
                <a:solidFill>
                  <a:prstClr val="black"/>
                </a:solidFill>
              </a:rPr>
              <a:t>(LC_ALL,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rus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V = 100,                </a:t>
            </a:r>
            <a:r>
              <a:rPr lang="ru-RU" sz="2000" dirty="0">
                <a:solidFill>
                  <a:srgbClr val="008000"/>
                </a:solidFill>
              </a:rPr>
              <a:t>// вместимость рюкзака         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v[] = {25, 30, 60, 20},     </a:t>
            </a:r>
            <a:r>
              <a:rPr lang="ru-RU" sz="2000" dirty="0">
                <a:solidFill>
                  <a:srgbClr val="008000"/>
                </a:solidFill>
              </a:rPr>
              <a:t>// размер предмета каждого типа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c[] = {25, 10, 20, 30};     </a:t>
            </a:r>
            <a:r>
              <a:rPr lang="ru-RU" sz="2000" dirty="0">
                <a:solidFill>
                  <a:srgbClr val="008000"/>
                </a:solidFill>
              </a:rPr>
              <a:t>// стоимость предмета каждого типа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m[NN];                </a:t>
            </a:r>
            <a:r>
              <a:rPr lang="ru-RU" sz="2000" dirty="0">
                <a:solidFill>
                  <a:srgbClr val="008000"/>
                </a:solidFill>
              </a:rPr>
              <a:t>// количество предметов каждого типа  {0,1}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maxcc</a:t>
            </a:r>
            <a:r>
              <a:rPr lang="en-US" sz="2000" dirty="0">
                <a:solidFill>
                  <a:prstClr val="black"/>
                </a:solidFill>
              </a:rPr>
              <a:t> =  </a:t>
            </a:r>
            <a:r>
              <a:rPr lang="en-US" sz="2000" dirty="0" err="1">
                <a:solidFill>
                  <a:prstClr val="black"/>
                </a:solidFill>
              </a:rPr>
              <a:t>knapsack_s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                    V,   </a:t>
            </a:r>
            <a:r>
              <a:rPr lang="en-US" sz="2000" dirty="0">
                <a:solidFill>
                  <a:srgbClr val="008000"/>
                </a:solidFill>
              </a:rPr>
              <a:t>// [in]  </a:t>
            </a:r>
            <a:r>
              <a:rPr lang="be-BY" sz="2000" dirty="0">
                <a:solidFill>
                  <a:srgbClr val="008000"/>
                </a:solidFill>
              </a:rPr>
              <a:t>вместимость рюкзака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         NN,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количество типов предметов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         v,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размер предмета каждого типа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         c,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стоимость предмета каждого типа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         m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количество предметов каждого типа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        );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278920140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4911"/>
            <a:ext cx="8784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endl</a:t>
            </a:r>
            <a:r>
              <a:rPr lang="en-US" sz="2400" dirty="0"/>
              <a:t>&lt;&lt;</a:t>
            </a:r>
            <a:r>
              <a:rPr lang="en-US" sz="2400" dirty="0">
                <a:solidFill>
                  <a:srgbClr val="A31515"/>
                </a:solidFill>
              </a:rPr>
              <a:t>"-------- </a:t>
            </a:r>
            <a:r>
              <a:rPr lang="be-BY" sz="2400" dirty="0">
                <a:solidFill>
                  <a:srgbClr val="A31515"/>
                </a:solidFill>
              </a:rPr>
              <a:t>Задача о рюкзаке --------- "</a:t>
            </a:r>
            <a:r>
              <a:rPr lang="be-BY" sz="2400" dirty="0">
                <a:solidFill>
                  <a:prstClr val="black"/>
                </a:solidFill>
              </a:rPr>
              <a:t>;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 количество предметов : "</a:t>
            </a:r>
            <a:r>
              <a:rPr lang="ru-RU" sz="2400" dirty="0">
                <a:solidFill>
                  <a:prstClr val="black"/>
                </a:solidFill>
              </a:rPr>
              <a:t>&lt;&lt; NN;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 </a:t>
            </a:r>
            <a:r>
              <a:rPr lang="be-BY" sz="2400" dirty="0">
                <a:solidFill>
                  <a:srgbClr val="A31515"/>
                </a:solidFill>
              </a:rPr>
              <a:t>вместимость рюкзака  : "</a:t>
            </a:r>
            <a:r>
              <a:rPr lang="be-BY" sz="2400" dirty="0">
                <a:solidFill>
                  <a:prstClr val="black"/>
                </a:solidFill>
              </a:rPr>
              <a:t>&lt;&lt; </a:t>
            </a:r>
            <a:r>
              <a:rPr lang="en-US" sz="2400" dirty="0">
                <a:solidFill>
                  <a:prstClr val="black"/>
                </a:solidFill>
              </a:rPr>
              <a:t>V;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 размеры предметов    : "</a:t>
            </a:r>
            <a:r>
              <a:rPr lang="ru-RU" sz="2400" dirty="0">
                <a:solidFill>
                  <a:prstClr val="black"/>
                </a:solidFill>
              </a:rPr>
              <a:t>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       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NN; i++) std::cout&lt;&lt;v[i]&lt;&lt;</a:t>
            </a:r>
            <a:r>
              <a:rPr lang="nn-NO" sz="2400" dirty="0">
                <a:solidFill>
                  <a:srgbClr val="A31515"/>
                </a:solidFill>
              </a:rPr>
              <a:t>" "</a:t>
            </a:r>
            <a:r>
              <a:rPr lang="nn-NO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 стоимости предметов  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       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NN; i++) std::cout&lt;&lt;v[i]*c[i]&lt;&lt;</a:t>
            </a:r>
            <a:r>
              <a:rPr lang="nn-NO" sz="2400" dirty="0">
                <a:solidFill>
                  <a:srgbClr val="A31515"/>
                </a:solidFill>
              </a:rPr>
              <a:t>" "</a:t>
            </a:r>
            <a:r>
              <a:rPr lang="nn-NO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 оптимальная стоимость рюкзака: "</a:t>
            </a:r>
            <a:r>
              <a:rPr lang="ru-RU" sz="2400" dirty="0">
                <a:solidFill>
                  <a:prstClr val="black"/>
                </a:solidFill>
              </a:rPr>
              <a:t> &lt;&lt; </a:t>
            </a:r>
            <a:r>
              <a:rPr lang="ru-RU" sz="2400" dirty="0" err="1">
                <a:solidFill>
                  <a:prstClr val="black"/>
                </a:solidFill>
              </a:rPr>
              <a:t>maxcc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 </a:t>
            </a:r>
            <a:r>
              <a:rPr lang="en-US" sz="2400" dirty="0" err="1">
                <a:solidFill>
                  <a:srgbClr val="A31515"/>
                </a:solidFill>
              </a:rPr>
              <a:t>вес</a:t>
            </a:r>
            <a:r>
              <a:rPr lang="en-US" sz="2400" dirty="0">
                <a:solidFill>
                  <a:srgbClr val="A31515"/>
                </a:solidFill>
              </a:rPr>
              <a:t> </a:t>
            </a:r>
            <a:r>
              <a:rPr lang="en-US" sz="2400" dirty="0" err="1">
                <a:solidFill>
                  <a:srgbClr val="A31515"/>
                </a:solidFill>
              </a:rPr>
              <a:t>рюкзака</a:t>
            </a:r>
            <a:r>
              <a:rPr lang="en-US" sz="2400" dirty="0">
                <a:solidFill>
                  <a:srgbClr val="A31515"/>
                </a:solidFill>
              </a:rPr>
              <a:t>: "</a:t>
            </a:r>
            <a:r>
              <a:rPr lang="en-US" sz="2400" dirty="0">
                <a:solidFill>
                  <a:prstClr val="black"/>
                </a:solidFill>
              </a:rPr>
              <a:t>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       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s = 0;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NN; i++) s+= m[i]*v[i];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&lt;&lt;s;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 выбраны предметы: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      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NN; i++) std::cout&lt;&lt;</a:t>
            </a:r>
            <a:r>
              <a:rPr lang="nn-NO" sz="2400" dirty="0">
                <a:solidFill>
                  <a:srgbClr val="A31515"/>
                </a:solidFill>
              </a:rPr>
              <a:t>" "</a:t>
            </a:r>
            <a:r>
              <a:rPr lang="nn-NO" sz="2400" dirty="0">
                <a:solidFill>
                  <a:prstClr val="black"/>
                </a:solidFill>
              </a:rPr>
              <a:t>&lt;&lt;m[i];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36804904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9" r="5911" b="20156"/>
          <a:stretch/>
        </p:blipFill>
        <p:spPr bwMode="auto">
          <a:xfrm>
            <a:off x="58704" y="332656"/>
            <a:ext cx="8977792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248423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0"/>
            <a:ext cx="8928992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Main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Knapsack.h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time.h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NN (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(c)/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))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V = 600,              </a:t>
            </a:r>
            <a:r>
              <a:rPr lang="ru-RU" sz="2400" dirty="0">
                <a:solidFill>
                  <a:srgbClr val="008000"/>
                </a:solidFill>
              </a:rPr>
              <a:t>// вместимость рюкзака      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v[] = {25, 56, 67, 40, 20, 27, 37, 33, 33, 44, 53, 12,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     60, 75, 12, 55, 54, 42, 43, 14, 30, 37, 31, 12},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c[] = {15, 26, 27, 43, 16, 26, 42, 22, 34, 12, 33, 30,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     12, 45, 60, 41, 33, 11, 14, 12, 25, 41, 30, 40};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m[NN];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maxcc</a:t>
            </a:r>
            <a:r>
              <a:rPr lang="en-US" sz="24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clock_t</a:t>
            </a:r>
            <a:r>
              <a:rPr lang="en-US" sz="2400" dirty="0">
                <a:solidFill>
                  <a:prstClr val="black"/>
                </a:solidFill>
              </a:rPr>
              <a:t> t1, t2; </a:t>
            </a:r>
          </a:p>
        </p:txBody>
      </p:sp>
    </p:spTree>
    <p:extLst>
      <p:ext uri="{BB962C8B-B14F-4D97-AF65-F5344CB8AC3E}">
        <p14:creationId xmlns:p14="http://schemas.microsoft.com/office/powerpoint/2010/main" val="177448966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640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"-------- </a:t>
            </a:r>
            <a:r>
              <a:rPr lang="be-BY" sz="2400" dirty="0">
                <a:solidFill>
                  <a:srgbClr val="A31515"/>
                </a:solidFill>
              </a:rPr>
              <a:t>Задача о рюкзаке --------- "</a:t>
            </a:r>
            <a:r>
              <a:rPr lang="be-BY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 </a:t>
            </a:r>
            <a:r>
              <a:rPr lang="be-BY" sz="2400" dirty="0">
                <a:solidFill>
                  <a:srgbClr val="A31515"/>
                </a:solidFill>
              </a:rPr>
              <a:t>вместимость рюкзака  : "</a:t>
            </a:r>
            <a:r>
              <a:rPr lang="be-BY" sz="2400" dirty="0">
                <a:solidFill>
                  <a:prstClr val="black"/>
                </a:solidFill>
              </a:rPr>
              <a:t>&lt;&lt; </a:t>
            </a:r>
            <a:r>
              <a:rPr lang="en-US" sz="2400" dirty="0">
                <a:solidFill>
                  <a:prstClr val="black"/>
                </a:solidFill>
              </a:rPr>
              <a:t>V;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количество ------ продолжительность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   предметов          вычисления 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 14; i &lt;= NN; i++)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t1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</a:t>
            </a:r>
            <a:r>
              <a:rPr lang="en-US" sz="2400" dirty="0" err="1">
                <a:solidFill>
                  <a:prstClr val="black"/>
                </a:solidFill>
              </a:rPr>
              <a:t>maxcc</a:t>
            </a:r>
            <a:r>
              <a:rPr lang="en-US" sz="2400" dirty="0">
                <a:solidFill>
                  <a:prstClr val="black"/>
                </a:solidFill>
              </a:rPr>
              <a:t> =  </a:t>
            </a:r>
            <a:r>
              <a:rPr lang="en-US" sz="2400" dirty="0" err="1">
                <a:solidFill>
                  <a:prstClr val="black"/>
                </a:solidFill>
              </a:rPr>
              <a:t>knapsack_s</a:t>
            </a:r>
            <a:r>
              <a:rPr lang="en-US" sz="2400" dirty="0">
                <a:solidFill>
                  <a:prstClr val="black"/>
                </a:solidFill>
              </a:rPr>
              <a:t>(V, i, v, c, m 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t2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       "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(2)&lt;&lt;i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        &lt;&lt;</a:t>
            </a:r>
            <a:r>
              <a:rPr lang="en-US" sz="2400" dirty="0">
                <a:solidFill>
                  <a:srgbClr val="A31515"/>
                </a:solidFill>
              </a:rPr>
              <a:t>"               "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(5)&lt;&lt;(t2-t1);                 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</a:t>
            </a:r>
          </a:p>
          <a:p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60104184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7" r="6709" b="8633"/>
          <a:stretch/>
        </p:blipFill>
        <p:spPr bwMode="auto">
          <a:xfrm>
            <a:off x="179511" y="188640"/>
            <a:ext cx="8784977" cy="6192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02574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88140"/>
            <a:ext cx="11268745" cy="680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25560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76097" y="188640"/>
            <a:ext cx="4762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200" dirty="0" smtClean="0">
                <a:solidFill>
                  <a:srgbClr val="FF0000"/>
                </a:solidFill>
              </a:rPr>
              <a:t>2.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be-BY" sz="3200" dirty="0" smtClean="0">
                <a:solidFill>
                  <a:srgbClr val="FF0000"/>
                </a:solidFill>
              </a:rPr>
              <a:t>Генерация </a:t>
            </a:r>
            <a:r>
              <a:rPr lang="be-BY" sz="3200" dirty="0">
                <a:solidFill>
                  <a:srgbClr val="FF0000"/>
                </a:solidFill>
              </a:rPr>
              <a:t>сочетаний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784976" cy="184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212436"/>
              </p:ext>
            </p:extLst>
          </p:nvPr>
        </p:nvGraphicFramePr>
        <p:xfrm>
          <a:off x="2987824" y="3212976"/>
          <a:ext cx="2891615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Формула" r:id="rId4" imgW="1218671" imgH="482391" progId="Equation.3">
                  <p:embed/>
                </p:oleObj>
              </mc:Choice>
              <mc:Fallback>
                <p:oleObj name="Формула" r:id="rId4" imgW="1218671" imgH="4823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212976"/>
                        <a:ext cx="2891615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994304"/>
              </p:ext>
            </p:extLst>
          </p:nvPr>
        </p:nvGraphicFramePr>
        <p:xfrm>
          <a:off x="2476097" y="5085184"/>
          <a:ext cx="1152128" cy="512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Формула" r:id="rId6" imgW="431613" imgH="190417" progId="Equation.3">
                  <p:embed/>
                </p:oleObj>
              </mc:Choice>
              <mc:Fallback>
                <p:oleObj name="Формула" r:id="rId6" imgW="431613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097" y="5085184"/>
                        <a:ext cx="1152128" cy="512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50279"/>
              </p:ext>
            </p:extLst>
          </p:nvPr>
        </p:nvGraphicFramePr>
        <p:xfrm>
          <a:off x="4139952" y="4797152"/>
          <a:ext cx="404515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Формула" r:id="rId8" imgW="1815840" imgH="482400" progId="Equation.3">
                  <p:embed/>
                </p:oleObj>
              </mc:Choice>
              <mc:Fallback>
                <p:oleObj name="Формула" r:id="rId8" imgW="181584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797152"/>
                        <a:ext cx="4045155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44973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304017"/>
              </p:ext>
            </p:extLst>
          </p:nvPr>
        </p:nvGraphicFramePr>
        <p:xfrm>
          <a:off x="1235832" y="0"/>
          <a:ext cx="667233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Visio" r:id="rId3" imgW="6980850" imgH="7174751" progId="Visio.Drawing.11">
                  <p:embed/>
                </p:oleObj>
              </mc:Choice>
              <mc:Fallback>
                <p:oleObj name="Visio" r:id="rId3" imgW="6980850" imgH="717475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832" y="0"/>
                        <a:ext cx="6672335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7208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1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99592" y="980728"/>
            <a:ext cx="7992888" cy="347472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Особенности </a:t>
            </a:r>
            <a:r>
              <a:rPr lang="ru-RU" sz="2800" dirty="0">
                <a:solidFill>
                  <a:schemeClr val="tx1"/>
                </a:solidFill>
              </a:rPr>
              <a:t>применения комбинаторных алгоритмов решения оптимизационных </a:t>
            </a:r>
            <a:r>
              <a:rPr lang="ru-RU" sz="2800" dirty="0" smtClean="0">
                <a:solidFill>
                  <a:schemeClr val="tx1"/>
                </a:solidFill>
              </a:rPr>
              <a:t>задач;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Генерация </a:t>
            </a:r>
            <a:r>
              <a:rPr lang="ru-RU" sz="2800" dirty="0">
                <a:solidFill>
                  <a:schemeClr val="tx1"/>
                </a:solidFill>
              </a:rPr>
              <a:t>множества всех </a:t>
            </a:r>
            <a:r>
              <a:rPr lang="ru-RU" sz="2800" dirty="0" smtClean="0">
                <a:solidFill>
                  <a:schemeClr val="tx1"/>
                </a:solidFill>
              </a:rPr>
              <a:t>подмножеств;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упрощенной задачи о рюкзаке с помощью генератора множества всех </a:t>
            </a:r>
            <a:r>
              <a:rPr lang="ru-RU" sz="2800" dirty="0" smtClean="0">
                <a:solidFill>
                  <a:schemeClr val="tx1"/>
                </a:solidFill>
              </a:rPr>
              <a:t>подмножеств;</a:t>
            </a:r>
          </a:p>
          <a:p>
            <a:pPr marL="502920" indent="-457200">
              <a:buFont typeface="+mj-lt"/>
              <a:buAutoNum type="arabicPeriod"/>
            </a:pPr>
            <a:r>
              <a:rPr lang="be-BY" sz="2800" dirty="0">
                <a:solidFill>
                  <a:schemeClr val="tx1"/>
                </a:solidFill>
              </a:rPr>
              <a:t>Генерация </a:t>
            </a:r>
            <a:r>
              <a:rPr lang="be-BY" sz="2800" dirty="0" smtClean="0">
                <a:solidFill>
                  <a:schemeClr val="tx1"/>
                </a:solidFill>
              </a:rPr>
              <a:t>сочетаний;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об оптимальной загрузке судна на основе генератора </a:t>
            </a:r>
            <a:r>
              <a:rPr lang="ru-RU" sz="2800" dirty="0" smtClean="0">
                <a:solidFill>
                  <a:schemeClr val="tx1"/>
                </a:solidFill>
              </a:rPr>
              <a:t>сочетаний.</a:t>
            </a: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8116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3" name="Picture 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88" y="44624"/>
            <a:ext cx="7575336" cy="682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10324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2332"/>
            <a:ext cx="864096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>
                <a:solidFill>
                  <a:srgbClr val="008000"/>
                </a:solidFill>
              </a:rPr>
              <a:t>Combi.h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#pragma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once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struct</a:t>
            </a:r>
            <a:r>
              <a:rPr lang="ru-RU" sz="2000" dirty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prstClr val="black"/>
                </a:solidFill>
              </a:rPr>
              <a:t>xcombination</a:t>
            </a:r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>
                <a:solidFill>
                  <a:srgbClr val="008000"/>
                </a:solidFill>
              </a:rPr>
              <a:t>// генератор  сочетаний (эвристика)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 n,                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исходного множества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</a:t>
            </a:r>
            <a:r>
              <a:rPr lang="ru-RU" sz="2000" dirty="0" smtClean="0">
                <a:solidFill>
                  <a:prstClr val="black"/>
                </a:solidFill>
              </a:rPr>
              <a:t>      </a:t>
            </a:r>
            <a:r>
              <a:rPr lang="ru-RU" sz="2000" dirty="0">
                <a:solidFill>
                  <a:prstClr val="black"/>
                </a:solidFill>
              </a:rPr>
              <a:t>m,               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в сочетаниях </a:t>
            </a:r>
          </a:p>
          <a:p>
            <a:r>
              <a:rPr lang="ru-RU" sz="2000" dirty="0" smtClean="0">
                <a:solidFill>
                  <a:prstClr val="black"/>
                </a:solidFill>
              </a:rPr>
              <a:t>              </a:t>
            </a:r>
            <a:r>
              <a:rPr lang="ru-RU" sz="2000" dirty="0">
                <a:solidFill>
                  <a:prstClr val="black"/>
                </a:solidFill>
              </a:rPr>
              <a:t>*</a:t>
            </a:r>
            <a:r>
              <a:rPr lang="ru-RU" sz="2000" dirty="0" err="1">
                <a:solidFill>
                  <a:prstClr val="black"/>
                </a:solidFill>
              </a:rPr>
              <a:t>sset</a:t>
            </a:r>
            <a:r>
              <a:rPr lang="ru-RU" sz="2000" dirty="0">
                <a:solidFill>
                  <a:prstClr val="black"/>
                </a:solidFill>
              </a:rPr>
              <a:t>;            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srgbClr val="008000"/>
                </a:solidFill>
              </a:rPr>
              <a:t>// </a:t>
            </a:r>
            <a:r>
              <a:rPr lang="ru-RU" sz="2000" dirty="0">
                <a:solidFill>
                  <a:srgbClr val="008000"/>
                </a:solidFill>
              </a:rPr>
              <a:t>массив индексов текущего сочетания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n = 1, </a:t>
            </a:r>
            <a:r>
              <a:rPr lang="ru-RU" sz="2000" dirty="0">
                <a:solidFill>
                  <a:srgbClr val="008000"/>
                </a:solidFill>
              </a:rPr>
              <a:t>//количество элементов исходного множества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m = 1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в сочетаниях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   );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void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reset</a:t>
            </a:r>
            <a:r>
              <a:rPr lang="ru-RU" sz="2000" dirty="0">
                <a:solidFill>
                  <a:prstClr val="black"/>
                </a:solidFill>
              </a:rPr>
              <a:t>();              </a:t>
            </a:r>
            <a:r>
              <a:rPr lang="ru-RU" sz="2000" dirty="0">
                <a:solidFill>
                  <a:srgbClr val="008000"/>
                </a:solidFill>
              </a:rPr>
              <a:t>// сбросить генератор, начать сначала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getfirst</a:t>
            </a:r>
            <a:r>
              <a:rPr lang="ru-RU" sz="2000" dirty="0">
                <a:solidFill>
                  <a:prstClr val="black"/>
                </a:solidFill>
              </a:rPr>
              <a:t>();          </a:t>
            </a:r>
            <a:r>
              <a:rPr lang="ru-RU" sz="2000" dirty="0">
                <a:solidFill>
                  <a:srgbClr val="008000"/>
                </a:solidFill>
              </a:rPr>
              <a:t>// сформировать первый массив индексов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getnext</a:t>
            </a:r>
            <a:r>
              <a:rPr lang="ru-RU" sz="2000" dirty="0">
                <a:solidFill>
                  <a:prstClr val="black"/>
                </a:solidFill>
              </a:rPr>
              <a:t>();           </a:t>
            </a:r>
            <a:r>
              <a:rPr lang="ru-RU" sz="2000" dirty="0">
                <a:solidFill>
                  <a:srgbClr val="008000"/>
                </a:solidFill>
              </a:rPr>
              <a:t>// сформировать следующий массив индексов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ntx</a:t>
            </a:r>
            <a:r>
              <a:rPr lang="ru-RU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i);        </a:t>
            </a:r>
            <a:r>
              <a:rPr lang="ru-RU" sz="2000" dirty="0">
                <a:solidFill>
                  <a:srgbClr val="008000"/>
                </a:solidFill>
              </a:rPr>
              <a:t>// получить i-й элемент массива индексов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nc</a:t>
            </a:r>
            <a:r>
              <a:rPr lang="en-US" sz="2000" dirty="0">
                <a:solidFill>
                  <a:prstClr val="black"/>
                </a:solidFill>
              </a:rPr>
              <a:t>;     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номер сочетания  0,..., </a:t>
            </a:r>
            <a:r>
              <a:rPr lang="en-US" sz="2000" dirty="0">
                <a:solidFill>
                  <a:srgbClr val="008000"/>
                </a:solidFill>
              </a:rPr>
              <a:t>count()-1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unsigned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00FF"/>
                </a:solidFill>
              </a:rPr>
              <a:t>__int64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count</a:t>
            </a:r>
            <a:r>
              <a:rPr lang="ru-RU" sz="2000" dirty="0">
                <a:solidFill>
                  <a:prstClr val="black"/>
                </a:solidFill>
              </a:rPr>
              <a:t>()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;  </a:t>
            </a:r>
            <a:r>
              <a:rPr lang="ru-RU" sz="2000" dirty="0">
                <a:solidFill>
                  <a:srgbClr val="008000"/>
                </a:solidFill>
              </a:rPr>
              <a:t>// вычислить количество сочетаний  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3394705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7187" y="-27384"/>
            <a:ext cx="87849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Combi.cpp 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n,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m)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= n;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 = m;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[m+2];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-&gt;reset();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</a:t>
            </a:r>
          </a:p>
          <a:p>
            <a:r>
              <a:rPr lang="ru-RU" sz="2000" dirty="0" err="1">
                <a:solidFill>
                  <a:srgbClr val="0000FF"/>
                </a:solidFill>
              </a:rPr>
              <a:t>void</a:t>
            </a:r>
            <a:r>
              <a:rPr lang="ru-RU" sz="2000" dirty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prstClr val="black"/>
                </a:solidFill>
              </a:rPr>
              <a:t>xcombination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reset</a:t>
            </a:r>
            <a:r>
              <a:rPr lang="ru-RU" sz="2000" dirty="0">
                <a:solidFill>
                  <a:prstClr val="black"/>
                </a:solidFill>
              </a:rPr>
              <a:t>()     </a:t>
            </a:r>
            <a:r>
              <a:rPr lang="ru-RU" sz="2000" dirty="0">
                <a:solidFill>
                  <a:srgbClr val="008000"/>
                </a:solidFill>
              </a:rPr>
              <a:t>// сбросить генератор, начать сначала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nc</a:t>
            </a:r>
            <a:r>
              <a:rPr lang="en-US" sz="2000" dirty="0">
                <a:solidFill>
                  <a:prstClr val="black"/>
                </a:solidFill>
              </a:rPr>
              <a:t> = 0;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 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</a:t>
            </a:r>
            <a:r>
              <a:rPr lang="nn-NO" sz="2000" dirty="0">
                <a:solidFill>
                  <a:srgbClr val="0000FF"/>
                </a:solidFill>
              </a:rPr>
              <a:t>this</a:t>
            </a:r>
            <a:r>
              <a:rPr lang="nn-NO" sz="2000" dirty="0">
                <a:solidFill>
                  <a:prstClr val="black"/>
                </a:solidFill>
              </a:rPr>
              <a:t>-&gt;m; i++) </a:t>
            </a:r>
            <a:r>
              <a:rPr lang="nn-NO" sz="2000" dirty="0">
                <a:solidFill>
                  <a:srgbClr val="0000FF"/>
                </a:solidFill>
              </a:rPr>
              <a:t>this</a:t>
            </a:r>
            <a:r>
              <a:rPr lang="nn-NO" sz="2000" dirty="0">
                <a:solidFill>
                  <a:prstClr val="black"/>
                </a:solidFill>
              </a:rPr>
              <a:t>-&gt;sset[i] = i;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[m] 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[m+1] = 0;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{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&gt;=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-&gt;m)?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-&gt;m:-1; 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38030578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8617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xcombination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getnext</a:t>
            </a:r>
            <a:r>
              <a:rPr lang="ru-RU" sz="2000" dirty="0" smtClean="0">
                <a:solidFill>
                  <a:prstClr val="black"/>
                </a:solidFill>
              </a:rPr>
              <a:t>()</a:t>
            </a:r>
            <a:r>
              <a:rPr lang="ru-RU" sz="2000" dirty="0" smtClean="0">
                <a:solidFill>
                  <a:srgbClr val="008000"/>
                </a:solidFill>
              </a:rPr>
              <a:t>//сформировать </a:t>
            </a:r>
            <a:r>
              <a:rPr lang="ru-RU" sz="2000" dirty="0">
                <a:solidFill>
                  <a:srgbClr val="008000"/>
                </a:solidFill>
              </a:rPr>
              <a:t>следующий </a:t>
            </a:r>
            <a:r>
              <a:rPr lang="ru-RU" sz="2000" dirty="0" smtClean="0">
                <a:solidFill>
                  <a:srgbClr val="008000"/>
                </a:solidFill>
              </a:rPr>
              <a:t>массив индексов 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();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&gt; 0)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{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j;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(j = 0;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[j]+1 ==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[j+1]; ++j)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      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[j] = j;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(j &gt;=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-1;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ru-RU" sz="2000" dirty="0" smtClean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this</a:t>
            </a:r>
            <a:r>
              <a:rPr lang="en-US" sz="2000" dirty="0" smtClean="0">
                <a:solidFill>
                  <a:prstClr val="black"/>
                </a:solidFill>
              </a:rPr>
              <a:t>-</a:t>
            </a:r>
            <a:r>
              <a:rPr lang="en-US" sz="2000" dirty="0">
                <a:solidFill>
                  <a:prstClr val="black"/>
                </a:solidFill>
              </a:rPr>
              <a:t>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[j]++;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ru-RU" sz="2000" dirty="0" smtClean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nc</a:t>
            </a:r>
            <a:r>
              <a:rPr lang="en-US" sz="2000" dirty="0">
                <a:solidFill>
                  <a:prstClr val="black"/>
                </a:solidFill>
              </a:rPr>
              <a:t>++;</a:t>
            </a:r>
          </a:p>
          <a:p>
            <a:r>
              <a:rPr lang="be-BY" sz="2000" dirty="0" smtClean="0">
                <a:solidFill>
                  <a:prstClr val="black"/>
                </a:solidFill>
              </a:rPr>
              <a:t>       </a:t>
            </a:r>
            <a:r>
              <a:rPr lang="be-BY" sz="2000" dirty="0">
                <a:solidFill>
                  <a:prstClr val="black"/>
                </a:solidFill>
              </a:rPr>
              <a:t>};</a:t>
            </a:r>
          </a:p>
          <a:p>
            <a:r>
              <a:rPr lang="be-BY" sz="2000" dirty="0" smtClean="0">
                <a:solidFill>
                  <a:prstClr val="black"/>
                </a:solidFill>
              </a:rPr>
              <a:t>    }</a:t>
            </a:r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ntx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i)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{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[i];  };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unsigned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fact(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x){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(x == 0)?1:(x*fact(x-1));};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unsigned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::count()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  </a:t>
            </a:r>
            <a:r>
              <a:rPr lang="be-BY" sz="2000" dirty="0" smtClean="0">
                <a:solidFill>
                  <a:prstClr val="black"/>
                </a:solidFill>
              </a:rPr>
              <a:t>{ </a:t>
            </a:r>
            <a:r>
              <a:rPr lang="en-US" sz="2000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&gt;=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-&gt;m)?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    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-&gt;n)/(fact(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-&gt;n-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-&gt;m)*fact(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-&gt;m)):0;    </a:t>
            </a:r>
            <a:r>
              <a:rPr lang="be-BY" sz="2000" dirty="0" smtClean="0">
                <a:solidFill>
                  <a:prstClr val="black"/>
                </a:solidFill>
              </a:rPr>
              <a:t> };};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55925207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88640"/>
            <a:ext cx="7992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 Main     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iostream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char</a:t>
            </a:r>
            <a:r>
              <a:rPr lang="pt-BR" sz="2400" dirty="0">
                <a:solidFill>
                  <a:prstClr val="black"/>
                </a:solidFill>
              </a:rPr>
              <a:t>  AA[][2]= {</a:t>
            </a:r>
            <a:r>
              <a:rPr lang="pt-BR" sz="2400" dirty="0">
                <a:solidFill>
                  <a:srgbClr val="A31515"/>
                </a:solidFill>
              </a:rPr>
              <a:t>"A"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"B"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"C"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"D"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"E"</a:t>
            </a:r>
            <a:r>
              <a:rPr lang="pt-BR" sz="2400" dirty="0">
                <a:solidFill>
                  <a:prstClr val="black"/>
                </a:solidFill>
              </a:rPr>
              <a:t>};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--- Генератор сочетаний ---"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"Исходное множество: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</a:t>
            </a:r>
            <a:r>
              <a:rPr lang="nn-NO" sz="2400" dirty="0">
                <a:solidFill>
                  <a:srgbClr val="0000FF"/>
                </a:solidFill>
              </a:rPr>
              <a:t>sizeof</a:t>
            </a:r>
            <a:r>
              <a:rPr lang="nn-NO" sz="2400" dirty="0">
                <a:solidFill>
                  <a:prstClr val="black"/>
                </a:solidFill>
              </a:rPr>
              <a:t>(AA)/2; i++)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     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&lt;&lt;AA[i]&lt;&lt;((i&lt; 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141321368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"Генерация сочетаний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xcombination</a:t>
            </a:r>
            <a:r>
              <a:rPr lang="en-US" sz="2400" dirty="0">
                <a:solidFill>
                  <a:prstClr val="black"/>
                </a:solidFill>
              </a:rPr>
              <a:t> xc(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(AA)/2, 3);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be-BY" sz="2400" dirty="0">
                <a:solidFill>
                  <a:srgbClr val="A31515"/>
                </a:solidFill>
              </a:rPr>
              <a:t>из "</a:t>
            </a:r>
            <a:r>
              <a:rPr lang="be-BY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xc.n</a:t>
            </a:r>
            <a:r>
              <a:rPr lang="en-US" sz="2400" dirty="0">
                <a:solidFill>
                  <a:prstClr val="black"/>
                </a:solidFill>
              </a:rPr>
              <a:t>&lt;&lt; </a:t>
            </a:r>
            <a:r>
              <a:rPr lang="en-US" sz="2400" dirty="0">
                <a:solidFill>
                  <a:srgbClr val="A31515"/>
                </a:solidFill>
              </a:rPr>
              <a:t>" </a:t>
            </a:r>
            <a:r>
              <a:rPr lang="be-BY" sz="2400" dirty="0">
                <a:solidFill>
                  <a:srgbClr val="A31515"/>
                </a:solidFill>
              </a:rPr>
              <a:t>по "</a:t>
            </a:r>
            <a:r>
              <a:rPr lang="be-BY" sz="2400" dirty="0">
                <a:solidFill>
                  <a:prstClr val="black"/>
                </a:solidFill>
              </a:rPr>
              <a:t>&lt;&lt; </a:t>
            </a:r>
            <a:r>
              <a:rPr lang="en-US" sz="2400" dirty="0" err="1">
                <a:solidFill>
                  <a:prstClr val="black"/>
                </a:solidFill>
              </a:rPr>
              <a:t>xc.m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 n  = </a:t>
            </a:r>
            <a:r>
              <a:rPr lang="en-US" sz="2400" dirty="0" err="1">
                <a:solidFill>
                  <a:prstClr val="black"/>
                </a:solidFill>
              </a:rPr>
              <a:t>xc.getfirst</a:t>
            </a:r>
            <a:r>
              <a:rPr lang="en-US" sz="2400" dirty="0">
                <a:solidFill>
                  <a:prstClr val="black"/>
                </a:solidFill>
              </a:rPr>
              <a:t>();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(n &gt;= 0)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&lt;&lt;xc.nc &lt;&lt;</a:t>
            </a:r>
            <a:r>
              <a:rPr lang="en-US" sz="2400" dirty="0">
                <a:solidFill>
                  <a:srgbClr val="A31515"/>
                </a:solidFill>
              </a:rPr>
              <a:t>": 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 smtClean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n; i++) 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</a:t>
            </a:r>
            <a:r>
              <a:rPr lang="en-US" sz="2400" dirty="0" err="1">
                <a:solidFill>
                  <a:prstClr val="black"/>
                </a:solidFill>
              </a:rPr>
              <a:t>xc.ntx</a:t>
            </a:r>
            <a:r>
              <a:rPr lang="en-US" sz="2400" dirty="0">
                <a:solidFill>
                  <a:prstClr val="black"/>
                </a:solidFill>
              </a:rPr>
              <a:t>(i)]&lt;&lt;((i&lt; n-1)?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n = </a:t>
            </a:r>
            <a:r>
              <a:rPr lang="en-US" sz="2400" dirty="0" err="1">
                <a:solidFill>
                  <a:prstClr val="black"/>
                </a:solidFill>
              </a:rPr>
              <a:t>xc.getnext</a:t>
            </a:r>
            <a:r>
              <a:rPr lang="en-US" sz="2400" dirty="0">
                <a:solidFill>
                  <a:prstClr val="black"/>
                </a:solidFill>
              </a:rPr>
              <a:t>();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be-BY" sz="2400" dirty="0">
                <a:solidFill>
                  <a:srgbClr val="A31515"/>
                </a:solidFill>
              </a:rPr>
              <a:t>всего: "</a:t>
            </a:r>
            <a:r>
              <a:rPr lang="be-BY" sz="2400" dirty="0">
                <a:solidFill>
                  <a:prstClr val="black"/>
                </a:solidFill>
              </a:rPr>
              <a:t> &lt;&lt; </a:t>
            </a:r>
            <a:r>
              <a:rPr lang="en-US" sz="2400" dirty="0" err="1">
                <a:solidFill>
                  <a:prstClr val="black"/>
                </a:solidFill>
              </a:rPr>
              <a:t>xc.count</a:t>
            </a:r>
            <a:r>
              <a:rPr lang="en-US" sz="2400" dirty="0">
                <a:solidFill>
                  <a:prstClr val="black"/>
                </a:solidFill>
              </a:rPr>
              <a:t>()&lt;&lt;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71306543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0" r="5400" b="12334"/>
          <a:stretch/>
        </p:blipFill>
        <p:spPr bwMode="auto">
          <a:xfrm>
            <a:off x="107504" y="188640"/>
            <a:ext cx="8928992" cy="547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5815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Решение задачи об оптимальной загрузке судна на основе генератора сочетаний</a:t>
            </a:r>
            <a:endParaRPr lang="be-BY" sz="2400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7849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483768" y="3467145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rgbClr val="FF0000"/>
                </a:solidFill>
              </a:rPr>
              <a:t>Математическая модель задачи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160704"/>
              </p:ext>
            </p:extLst>
          </p:nvPr>
        </p:nvGraphicFramePr>
        <p:xfrm>
          <a:off x="467543" y="3789040"/>
          <a:ext cx="251889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Формула" r:id="rId4" imgW="1015559" imgH="495085" progId="Equation.3">
                  <p:embed/>
                </p:oleObj>
              </mc:Choice>
              <mc:Fallback>
                <p:oleObj name="Формула" r:id="rId4" imgW="1015559" imgH="4950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3" y="3789040"/>
                        <a:ext cx="2518895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607726"/>
              </p:ext>
            </p:extLst>
          </p:nvPr>
        </p:nvGraphicFramePr>
        <p:xfrm>
          <a:off x="3131840" y="3861048"/>
          <a:ext cx="175034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Формула" r:id="rId6" imgW="748975" imgH="495085" progId="Equation.3">
                  <p:embed/>
                </p:oleObj>
              </mc:Choice>
              <mc:Fallback>
                <p:oleObj name="Формула" r:id="rId6" imgW="748975" imgH="4950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861048"/>
                        <a:ext cx="1750348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143719"/>
              </p:ext>
            </p:extLst>
          </p:nvPr>
        </p:nvGraphicFramePr>
        <p:xfrm>
          <a:off x="5004049" y="4149080"/>
          <a:ext cx="2511226" cy="52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Формула" r:id="rId8" imgW="1143000" imgH="241300" progId="Equation.3">
                  <p:embed/>
                </p:oleObj>
              </mc:Choice>
              <mc:Fallback>
                <p:oleObj name="Формула" r:id="rId8" imgW="11430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9" y="4149080"/>
                        <a:ext cx="2511226" cy="5231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65318"/>
              </p:ext>
            </p:extLst>
          </p:nvPr>
        </p:nvGraphicFramePr>
        <p:xfrm>
          <a:off x="1259631" y="5157192"/>
          <a:ext cx="153617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Формула" r:id="rId10" imgW="609600" imgH="228600" progId="Equation.3">
                  <p:embed/>
                </p:oleObj>
              </mc:Choice>
              <mc:Fallback>
                <p:oleObj name="Формула" r:id="rId10" imgW="609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1" y="5157192"/>
                        <a:ext cx="153617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271785"/>
              </p:ext>
            </p:extLst>
          </p:nvPr>
        </p:nvGraphicFramePr>
        <p:xfrm>
          <a:off x="3707904" y="5157192"/>
          <a:ext cx="138872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Формула" r:id="rId12" imgW="571252" imgH="266584" progId="Equation.3">
                  <p:embed/>
                </p:oleObj>
              </mc:Choice>
              <mc:Fallback>
                <p:oleObj name="Формула" r:id="rId12" imgW="571252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157192"/>
                        <a:ext cx="138872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261855"/>
              </p:ext>
            </p:extLst>
          </p:nvPr>
        </p:nvGraphicFramePr>
        <p:xfrm>
          <a:off x="5724128" y="5157192"/>
          <a:ext cx="1224136" cy="612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Формула" r:id="rId14" imgW="532937" imgH="266469" progId="Equation.3">
                  <p:embed/>
                </p:oleObj>
              </mc:Choice>
              <mc:Fallback>
                <p:oleObj name="Формула" r:id="rId14" imgW="532937" imgH="2664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5157192"/>
                        <a:ext cx="1224136" cy="6120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386246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898916"/>
              </p:ext>
            </p:extLst>
          </p:nvPr>
        </p:nvGraphicFramePr>
        <p:xfrm>
          <a:off x="1619672" y="-387425"/>
          <a:ext cx="5256584" cy="721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Visio" r:id="rId3" imgW="7159050" imgH="9827913" progId="Visio.Drawing.11">
                  <p:embed/>
                </p:oleObj>
              </mc:Choice>
              <mc:Fallback>
                <p:oleObj name="Visio" r:id="rId3" imgW="7159050" imgH="982791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-387425"/>
                        <a:ext cx="5256584" cy="7219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9098827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400" dirty="0">
                <a:solidFill>
                  <a:srgbClr val="008000"/>
                </a:solidFill>
              </a:rPr>
              <a:t>// --- В</a:t>
            </a:r>
            <a:r>
              <a:rPr lang="en-US" sz="2400" dirty="0" err="1">
                <a:solidFill>
                  <a:srgbClr val="008000"/>
                </a:solidFill>
              </a:rPr>
              <a:t>oat.h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ru-RU" sz="2400" dirty="0">
                <a:solidFill>
                  <a:srgbClr val="008000"/>
                </a:solidFill>
              </a:rPr>
              <a:t>// -- решение  задачи об оптимальной загрузке судна  </a:t>
            </a:r>
          </a:p>
          <a:p>
            <a:r>
              <a:rPr lang="ru-RU" sz="2400" dirty="0">
                <a:solidFill>
                  <a:srgbClr val="008000"/>
                </a:solidFill>
              </a:rPr>
              <a:t>//    функция возвращает доход  от перевози выбранных контейнеров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#pragma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once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boat(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V,   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максимальный вес груза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m, 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количество мест для контейнеров   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n, 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всего контейнеров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v[],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вес каждого контейнера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c[],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доход от перевозки каждого контейнера   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r[]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out</a:t>
            </a:r>
            <a:r>
              <a:rPr lang="ru-RU" sz="2400" dirty="0">
                <a:solidFill>
                  <a:srgbClr val="008000"/>
                </a:solidFill>
              </a:rPr>
              <a:t>] результат: индексы выбранных контейнеров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      );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1265680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КОМБИНАТОРНЫЕ  МЕТОДЫ   РЕШЕНИЯ   ОПТИМИЗАЦИОННЫХ ЗАДАЧ      </a:t>
            </a:r>
            <a:endParaRPr lang="be-BY" sz="2400" dirty="0">
              <a:solidFill>
                <a:srgbClr val="FF0000"/>
              </a:solidFill>
            </a:endParaRPr>
          </a:p>
          <a:p>
            <a:r>
              <a:rPr lang="ru-RU" sz="2400" b="1" dirty="0"/>
              <a:t> </a:t>
            </a:r>
            <a:endParaRPr lang="be-BY" sz="2400" dirty="0"/>
          </a:p>
          <a:p>
            <a:pPr lvl="0"/>
            <a:r>
              <a:rPr lang="ru-RU" sz="2400" b="1" dirty="0"/>
              <a:t>Генерация  подмножеств заданного множества</a:t>
            </a:r>
            <a:r>
              <a:rPr lang="ru-RU" sz="2400" dirty="0"/>
              <a:t>:</a:t>
            </a:r>
            <a:endParaRPr lang="be-BY" sz="2400" dirty="0"/>
          </a:p>
          <a:p>
            <a:r>
              <a:rPr lang="ru-RU" sz="2400" dirty="0"/>
              <a:t>- разработка генератора подмножеств на С++;</a:t>
            </a:r>
            <a:endParaRPr lang="be-BY" sz="2400" dirty="0"/>
          </a:p>
          <a:p>
            <a:pPr marL="342900" indent="-342900">
              <a:buFontTx/>
              <a:buChar char="-"/>
            </a:pPr>
            <a:r>
              <a:rPr lang="ru-RU" sz="2400" dirty="0" smtClean="0"/>
              <a:t>решение </a:t>
            </a:r>
            <a:r>
              <a:rPr lang="ru-RU" sz="2400" dirty="0"/>
              <a:t>задачи о рюкзаке. </a:t>
            </a:r>
            <a:endParaRPr lang="ru-RU" sz="2400" dirty="0" smtClean="0"/>
          </a:p>
          <a:p>
            <a:pPr marL="342900" indent="-342900">
              <a:buFontTx/>
              <a:buChar char="-"/>
            </a:pPr>
            <a:endParaRPr lang="be-BY" sz="1000" dirty="0"/>
          </a:p>
          <a:p>
            <a:pPr lvl="0"/>
            <a:r>
              <a:rPr lang="ru-RU" sz="2400" b="1" dirty="0"/>
              <a:t>Генерация сочетаний:</a:t>
            </a:r>
            <a:endParaRPr lang="be-BY" sz="2400" dirty="0"/>
          </a:p>
          <a:p>
            <a:r>
              <a:rPr lang="ru-RU" sz="2400" dirty="0"/>
              <a:t>- разработка генератора сочетаний на С++;</a:t>
            </a:r>
            <a:endParaRPr lang="be-BY" sz="2400" dirty="0"/>
          </a:p>
          <a:p>
            <a:pPr marL="342900" indent="-342900">
              <a:buFontTx/>
              <a:buChar char="-"/>
            </a:pPr>
            <a:r>
              <a:rPr lang="ru-RU" sz="2400" dirty="0" smtClean="0"/>
              <a:t>решение </a:t>
            </a:r>
            <a:r>
              <a:rPr lang="ru-RU" sz="2400" dirty="0"/>
              <a:t>задачи об оптимальной загрузке</a:t>
            </a:r>
            <a:r>
              <a:rPr lang="ru-RU" sz="2400" dirty="0" smtClean="0"/>
              <a:t>.</a:t>
            </a:r>
          </a:p>
          <a:p>
            <a:pPr marL="342900" indent="-342900">
              <a:buFontTx/>
              <a:buChar char="-"/>
            </a:pPr>
            <a:endParaRPr lang="be-BY" sz="1000" dirty="0"/>
          </a:p>
          <a:p>
            <a:pPr lvl="0"/>
            <a:r>
              <a:rPr lang="ru-RU" sz="2400" b="1" dirty="0"/>
              <a:t>Генерация  перестановок:</a:t>
            </a:r>
            <a:endParaRPr lang="be-BY" sz="2400" dirty="0"/>
          </a:p>
          <a:p>
            <a:r>
              <a:rPr lang="ru-RU" sz="2400" dirty="0"/>
              <a:t>- разработка генератора перестановок на  С++;</a:t>
            </a:r>
            <a:endParaRPr lang="be-BY" sz="2400" dirty="0"/>
          </a:p>
          <a:p>
            <a:pPr marL="342900" indent="-342900">
              <a:buFontTx/>
              <a:buChar char="-"/>
            </a:pPr>
            <a:r>
              <a:rPr lang="ru-RU" sz="2400" dirty="0" smtClean="0"/>
              <a:t>решение </a:t>
            </a:r>
            <a:r>
              <a:rPr lang="ru-RU" sz="2400" dirty="0"/>
              <a:t>задачи о коммивояжере. </a:t>
            </a:r>
            <a:endParaRPr lang="ru-RU" sz="2400" dirty="0" smtClean="0"/>
          </a:p>
          <a:p>
            <a:pPr marL="342900" indent="-342900">
              <a:buFontTx/>
              <a:buChar char="-"/>
            </a:pPr>
            <a:endParaRPr lang="be-BY" sz="1000" dirty="0"/>
          </a:p>
          <a:p>
            <a:pPr lvl="0"/>
            <a:r>
              <a:rPr lang="ru-RU" sz="2400" b="1" dirty="0"/>
              <a:t>Генерация размещений</a:t>
            </a:r>
            <a:r>
              <a:rPr lang="en-US" sz="2400" b="1" dirty="0"/>
              <a:t>: </a:t>
            </a:r>
            <a:endParaRPr lang="be-BY" sz="2400" dirty="0"/>
          </a:p>
          <a:p>
            <a:r>
              <a:rPr lang="ru-RU" sz="2400" dirty="0"/>
              <a:t>- разработка генератора сочетаний на С++;</a:t>
            </a:r>
            <a:endParaRPr lang="be-BY" sz="2400" dirty="0"/>
          </a:p>
          <a:p>
            <a:r>
              <a:rPr lang="ru-RU" sz="2400" dirty="0" smtClean="0"/>
              <a:t>- </a:t>
            </a:r>
            <a:r>
              <a:rPr lang="ru-RU" sz="2400" dirty="0"/>
              <a:t>решение задачи об оптимальной загрузке (с центровкой)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829485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333"/>
            <a:ext cx="828092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000" dirty="0">
                <a:solidFill>
                  <a:srgbClr val="008000"/>
                </a:solidFill>
              </a:rPr>
              <a:t>// --- В</a:t>
            </a:r>
            <a:r>
              <a:rPr lang="en-US" sz="2000" dirty="0">
                <a:solidFill>
                  <a:srgbClr val="008000"/>
                </a:solidFill>
              </a:rPr>
              <a:t>oat.cpp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Boat.h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calcv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 s,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v[])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вес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s.m; i++) rc += v[s.ntx(i)];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</a:p>
          <a:p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calcc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 s, 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c[])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доход 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s.m; i++) rc += c[s.ntx(i)];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>
                <a:solidFill>
                  <a:prstClr val="black"/>
                </a:solidFill>
              </a:rPr>
              <a:t>   </a:t>
            </a:r>
            <a:r>
              <a:rPr lang="en-US" sz="2000" dirty="0" err="1">
                <a:solidFill>
                  <a:prstClr val="black"/>
                </a:solidFill>
              </a:rPr>
              <a:t>copycomb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m,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*r1,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*r2)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>
                <a:solidFill>
                  <a:srgbClr val="008000"/>
                </a:solidFill>
              </a:rPr>
              <a:t>копировать</a:t>
            </a:r>
            <a:r>
              <a:rPr lang="en-US" sz="2000" dirty="0">
                <a:solidFill>
                  <a:srgbClr val="008000"/>
                </a:solidFill>
              </a:rPr>
              <a:t>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{ </a:t>
            </a:r>
          </a:p>
          <a:p>
            <a:r>
              <a:rPr lang="nn-NO" sz="2000" dirty="0" smtClean="0">
                <a:solidFill>
                  <a:srgbClr val="0000FF"/>
                </a:solidFill>
              </a:rPr>
              <a:t>for</a:t>
            </a:r>
            <a:r>
              <a:rPr lang="nn-NO" sz="2000" dirty="0" smtClean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 m; i++)  r1[i] = r2[i]; 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</a:p>
          <a:p>
            <a:r>
              <a:rPr lang="be-BY" sz="2000" dirty="0" smtClean="0">
                <a:solidFill>
                  <a:prstClr val="black"/>
                </a:solidFill>
              </a:rPr>
              <a:t>}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273359116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88640"/>
            <a:ext cx="84249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 boat(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V,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максимальный вес груза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m,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количество мест для контейнеров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 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n,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всего контейнеров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v[],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вес каждого контейнера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c[],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доход от перевозки каждого контейнера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r[]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результат: индексы выбранных контейнеров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 xc(n, m);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0, i = </a:t>
            </a:r>
            <a:r>
              <a:rPr lang="en-US" sz="2000" dirty="0" err="1">
                <a:solidFill>
                  <a:prstClr val="black"/>
                </a:solidFill>
              </a:rPr>
              <a:t>xc.getfirst</a:t>
            </a:r>
            <a:r>
              <a:rPr lang="en-US" sz="2000" dirty="0">
                <a:solidFill>
                  <a:prstClr val="black"/>
                </a:solidFill>
              </a:rPr>
              <a:t>(), cc = 0;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while</a:t>
            </a:r>
            <a:r>
              <a:rPr lang="en-US" sz="2000" dirty="0">
                <a:solidFill>
                  <a:prstClr val="black"/>
                </a:solidFill>
              </a:rPr>
              <a:t> (i &gt; 0)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calcv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xc,v</a:t>
            </a:r>
            <a:r>
              <a:rPr lang="en-US" sz="2000" dirty="0">
                <a:solidFill>
                  <a:prstClr val="black"/>
                </a:solidFill>
              </a:rPr>
              <a:t>)&lt;= V)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((cc = 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calcc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xc,c</a:t>
            </a:r>
            <a:r>
              <a:rPr lang="en-US" sz="2000" dirty="0">
                <a:solidFill>
                  <a:prstClr val="black"/>
                </a:solidFill>
              </a:rPr>
              <a:t>)) &gt;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)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   {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cc; 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copycomb</a:t>
            </a:r>
            <a:r>
              <a:rPr lang="en-US" sz="2000" dirty="0">
                <a:solidFill>
                  <a:prstClr val="black"/>
                </a:solidFill>
              </a:rPr>
              <a:t>(m, r, </a:t>
            </a:r>
            <a:r>
              <a:rPr lang="en-US" sz="2000" dirty="0" err="1">
                <a:solidFill>
                  <a:prstClr val="black"/>
                </a:solidFill>
              </a:rPr>
              <a:t>xc.sset</a:t>
            </a:r>
            <a:r>
              <a:rPr lang="en-US" sz="2000" dirty="0">
                <a:solidFill>
                  <a:prstClr val="black"/>
                </a:solidFill>
              </a:rPr>
              <a:t>);}</a:t>
            </a:r>
          </a:p>
          <a:p>
            <a:r>
              <a:rPr lang="en-US" sz="2000" dirty="0">
                <a:solidFill>
                  <a:prstClr val="black"/>
                </a:solidFill>
              </a:rPr>
              <a:t>i = </a:t>
            </a:r>
            <a:r>
              <a:rPr lang="en-US" sz="2000" dirty="0" err="1">
                <a:solidFill>
                  <a:prstClr val="black"/>
                </a:solidFill>
              </a:rPr>
              <a:t>xc.getnext</a:t>
            </a:r>
            <a:r>
              <a:rPr lang="en-US" sz="2000" dirty="0">
                <a:solidFill>
                  <a:prstClr val="black"/>
                </a:solidFill>
              </a:rPr>
              <a:t>();           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64162743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77400"/>
            <a:ext cx="87849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--- Main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Boat.h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NN (</a:t>
            </a:r>
            <a:r>
              <a:rPr lang="en-US" sz="2000" dirty="0" err="1">
                <a:solidFill>
                  <a:srgbClr val="0000FF"/>
                </a:solidFill>
              </a:rPr>
              <a:t>sizeof</a:t>
            </a:r>
            <a:r>
              <a:rPr lang="en-US" sz="2000" dirty="0">
                <a:solidFill>
                  <a:prstClr val="black"/>
                </a:solidFill>
              </a:rPr>
              <a:t>(v)/</a:t>
            </a:r>
            <a:r>
              <a:rPr lang="en-US" sz="2000" dirty="0" err="1">
                <a:solidFill>
                  <a:srgbClr val="0000FF"/>
                </a:solidFill>
              </a:rPr>
              <a:t>sizeof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))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MM 3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_</a:t>
            </a:r>
            <a:r>
              <a:rPr lang="en-US" sz="2000" dirty="0" err="1">
                <a:solidFill>
                  <a:prstClr val="black"/>
                </a:solidFill>
              </a:rPr>
              <a:t>tmain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argc</a:t>
            </a:r>
            <a:r>
              <a:rPr lang="en-US" sz="2000" dirty="0">
                <a:solidFill>
                  <a:prstClr val="black"/>
                </a:solidFill>
              </a:rPr>
              <a:t>, _TCHAR* </a:t>
            </a:r>
            <a:r>
              <a:rPr lang="en-US" sz="2000" dirty="0" err="1">
                <a:solidFill>
                  <a:prstClr val="black"/>
                </a:solidFill>
              </a:rPr>
              <a:t>argv</a:t>
            </a:r>
            <a:r>
              <a:rPr lang="en-US" sz="20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setlocale</a:t>
            </a:r>
            <a:r>
              <a:rPr lang="en-US" sz="2000" dirty="0">
                <a:solidFill>
                  <a:prstClr val="black"/>
                </a:solidFill>
              </a:rPr>
              <a:t>(LC_ALL,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rus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V = 1000,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v[] =    {100,  200,   300,  400,  500,  150},  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   c[NN] =  { 10,   15,    20,   25,   30,  25};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 r[MM];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cc = boat(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V,  </a:t>
            </a:r>
            <a:r>
              <a:rPr lang="ru-RU" sz="2000" dirty="0" smtClean="0">
                <a:solidFill>
                  <a:prstClr val="black"/>
                </a:solidFill>
              </a:rPr>
              <a:t>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максимальный вес груза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MM,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количество мест для контейнеров 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ru-RU" sz="2000" dirty="0" smtClean="0">
                <a:solidFill>
                  <a:prstClr val="black"/>
                </a:solidFill>
              </a:rPr>
              <a:t>         </a:t>
            </a:r>
            <a:r>
              <a:rPr lang="en-US" sz="2000" dirty="0" smtClean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prstClr val="black"/>
                </a:solidFill>
              </a:rPr>
              <a:t>NN,  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// </a:t>
            </a:r>
            <a:r>
              <a:rPr lang="en-US" sz="2000" dirty="0">
                <a:solidFill>
                  <a:srgbClr val="008000"/>
                </a:solidFill>
              </a:rPr>
              <a:t>[in]  </a:t>
            </a:r>
            <a:r>
              <a:rPr lang="be-BY" sz="2000" dirty="0">
                <a:solidFill>
                  <a:srgbClr val="008000"/>
                </a:solidFill>
              </a:rPr>
              <a:t>всего контейнеров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v,  </a:t>
            </a:r>
            <a:r>
              <a:rPr lang="ru-RU" sz="2000" dirty="0" smtClean="0">
                <a:solidFill>
                  <a:prstClr val="black"/>
                </a:solidFill>
              </a:rPr>
              <a:t>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вес каждого контейнера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c,  </a:t>
            </a:r>
            <a:r>
              <a:rPr lang="ru-RU" sz="2000" dirty="0" smtClean="0">
                <a:solidFill>
                  <a:prstClr val="black"/>
                </a:solidFill>
              </a:rPr>
              <a:t>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доход от перевозки каждого контейнера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r   </a:t>
            </a:r>
            <a:r>
              <a:rPr lang="ru-RU" sz="2000" dirty="0" smtClean="0">
                <a:solidFill>
                  <a:prstClr val="black"/>
                </a:solidFill>
              </a:rPr>
              <a:t>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результат: индексы выбранных контейнеров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);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4091911734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32656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std</a:t>
            </a:r>
            <a:r>
              <a:rPr lang="ru-RU" sz="2200" dirty="0"/>
              <a:t>::</a:t>
            </a:r>
            <a:r>
              <a:rPr lang="ru-RU" sz="2200" dirty="0" err="1"/>
              <a:t>cout</a:t>
            </a:r>
            <a:r>
              <a:rPr lang="ru-RU" sz="2200" dirty="0"/>
              <a:t>&lt;&lt;</a:t>
            </a:r>
            <a:r>
              <a:rPr lang="ru-RU" sz="2200" dirty="0" err="1"/>
              <a:t>std</a:t>
            </a:r>
            <a:r>
              <a:rPr lang="ru-RU" sz="2200" dirty="0"/>
              <a:t>::</a:t>
            </a:r>
            <a:r>
              <a:rPr lang="ru-RU" sz="2200" dirty="0" err="1"/>
              <a:t>endl</a:t>
            </a:r>
            <a:r>
              <a:rPr lang="ru-RU" sz="2200" dirty="0"/>
              <a:t>&lt;&lt;</a:t>
            </a:r>
            <a:r>
              <a:rPr lang="ru-RU" sz="2200" dirty="0">
                <a:solidFill>
                  <a:srgbClr val="A31515"/>
                </a:solidFill>
              </a:rPr>
              <a:t>"- Задача о размещении контейнеров на судне"</a:t>
            </a:r>
            <a:r>
              <a:rPr lang="ru-RU" sz="2200" dirty="0">
                <a:solidFill>
                  <a:prstClr val="black"/>
                </a:solidFill>
              </a:rPr>
              <a:t>; 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общее количество контейнеров    : "</a:t>
            </a:r>
            <a:r>
              <a:rPr lang="ru-RU" sz="2200" dirty="0">
                <a:solidFill>
                  <a:prstClr val="black"/>
                </a:solidFill>
              </a:rPr>
              <a:t>&lt;&lt; NN;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количество мест для контейнеров : "</a:t>
            </a:r>
            <a:r>
              <a:rPr lang="ru-RU" sz="2200" dirty="0">
                <a:solidFill>
                  <a:prstClr val="black"/>
                </a:solidFill>
              </a:rPr>
              <a:t>&lt;&lt; MM;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ограничение по суммарному весу  : "</a:t>
            </a:r>
            <a:r>
              <a:rPr lang="ru-RU" sz="2200" dirty="0">
                <a:solidFill>
                  <a:prstClr val="black"/>
                </a:solidFill>
              </a:rPr>
              <a:t>&lt;&lt; V;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cout</a:t>
            </a:r>
            <a:r>
              <a:rPr lang="en-US" sz="2200" dirty="0">
                <a:solidFill>
                  <a:prstClr val="black"/>
                </a:solidFill>
              </a:rPr>
              <a:t>&lt;&lt;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endl</a:t>
            </a:r>
            <a:r>
              <a:rPr lang="en-US" sz="2200" dirty="0">
                <a:solidFill>
                  <a:prstClr val="black"/>
                </a:solidFill>
              </a:rPr>
              <a:t>&lt;&lt;</a:t>
            </a:r>
            <a:r>
              <a:rPr lang="en-US" sz="2200" dirty="0">
                <a:solidFill>
                  <a:srgbClr val="A31515"/>
                </a:solidFill>
              </a:rPr>
              <a:t>"- </a:t>
            </a:r>
            <a:r>
              <a:rPr lang="be-BY" sz="2200" dirty="0">
                <a:solidFill>
                  <a:srgbClr val="A31515"/>
                </a:solidFill>
              </a:rPr>
              <a:t>вес контейнеров                 : "</a:t>
            </a:r>
            <a:r>
              <a:rPr lang="be-BY" sz="2200" dirty="0">
                <a:solidFill>
                  <a:prstClr val="black"/>
                </a:solidFill>
              </a:rPr>
              <a:t>;</a:t>
            </a:r>
          </a:p>
          <a:p>
            <a:r>
              <a:rPr lang="nn-NO" sz="2200" dirty="0">
                <a:solidFill>
                  <a:prstClr val="black"/>
                </a:solidFill>
              </a:rPr>
              <a:t>     </a:t>
            </a:r>
            <a:r>
              <a:rPr lang="nn-NO" sz="2200" dirty="0">
                <a:solidFill>
                  <a:srgbClr val="0000FF"/>
                </a:solidFill>
              </a:rPr>
              <a:t>for</a:t>
            </a:r>
            <a:r>
              <a:rPr lang="nn-NO" sz="2200" dirty="0">
                <a:solidFill>
                  <a:prstClr val="black"/>
                </a:solidFill>
              </a:rPr>
              <a:t>(</a:t>
            </a:r>
            <a:r>
              <a:rPr lang="nn-NO" sz="2200" dirty="0">
                <a:solidFill>
                  <a:srgbClr val="0000FF"/>
                </a:solidFill>
              </a:rPr>
              <a:t>int</a:t>
            </a:r>
            <a:r>
              <a:rPr lang="nn-NO" sz="2200" dirty="0">
                <a:solidFill>
                  <a:prstClr val="black"/>
                </a:solidFill>
              </a:rPr>
              <a:t> i = 0; i &lt; NN; i++) std::cout&lt;&lt;std::setw(3)&lt;&lt;v[i]&lt;&lt;</a:t>
            </a:r>
            <a:r>
              <a:rPr lang="nn-NO" sz="2200" dirty="0">
                <a:solidFill>
                  <a:srgbClr val="A31515"/>
                </a:solidFill>
              </a:rPr>
              <a:t>" "</a:t>
            </a:r>
            <a:r>
              <a:rPr lang="nn-NO" sz="2200" dirty="0">
                <a:solidFill>
                  <a:prstClr val="black"/>
                </a:solidFill>
              </a:rPr>
              <a:t>;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доход от перевозки              : "</a:t>
            </a:r>
            <a:r>
              <a:rPr lang="ru-RU" sz="2200" dirty="0">
                <a:solidFill>
                  <a:prstClr val="black"/>
                </a:solidFill>
              </a:rPr>
              <a:t>;</a:t>
            </a:r>
          </a:p>
          <a:p>
            <a:r>
              <a:rPr lang="nn-NO" sz="2200" dirty="0">
                <a:solidFill>
                  <a:prstClr val="black"/>
                </a:solidFill>
              </a:rPr>
              <a:t>     </a:t>
            </a:r>
            <a:r>
              <a:rPr lang="nn-NO" sz="2200" dirty="0">
                <a:solidFill>
                  <a:srgbClr val="0000FF"/>
                </a:solidFill>
              </a:rPr>
              <a:t>for</a:t>
            </a:r>
            <a:r>
              <a:rPr lang="nn-NO" sz="2200" dirty="0">
                <a:solidFill>
                  <a:prstClr val="black"/>
                </a:solidFill>
              </a:rPr>
              <a:t>(</a:t>
            </a:r>
            <a:r>
              <a:rPr lang="nn-NO" sz="2200" dirty="0">
                <a:solidFill>
                  <a:srgbClr val="0000FF"/>
                </a:solidFill>
              </a:rPr>
              <a:t>int</a:t>
            </a:r>
            <a:r>
              <a:rPr lang="nn-NO" sz="2200" dirty="0">
                <a:solidFill>
                  <a:prstClr val="black"/>
                </a:solidFill>
              </a:rPr>
              <a:t> i = 0; i &lt; NN; i++) std::cout&lt;&lt;std::setw(3)&lt;&lt;c[i]&lt;&lt;</a:t>
            </a:r>
            <a:r>
              <a:rPr lang="nn-NO" sz="2200" dirty="0">
                <a:solidFill>
                  <a:srgbClr val="A31515"/>
                </a:solidFill>
              </a:rPr>
              <a:t>" "</a:t>
            </a:r>
            <a:r>
              <a:rPr lang="nn-NO" sz="2200" dirty="0">
                <a:solidFill>
                  <a:prstClr val="black"/>
                </a:solidFill>
              </a:rPr>
              <a:t>;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выбраны контейнеры (0,1,...,m-1): "</a:t>
            </a:r>
            <a:r>
              <a:rPr lang="ru-RU" sz="2200" dirty="0">
                <a:solidFill>
                  <a:prstClr val="black"/>
                </a:solidFill>
              </a:rPr>
              <a:t>; </a:t>
            </a:r>
          </a:p>
          <a:p>
            <a:r>
              <a:rPr lang="nn-NO" sz="2200" dirty="0">
                <a:solidFill>
                  <a:prstClr val="black"/>
                </a:solidFill>
              </a:rPr>
              <a:t>     </a:t>
            </a:r>
            <a:r>
              <a:rPr lang="nn-NO" sz="2200" dirty="0">
                <a:solidFill>
                  <a:srgbClr val="0000FF"/>
                </a:solidFill>
              </a:rPr>
              <a:t>for</a:t>
            </a:r>
            <a:r>
              <a:rPr lang="nn-NO" sz="2200" dirty="0">
                <a:solidFill>
                  <a:prstClr val="black"/>
                </a:solidFill>
              </a:rPr>
              <a:t>(</a:t>
            </a:r>
            <a:r>
              <a:rPr lang="nn-NO" sz="2200" dirty="0">
                <a:solidFill>
                  <a:srgbClr val="0000FF"/>
                </a:solidFill>
              </a:rPr>
              <a:t>int</a:t>
            </a:r>
            <a:r>
              <a:rPr lang="nn-NO" sz="2200" dirty="0">
                <a:solidFill>
                  <a:prstClr val="black"/>
                </a:solidFill>
              </a:rPr>
              <a:t> i = 0; i &lt; MM; i++) std::cout&lt;&lt;r[i]&lt;&lt;</a:t>
            </a:r>
            <a:r>
              <a:rPr lang="nn-NO" sz="2200" dirty="0">
                <a:solidFill>
                  <a:srgbClr val="A31515"/>
                </a:solidFill>
              </a:rPr>
              <a:t>" "</a:t>
            </a:r>
            <a:r>
              <a:rPr lang="nn-NO" sz="2200" dirty="0">
                <a:solidFill>
                  <a:prstClr val="black"/>
                </a:solidFill>
              </a:rPr>
              <a:t>;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доход от перевозки              : "</a:t>
            </a:r>
            <a:r>
              <a:rPr lang="ru-RU" sz="2200" dirty="0">
                <a:solidFill>
                  <a:prstClr val="black"/>
                </a:solidFill>
              </a:rPr>
              <a:t> &lt;&lt; </a:t>
            </a:r>
            <a:r>
              <a:rPr lang="ru-RU" sz="2200" dirty="0" err="1">
                <a:solidFill>
                  <a:prstClr val="black"/>
                </a:solidFill>
              </a:rPr>
              <a:t>cc</a:t>
            </a:r>
            <a:r>
              <a:rPr lang="ru-RU" sz="2200" dirty="0">
                <a:solidFill>
                  <a:prstClr val="black"/>
                </a:solidFill>
              </a:rPr>
              <a:t>;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общий вес выбранных контейнеров : "</a:t>
            </a:r>
            <a:r>
              <a:rPr lang="ru-RU" sz="2200" dirty="0">
                <a:solidFill>
                  <a:prstClr val="black"/>
                </a:solidFill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s = 0; </a:t>
            </a:r>
            <a:r>
              <a:rPr lang="en-US" sz="2200" dirty="0">
                <a:solidFill>
                  <a:srgbClr val="0000FF"/>
                </a:solidFill>
              </a:rPr>
              <a:t>for</a:t>
            </a:r>
            <a:r>
              <a:rPr lang="en-US" sz="2200" dirty="0">
                <a:solidFill>
                  <a:prstClr val="black"/>
                </a:solidFill>
              </a:rPr>
              <a:t>(</a:t>
            </a:r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i = 0; i &lt; MM; i++) s+= v[r[i]]; 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cout</a:t>
            </a:r>
            <a:r>
              <a:rPr lang="en-US" sz="2200" dirty="0">
                <a:solidFill>
                  <a:prstClr val="black"/>
                </a:solidFill>
              </a:rPr>
              <a:t>&lt;&lt;s; </a:t>
            </a:r>
          </a:p>
          <a:p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cout</a:t>
            </a:r>
            <a:r>
              <a:rPr lang="en-US" sz="2200" dirty="0">
                <a:solidFill>
                  <a:prstClr val="black"/>
                </a:solidFill>
              </a:rPr>
              <a:t>&lt;&lt;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endl</a:t>
            </a:r>
            <a:r>
              <a:rPr lang="en-US" sz="2200" dirty="0">
                <a:solidFill>
                  <a:prstClr val="black"/>
                </a:solidFill>
              </a:rPr>
              <a:t>&lt;&lt;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endl</a:t>
            </a:r>
            <a:r>
              <a:rPr lang="en-US" sz="2200" dirty="0">
                <a:solidFill>
                  <a:prstClr val="black"/>
                </a:solidFill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system(</a:t>
            </a:r>
            <a:r>
              <a:rPr lang="en-US" sz="2200" dirty="0">
                <a:solidFill>
                  <a:srgbClr val="A31515"/>
                </a:solidFill>
              </a:rPr>
              <a:t>"pause"</a:t>
            </a:r>
            <a:r>
              <a:rPr lang="en-US" sz="2200" dirty="0">
                <a:solidFill>
                  <a:prstClr val="black"/>
                </a:solidFill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200" dirty="0">
                <a:solidFill>
                  <a:prstClr val="black"/>
                </a:solidFill>
              </a:rPr>
              <a:t>}</a:t>
            </a:r>
            <a:endParaRPr lang="be-BY" sz="2200" dirty="0"/>
          </a:p>
        </p:txBody>
      </p:sp>
    </p:spTree>
    <p:extLst>
      <p:ext uri="{BB962C8B-B14F-4D97-AF65-F5344CB8AC3E}">
        <p14:creationId xmlns:p14="http://schemas.microsoft.com/office/powerpoint/2010/main" val="14094395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0" r="5095" b="11037"/>
          <a:stretch/>
        </p:blipFill>
        <p:spPr bwMode="auto">
          <a:xfrm>
            <a:off x="107504" y="620688"/>
            <a:ext cx="8892480" cy="3267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5007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-13889"/>
            <a:ext cx="864096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</a:rPr>
              <a:t>// -- </a:t>
            </a:r>
            <a:r>
              <a:rPr lang="ru-RU" sz="2200" dirty="0" err="1">
                <a:solidFill>
                  <a:srgbClr val="008000"/>
                </a:solidFill>
              </a:rPr>
              <a:t>main</a:t>
            </a:r>
            <a:r>
              <a:rPr lang="ru-RU" sz="2200" dirty="0">
                <a:solidFill>
                  <a:srgbClr val="008000"/>
                </a:solidFill>
              </a:rPr>
              <a:t> (решение задачи  о размещении контейнеров)  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  <a:r>
              <a:rPr lang="en-US" sz="2200" dirty="0" err="1">
                <a:solidFill>
                  <a:srgbClr val="A31515"/>
                </a:solidFill>
              </a:rPr>
              <a:t>stdafx.h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&lt;</a:t>
            </a:r>
            <a:r>
              <a:rPr lang="en-US" sz="2200" dirty="0" err="1">
                <a:solidFill>
                  <a:srgbClr val="A31515"/>
                </a:solidFill>
              </a:rPr>
              <a:t>iostream</a:t>
            </a:r>
            <a:r>
              <a:rPr lang="en-US" sz="22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&lt;</a:t>
            </a:r>
            <a:r>
              <a:rPr lang="en-US" sz="2200" dirty="0" err="1">
                <a:solidFill>
                  <a:srgbClr val="A31515"/>
                </a:solidFill>
              </a:rPr>
              <a:t>iomanip</a:t>
            </a:r>
            <a:r>
              <a:rPr lang="en-US" sz="2200" dirty="0">
                <a:solidFill>
                  <a:srgbClr val="A31515"/>
                </a:solidFill>
              </a:rPr>
              <a:t>&gt;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&lt;</a:t>
            </a:r>
            <a:r>
              <a:rPr lang="en-US" sz="2200" dirty="0" err="1">
                <a:solidFill>
                  <a:srgbClr val="A31515"/>
                </a:solidFill>
              </a:rPr>
              <a:t>time.h</a:t>
            </a:r>
            <a:r>
              <a:rPr lang="en-US" sz="22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  <a:r>
              <a:rPr lang="en-US" sz="2200" dirty="0" err="1">
                <a:solidFill>
                  <a:srgbClr val="A31515"/>
                </a:solidFill>
              </a:rPr>
              <a:t>Auxil.h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  <a:r>
              <a:rPr lang="en-US" sz="2200" dirty="0" err="1">
                <a:solidFill>
                  <a:srgbClr val="A31515"/>
                </a:solidFill>
              </a:rPr>
              <a:t>Boat.h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#define</a:t>
            </a:r>
            <a:r>
              <a:rPr lang="en-US" sz="2200" dirty="0">
                <a:solidFill>
                  <a:prstClr val="black"/>
                </a:solidFill>
              </a:rPr>
              <a:t> SPACE(n) 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setw</a:t>
            </a:r>
            <a:r>
              <a:rPr lang="en-US" sz="2200" dirty="0">
                <a:solidFill>
                  <a:prstClr val="black"/>
                </a:solidFill>
              </a:rPr>
              <a:t>(n)&lt;&lt;</a:t>
            </a:r>
            <a:r>
              <a:rPr lang="en-US" sz="2200" dirty="0">
                <a:solidFill>
                  <a:srgbClr val="A31515"/>
                </a:solidFill>
              </a:rPr>
              <a:t>" "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#define</a:t>
            </a:r>
            <a:r>
              <a:rPr lang="en-US" sz="2200" dirty="0">
                <a:solidFill>
                  <a:prstClr val="black"/>
                </a:solidFill>
              </a:rPr>
              <a:t> NN 9</a:t>
            </a:r>
          </a:p>
          <a:p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_</a:t>
            </a:r>
            <a:r>
              <a:rPr lang="en-US" sz="2200" dirty="0" err="1">
                <a:solidFill>
                  <a:prstClr val="black"/>
                </a:solidFill>
              </a:rPr>
              <a:t>tmain</a:t>
            </a:r>
            <a:r>
              <a:rPr lang="en-US" sz="2200" dirty="0">
                <a:solidFill>
                  <a:prstClr val="black"/>
                </a:solidFill>
              </a:rPr>
              <a:t>(</a:t>
            </a:r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argc</a:t>
            </a:r>
            <a:r>
              <a:rPr lang="en-US" sz="2200" dirty="0">
                <a:solidFill>
                  <a:prstClr val="black"/>
                </a:solidFill>
              </a:rPr>
              <a:t>, _TCHAR* </a:t>
            </a:r>
            <a:r>
              <a:rPr lang="en-US" sz="2200" dirty="0" err="1">
                <a:solidFill>
                  <a:prstClr val="black"/>
                </a:solidFill>
              </a:rPr>
              <a:t>argv</a:t>
            </a:r>
            <a:r>
              <a:rPr lang="en-US" sz="22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200" dirty="0">
                <a:solidFill>
                  <a:prstClr val="black"/>
                </a:solidFill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setlocale</a:t>
            </a:r>
            <a:r>
              <a:rPr lang="en-US" sz="2200" dirty="0">
                <a:solidFill>
                  <a:prstClr val="black"/>
                </a:solidFill>
              </a:rPr>
              <a:t>(LC_ALL, 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  <a:r>
              <a:rPr lang="en-US" sz="2200" dirty="0" err="1">
                <a:solidFill>
                  <a:srgbClr val="A31515"/>
                </a:solidFill>
              </a:rPr>
              <a:t>rus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  <a:r>
              <a:rPr lang="en-US" sz="2200" dirty="0">
                <a:solidFill>
                  <a:prstClr val="black"/>
                </a:solidFill>
              </a:rPr>
              <a:t>);</a:t>
            </a:r>
          </a:p>
          <a:p>
            <a:r>
              <a:rPr lang="nn-NO" sz="2200" dirty="0">
                <a:solidFill>
                  <a:prstClr val="black"/>
                </a:solidFill>
              </a:rPr>
              <a:t> </a:t>
            </a:r>
            <a:r>
              <a:rPr lang="nn-NO" sz="2200" dirty="0">
                <a:solidFill>
                  <a:srgbClr val="0000FF"/>
                </a:solidFill>
              </a:rPr>
              <a:t>int</a:t>
            </a:r>
            <a:r>
              <a:rPr lang="nn-NO" sz="2200" dirty="0">
                <a:solidFill>
                  <a:prstClr val="black"/>
                </a:solidFill>
              </a:rPr>
              <a:t> v[NN+1], c[NN+1], minv[NN+1], maxv[NN+1]; </a:t>
            </a:r>
          </a:p>
          <a:p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r[NN];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auxil</a:t>
            </a:r>
            <a:r>
              <a:rPr lang="en-US" sz="2200" dirty="0">
                <a:solidFill>
                  <a:prstClr val="black"/>
                </a:solidFill>
              </a:rPr>
              <a:t>::start(); </a:t>
            </a:r>
          </a:p>
          <a:p>
            <a:r>
              <a:rPr lang="nn-NO" sz="2200" dirty="0">
                <a:solidFill>
                  <a:prstClr val="black"/>
                </a:solidFill>
              </a:rPr>
              <a:t> </a:t>
            </a:r>
            <a:r>
              <a:rPr lang="nn-NO" sz="2200" dirty="0">
                <a:solidFill>
                  <a:srgbClr val="0000FF"/>
                </a:solidFill>
              </a:rPr>
              <a:t>for</a:t>
            </a:r>
            <a:r>
              <a:rPr lang="nn-NO" sz="2200" dirty="0">
                <a:solidFill>
                  <a:prstClr val="black"/>
                </a:solidFill>
              </a:rPr>
              <a:t>(</a:t>
            </a:r>
            <a:r>
              <a:rPr lang="nn-NO" sz="2200" dirty="0">
                <a:solidFill>
                  <a:srgbClr val="0000FF"/>
                </a:solidFill>
              </a:rPr>
              <a:t>int</a:t>
            </a:r>
            <a:r>
              <a:rPr lang="nn-NO" sz="2200" dirty="0">
                <a:solidFill>
                  <a:prstClr val="black"/>
                </a:solidFill>
              </a:rPr>
              <a:t> i = 0; i &lt;= NN; i++) </a:t>
            </a:r>
          </a:p>
          <a:p>
            <a:r>
              <a:rPr lang="be-BY" sz="2200" dirty="0">
                <a:solidFill>
                  <a:prstClr val="black"/>
                </a:solidFill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</a:rPr>
              <a:t> v[i] = </a:t>
            </a:r>
            <a:r>
              <a:rPr lang="en-US" sz="2200" dirty="0" err="1">
                <a:solidFill>
                  <a:prstClr val="black"/>
                </a:solidFill>
              </a:rPr>
              <a:t>auxil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iget</a:t>
            </a:r>
            <a:r>
              <a:rPr lang="en-US" sz="2200" dirty="0">
                <a:solidFill>
                  <a:prstClr val="black"/>
                </a:solidFill>
              </a:rPr>
              <a:t>(50,500); c[i] = </a:t>
            </a:r>
            <a:r>
              <a:rPr lang="en-US" sz="2200" dirty="0" err="1">
                <a:solidFill>
                  <a:prstClr val="black"/>
                </a:solidFill>
              </a:rPr>
              <a:t>auxil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iget</a:t>
            </a:r>
            <a:r>
              <a:rPr lang="en-US" sz="2200" dirty="0">
                <a:solidFill>
                  <a:prstClr val="black"/>
                </a:solidFill>
              </a:rPr>
              <a:t>(10,30);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minv</a:t>
            </a:r>
            <a:r>
              <a:rPr lang="en-US" sz="2200" dirty="0">
                <a:solidFill>
                  <a:prstClr val="black"/>
                </a:solidFill>
              </a:rPr>
              <a:t>[i] = </a:t>
            </a:r>
            <a:r>
              <a:rPr lang="en-US" sz="2200" dirty="0" err="1">
                <a:solidFill>
                  <a:prstClr val="black"/>
                </a:solidFill>
              </a:rPr>
              <a:t>auxil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iget</a:t>
            </a:r>
            <a:r>
              <a:rPr lang="en-US" sz="2200" dirty="0">
                <a:solidFill>
                  <a:prstClr val="black"/>
                </a:solidFill>
              </a:rPr>
              <a:t>(50,300); </a:t>
            </a:r>
            <a:r>
              <a:rPr lang="en-US" sz="2200" dirty="0" err="1">
                <a:solidFill>
                  <a:prstClr val="black"/>
                </a:solidFill>
              </a:rPr>
              <a:t>maxv</a:t>
            </a:r>
            <a:r>
              <a:rPr lang="en-US" sz="2200" dirty="0">
                <a:solidFill>
                  <a:prstClr val="black"/>
                </a:solidFill>
              </a:rPr>
              <a:t>[i] = </a:t>
            </a:r>
            <a:r>
              <a:rPr lang="en-US" sz="2200" dirty="0" err="1">
                <a:solidFill>
                  <a:prstClr val="black"/>
                </a:solidFill>
              </a:rPr>
              <a:t>auxil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iget</a:t>
            </a:r>
            <a:r>
              <a:rPr lang="en-US" sz="2200" dirty="0">
                <a:solidFill>
                  <a:prstClr val="black"/>
                </a:solidFill>
              </a:rPr>
              <a:t>(250,750);</a:t>
            </a:r>
          </a:p>
          <a:p>
            <a:r>
              <a:rPr lang="be-BY" sz="2200" dirty="0">
                <a:solidFill>
                  <a:prstClr val="black"/>
                </a:solidFill>
              </a:rPr>
              <a:t> } </a:t>
            </a:r>
            <a:endParaRPr lang="be-BY" sz="2200" dirty="0"/>
          </a:p>
        </p:txBody>
      </p:sp>
    </p:spTree>
    <p:extLst>
      <p:ext uri="{BB962C8B-B14F-4D97-AF65-F5344CB8AC3E}">
        <p14:creationId xmlns:p14="http://schemas.microsoft.com/office/powerpoint/2010/main" val="48489061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131421"/>
            <a:ext cx="85689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Задача о размещении контейнеров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"-- </a:t>
            </a:r>
            <a:r>
              <a:rPr lang="be-BY" sz="2400" dirty="0">
                <a:solidFill>
                  <a:srgbClr val="A31515"/>
                </a:solidFill>
              </a:rPr>
              <a:t>всего контейнеров: "</a:t>
            </a:r>
            <a:r>
              <a:rPr lang="be-BY" sz="2400" dirty="0">
                <a:solidFill>
                  <a:prstClr val="black"/>
                </a:solidFill>
              </a:rPr>
              <a:t> &lt;&lt; </a:t>
            </a:r>
            <a:r>
              <a:rPr lang="en-US" sz="2400" dirty="0">
                <a:solidFill>
                  <a:prstClr val="black"/>
                </a:solidFill>
              </a:rPr>
              <a:t>NN;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количество ------ продолжительность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  </a:t>
            </a:r>
            <a:r>
              <a:rPr lang="be-BY" sz="2400" dirty="0">
                <a:solidFill>
                  <a:srgbClr val="A31515"/>
                </a:solidFill>
              </a:rPr>
              <a:t>мест     вычисления  "</a:t>
            </a:r>
            <a:r>
              <a:rPr lang="be-BY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clock_t</a:t>
            </a:r>
            <a:r>
              <a:rPr lang="en-US" sz="2400" dirty="0">
                <a:solidFill>
                  <a:prstClr val="black"/>
                </a:solidFill>
              </a:rPr>
              <a:t> t1, t2;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4; i &lt; NN; i++)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t1 = clock();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boat_с(i, minv,  maxv, NN,  v,  c, r);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t2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&lt;&lt;SPACE(7)&lt;&lt;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(2)&lt;&lt;i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&lt;&lt;SPACE(15)&lt;&lt;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(6)&lt;&lt;(t2-t1);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2599360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5" r="6407" b="8964"/>
          <a:stretch/>
        </p:blipFill>
        <p:spPr bwMode="auto">
          <a:xfrm>
            <a:off x="107504" y="188640"/>
            <a:ext cx="8856984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0622460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04056"/>
            <a:ext cx="10441160" cy="59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1190"/>
            <a:ext cx="10223506" cy="50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3049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80648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rgbClr val="FF0000"/>
                </a:solidFill>
              </a:rPr>
              <a:t>Комбинаторный анализ</a:t>
            </a:r>
            <a:r>
              <a:rPr lang="ru-RU" sz="3200" dirty="0"/>
              <a:t> (комбинаторика,  комбинаторная математика) – раздел математики, посвященный решению задач выбора и расположения элементов  некоторого, обычно конечного, множества в соответствии с заданными правилами.</a:t>
            </a:r>
            <a:endParaRPr lang="be-BY" sz="3200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98946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055775"/>
              </p:ext>
            </p:extLst>
          </p:nvPr>
        </p:nvGraphicFramePr>
        <p:xfrm>
          <a:off x="2555776" y="764704"/>
          <a:ext cx="322595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Формула" r:id="rId3" imgW="1333500" imgH="241300" progId="Equation.3">
                  <p:embed/>
                </p:oleObj>
              </mc:Choice>
              <mc:Fallback>
                <p:oleObj name="Формула" r:id="rId3" imgW="1333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764704"/>
                        <a:ext cx="3225958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033172"/>
              </p:ext>
            </p:extLst>
          </p:nvPr>
        </p:nvGraphicFramePr>
        <p:xfrm>
          <a:off x="1670174" y="1485454"/>
          <a:ext cx="13652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Формула" r:id="rId5" imgW="507960" imgH="266400" progId="Equation.3">
                  <p:embed/>
                </p:oleObj>
              </mc:Choice>
              <mc:Fallback>
                <p:oleObj name="Формула" r:id="rId5" imgW="5079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174" y="1485454"/>
                        <a:ext cx="1365250" cy="719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851601"/>
              </p:ext>
            </p:extLst>
          </p:nvPr>
        </p:nvGraphicFramePr>
        <p:xfrm>
          <a:off x="5292080" y="1340768"/>
          <a:ext cx="304233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Формула" r:id="rId7" imgW="1117115" imgH="342751" progId="Equation.3">
                  <p:embed/>
                </p:oleObj>
              </mc:Choice>
              <mc:Fallback>
                <p:oleObj name="Формула" r:id="rId7" imgW="1117115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340768"/>
                        <a:ext cx="3042338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95536" y="145280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1. </a:t>
            </a:r>
            <a:r>
              <a:rPr lang="ru-RU" sz="3200" dirty="0" smtClean="0">
                <a:solidFill>
                  <a:srgbClr val="FF0000"/>
                </a:solidFill>
              </a:rPr>
              <a:t>Генерация множества всех подмножеств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endParaRPr lang="be-BY" dirty="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544" y="2437190"/>
            <a:ext cx="8352928" cy="42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21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4" name="Picture 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" y="1507377"/>
            <a:ext cx="892848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Прямоугольник 49"/>
          <p:cNvSpPr/>
          <p:nvPr/>
        </p:nvSpPr>
        <p:spPr>
          <a:xfrm>
            <a:off x="243118" y="404664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Построение элементов </a:t>
            </a:r>
            <a:r>
              <a:rPr lang="ru-RU" sz="2400" dirty="0" err="1"/>
              <a:t>булеана</a:t>
            </a:r>
            <a:r>
              <a:rPr lang="ru-RU" sz="2400" dirty="0"/>
              <a:t> </a:t>
            </a:r>
            <a:r>
              <a:rPr lang="ru-RU" sz="2400" dirty="0" smtClean="0"/>
              <a:t>множества </a:t>
            </a:r>
            <a:r>
              <a:rPr lang="ru-RU" sz="2400" i="1" dirty="0" smtClean="0"/>
              <a:t>Х</a:t>
            </a:r>
            <a:r>
              <a:rPr lang="ru-RU" sz="2400" dirty="0" smtClean="0"/>
              <a:t>   </a:t>
            </a:r>
            <a:r>
              <a:rPr lang="ru-RU" sz="2400" dirty="0"/>
              <a:t>сводится к следующему алгоритму: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1161050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68880"/>
              </p:ext>
            </p:extLst>
          </p:nvPr>
        </p:nvGraphicFramePr>
        <p:xfrm>
          <a:off x="1835696" y="0"/>
          <a:ext cx="4860032" cy="682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3" imgW="5369760" imgH="7547844" progId="Visio.Drawing.11">
                  <p:embed/>
                </p:oleObj>
              </mc:Choice>
              <mc:Fallback>
                <p:oleObj name="Visio" r:id="rId3" imgW="5369760" imgH="754784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0"/>
                        <a:ext cx="4860032" cy="6824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505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3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3" y="0"/>
            <a:ext cx="79928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09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179</TotalTime>
  <Words>3504</Words>
  <Application>Microsoft Office PowerPoint</Application>
  <PresentationFormat>Экран (4:3)</PresentationFormat>
  <Paragraphs>485</Paragraphs>
  <Slides>48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48</vt:i4>
      </vt:variant>
    </vt:vector>
  </HeadingPairs>
  <TitlesOfParts>
    <vt:vector size="55" baseType="lpstr">
      <vt:lpstr>Arial</vt:lpstr>
      <vt:lpstr>Georgia</vt:lpstr>
      <vt:lpstr>Trebuchet MS</vt:lpstr>
      <vt:lpstr>Воздушный поток</vt:lpstr>
      <vt:lpstr>Visio</vt:lpstr>
      <vt:lpstr>Формула</vt:lpstr>
      <vt:lpstr>Microsoft Equation 3.0</vt:lpstr>
      <vt:lpstr>Презентация PowerPoint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user</cp:lastModifiedBy>
  <cp:revision>18</cp:revision>
  <dcterms:created xsi:type="dcterms:W3CDTF">2010-12-02T13:55:43Z</dcterms:created>
  <dcterms:modified xsi:type="dcterms:W3CDTF">2017-02-01T06:46:03Z</dcterms:modified>
</cp:coreProperties>
</file>