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1" r:id="rId3"/>
    <p:sldId id="272" r:id="rId4"/>
    <p:sldId id="258" r:id="rId5"/>
    <p:sldId id="269" r:id="rId6"/>
    <p:sldId id="259" r:id="rId7"/>
    <p:sldId id="260" r:id="rId8"/>
    <p:sldId id="268" r:id="rId9"/>
    <p:sldId id="262" r:id="rId10"/>
    <p:sldId id="261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64096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>
                <a:solidFill>
                  <a:srgbClr val="FF0000"/>
                </a:solidFill>
                <a:effectLst/>
              </a:rPr>
              <a:t>Общие принципы решения задач оптимизации методом ветвей и границ</a:t>
            </a:r>
            <a:endParaRPr lang="be-BY" sz="3200" dirty="0">
              <a:solidFill>
                <a:srgbClr val="FF0000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323528" y="1556792"/>
            <a:ext cx="8640960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Цель: </a:t>
            </a:r>
            <a:r>
              <a:rPr lang="ru-RU" sz="2800" dirty="0" smtClean="0">
                <a:solidFill>
                  <a:schemeClr val="tx1"/>
                </a:solidFill>
              </a:rPr>
              <a:t>освоение навыков решения оптимизационных задач </a:t>
            </a:r>
            <a:r>
              <a:rPr lang="ru-RU" sz="2800" dirty="0">
                <a:solidFill>
                  <a:schemeClr val="tx1"/>
                </a:solidFill>
              </a:rPr>
              <a:t>методом ветвей и границ.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Задачи</a:t>
            </a:r>
            <a:r>
              <a:rPr lang="ru-RU" sz="2800" dirty="0" smtClean="0">
                <a:solidFill>
                  <a:srgbClr val="FF0000"/>
                </a:solidFill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изучение </a:t>
            </a:r>
            <a:r>
              <a:rPr lang="ru-RU" sz="2800" dirty="0" smtClean="0">
                <a:solidFill>
                  <a:schemeClr val="tx1"/>
                </a:solidFill>
              </a:rPr>
              <a:t>теоретических основ </a:t>
            </a:r>
            <a:r>
              <a:rPr lang="ru-RU" sz="2800" dirty="0" smtClean="0">
                <a:solidFill>
                  <a:schemeClr val="tx1"/>
                </a:solidFill>
              </a:rPr>
              <a:t>метода </a:t>
            </a:r>
            <a:r>
              <a:rPr lang="ru-RU" sz="2800" dirty="0">
                <a:solidFill>
                  <a:schemeClr val="tx1"/>
                </a:solidFill>
              </a:rPr>
              <a:t>ветвей и границ;</a:t>
            </a:r>
            <a:endParaRPr lang="ru-RU" sz="28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освоить практическое </a:t>
            </a:r>
            <a:r>
              <a:rPr lang="ru-RU" sz="2800" dirty="0" smtClean="0">
                <a:solidFill>
                  <a:schemeClr val="tx1"/>
                </a:solidFill>
              </a:rPr>
              <a:t>применение </a:t>
            </a:r>
            <a:r>
              <a:rPr lang="ru-RU" sz="2800" dirty="0">
                <a:solidFill>
                  <a:schemeClr val="tx1"/>
                </a:solidFill>
              </a:rPr>
              <a:t>метода ветвей и </a:t>
            </a:r>
            <a:r>
              <a:rPr lang="ru-RU" sz="2800" dirty="0" smtClean="0">
                <a:solidFill>
                  <a:schemeClr val="tx1"/>
                </a:solidFill>
              </a:rPr>
              <a:t>границ на примере решения задачи коммивояжера.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41673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22247"/>
              </p:ext>
            </p:extLst>
          </p:nvPr>
        </p:nvGraphicFramePr>
        <p:xfrm>
          <a:off x="1547664" y="188640"/>
          <a:ext cx="6480720" cy="6319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Visio" r:id="rId3" imgW="1918890" imgH="1869775" progId="Visio.Drawing.11">
                  <p:embed/>
                </p:oleObj>
              </mc:Choice>
              <mc:Fallback>
                <p:oleObj name="Visio" r:id="rId3" imgW="1918890" imgH="1869775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88640"/>
                        <a:ext cx="6480720" cy="63195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2520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001960"/>
              </p:ext>
            </p:extLst>
          </p:nvPr>
        </p:nvGraphicFramePr>
        <p:xfrm>
          <a:off x="1403648" y="0"/>
          <a:ext cx="6660232" cy="6872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Visio" r:id="rId3" imgW="4474710" imgH="4618906" progId="Visio.Drawing.11">
                  <p:embed/>
                </p:oleObj>
              </mc:Choice>
              <mc:Fallback>
                <p:oleObj name="Visio" r:id="rId3" imgW="4474710" imgH="461890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0"/>
                        <a:ext cx="6660232" cy="68727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3662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144869"/>
              </p:ext>
            </p:extLst>
          </p:nvPr>
        </p:nvGraphicFramePr>
        <p:xfrm>
          <a:off x="773832" y="0"/>
          <a:ext cx="7596336" cy="6833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Visio" r:id="rId3" imgW="4744710" imgH="4269536" progId="Visio.Drawing.11">
                  <p:embed/>
                </p:oleObj>
              </mc:Choice>
              <mc:Fallback>
                <p:oleObj name="Visio" r:id="rId3" imgW="4744710" imgH="426953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832" y="0"/>
                        <a:ext cx="7596336" cy="68336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1807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076338"/>
              </p:ext>
            </p:extLst>
          </p:nvPr>
        </p:nvGraphicFramePr>
        <p:xfrm>
          <a:off x="-36512" y="1556792"/>
          <a:ext cx="9144000" cy="362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Visio" r:id="rId3" imgW="4654800" imgH="1848749" progId="Visio.Drawing.11">
                  <p:embed/>
                </p:oleObj>
              </mc:Choice>
              <mc:Fallback>
                <p:oleObj name="Visio" r:id="rId3" imgW="4654800" imgH="18487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2" y="1556792"/>
                        <a:ext cx="9144000" cy="36276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0335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193384"/>
              </p:ext>
            </p:extLst>
          </p:nvPr>
        </p:nvGraphicFramePr>
        <p:xfrm>
          <a:off x="-30443" y="116632"/>
          <a:ext cx="9174443" cy="6597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Visio" r:id="rId3" imgW="6366060" imgH="4582783" progId="Visio.Drawing.11">
                  <p:embed/>
                </p:oleObj>
              </mc:Choice>
              <mc:Fallback>
                <p:oleObj name="Visio" r:id="rId3" imgW="6366060" imgH="458278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443" y="116632"/>
                        <a:ext cx="9174443" cy="6597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3731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876854"/>
              </p:ext>
            </p:extLst>
          </p:nvPr>
        </p:nvGraphicFramePr>
        <p:xfrm>
          <a:off x="-396552" y="1340768"/>
          <a:ext cx="9794795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Visio" r:id="rId3" imgW="7075350" imgH="2156873" progId="Visio.Drawing.11">
                  <p:embed/>
                </p:oleObj>
              </mc:Choice>
              <mc:Fallback>
                <p:oleObj name="Visio" r:id="rId3" imgW="7075350" imgH="215687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96552" y="1340768"/>
                        <a:ext cx="9794795" cy="3456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9162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170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План лекции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992888" cy="3474720"/>
          </a:xfrm>
        </p:spPr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Теоретические основы </a:t>
            </a:r>
            <a:r>
              <a:rPr lang="ru-RU" sz="2800" dirty="0">
                <a:solidFill>
                  <a:schemeClr val="tx1"/>
                </a:solidFill>
              </a:rPr>
              <a:t>метода ветвей и границ</a:t>
            </a:r>
            <a:r>
              <a:rPr lang="ru-RU" sz="2800" dirty="0" smtClean="0">
                <a:solidFill>
                  <a:schemeClr val="tx1"/>
                </a:solidFill>
              </a:rPr>
              <a:t>;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Решение </a:t>
            </a:r>
            <a:r>
              <a:rPr lang="ru-RU" sz="2800" dirty="0">
                <a:solidFill>
                  <a:schemeClr val="tx1"/>
                </a:solidFill>
              </a:rPr>
              <a:t>задачи </a:t>
            </a:r>
            <a:r>
              <a:rPr lang="ru-RU" sz="2800" dirty="0">
                <a:solidFill>
                  <a:schemeClr val="tx1"/>
                </a:solidFill>
              </a:rPr>
              <a:t>коммивояжера.</a:t>
            </a: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7360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64096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>
                <a:solidFill>
                  <a:srgbClr val="FF0000"/>
                </a:solidFill>
                <a:effectLst/>
              </a:rPr>
              <a:t>Общие принципы решения задач оптимизации методом ветвей и границ</a:t>
            </a:r>
            <a:endParaRPr lang="be-BY" sz="32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7056784" cy="586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267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64096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sz="2800" dirty="0" smtClean="0">
                <a:solidFill>
                  <a:srgbClr val="FF0000"/>
                </a:solidFill>
                <a:effectLst/>
              </a:rPr>
              <a:t>Решение задачи о коммивояжере</a:t>
            </a:r>
            <a:endParaRPr lang="be-BY" sz="2800" dirty="0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177564"/>
              </p:ext>
            </p:extLst>
          </p:nvPr>
        </p:nvGraphicFramePr>
        <p:xfrm>
          <a:off x="30948" y="1196752"/>
          <a:ext cx="9069976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3" imgW="5518800" imgH="2710851" progId="Visio.Drawing.11">
                  <p:embed/>
                </p:oleObj>
              </mc:Choice>
              <mc:Fallback>
                <p:oleObj name="Visio" r:id="rId3" imgW="5518800" imgH="271085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8" y="1196752"/>
                        <a:ext cx="9069976" cy="44644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4201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64" name="Picture 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4" y="3068960"/>
            <a:ext cx="903102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Прямоугольник 31"/>
          <p:cNvSpPr/>
          <p:nvPr/>
        </p:nvSpPr>
        <p:spPr>
          <a:xfrm>
            <a:off x="81948" y="52342"/>
            <a:ext cx="892899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i="1" dirty="0">
                <a:latin typeface="Arial" pitchFamily="34" charset="0"/>
                <a:cs typeface="Arial" pitchFamily="34" charset="0"/>
              </a:rPr>
              <a:t>Утверждение 1.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 Изменение всех элементов строки матрицы расстояний на одно и то же число не влияет на выбор оптимального маршрута коммивояжера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be-BY" sz="22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2200" b="1" i="1" dirty="0" smtClean="0">
                <a:latin typeface="Arial" pitchFamily="34" charset="0"/>
                <a:cs typeface="Arial" pitchFamily="34" charset="0"/>
              </a:rPr>
              <a:t>Утверждение </a:t>
            </a:r>
            <a:r>
              <a:rPr lang="ru-RU" sz="2200" b="1" i="1" dirty="0">
                <a:latin typeface="Arial" pitchFamily="34" charset="0"/>
                <a:cs typeface="Arial" pitchFamily="34" charset="0"/>
              </a:rPr>
              <a:t>2.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Изменение всех элементов столбца матрицы расстояний на одно и то же число не влияет на выбор оптимального маршрута коммивояжера.</a:t>
            </a:r>
            <a:endParaRPr lang="be-BY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02855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27526"/>
              </p:ext>
            </p:extLst>
          </p:nvPr>
        </p:nvGraphicFramePr>
        <p:xfrm>
          <a:off x="34768" y="620688"/>
          <a:ext cx="9144000" cy="454679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792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/>
                        </a:rPr>
                        <a:t>Город</a:t>
                      </a:r>
                      <a:endParaRPr lang="be-BY" sz="40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/>
                        </a:rPr>
                        <a:t>1</a:t>
                      </a:r>
                      <a:endParaRPr lang="be-BY" sz="40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/>
                        </a:rPr>
                        <a:t>2</a:t>
                      </a:r>
                      <a:endParaRPr lang="be-BY" sz="40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/>
                        </a:rPr>
                        <a:t>3</a:t>
                      </a:r>
                      <a:endParaRPr lang="be-BY" sz="40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/>
                        </a:rPr>
                        <a:t>4</a:t>
                      </a:r>
                      <a:endParaRPr lang="be-BY" sz="40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/>
                        </a:rPr>
                        <a:t>5</a:t>
                      </a:r>
                      <a:endParaRPr lang="be-BY" sz="40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9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/>
                        </a:rPr>
                        <a:t>1</a:t>
                      </a:r>
                      <a:endParaRPr lang="be-BY" sz="40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  <a:latin typeface="+mn-lt"/>
                          <a:ea typeface="Times New Roman"/>
                        </a:rPr>
                        <a:t>∞</a:t>
                      </a:r>
                      <a:endParaRPr lang="be-BY" sz="4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9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8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4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10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9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/>
                        </a:rPr>
                        <a:t>2</a:t>
                      </a:r>
                      <a:endParaRPr lang="be-BY" sz="40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  <a:latin typeface="+mn-lt"/>
                          <a:ea typeface="Times New Roman"/>
                        </a:rPr>
                        <a:t>6</a:t>
                      </a:r>
                      <a:endParaRPr lang="be-BY" sz="4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∞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4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5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7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9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/>
                        </a:rPr>
                        <a:t>3</a:t>
                      </a:r>
                      <a:endParaRPr lang="be-BY" sz="40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5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3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∞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6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2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9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/>
                        </a:rPr>
                        <a:t>4</a:t>
                      </a:r>
                      <a:endParaRPr lang="be-BY" sz="40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1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7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2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∞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8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9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/>
                        </a:rPr>
                        <a:t>5</a:t>
                      </a:r>
                      <a:endParaRPr lang="be-BY" sz="40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2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4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5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>
                          <a:effectLst/>
                          <a:latin typeface="+mn-lt"/>
                          <a:ea typeface="Times New Roman"/>
                        </a:rPr>
                        <a:t>2</a:t>
                      </a:r>
                      <a:endParaRPr lang="be-BY" sz="4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  <a:latin typeface="+mn-lt"/>
                          <a:ea typeface="Times New Roman"/>
                        </a:rPr>
                        <a:t>∞</a:t>
                      </a:r>
                      <a:endParaRPr lang="be-BY" sz="4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31640" y="76562"/>
            <a:ext cx="640871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23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Расстояния между городами, км </a:t>
            </a:r>
            <a:endParaRPr kumimoji="0" lang="be-BY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323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66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40446"/>
              </p:ext>
            </p:extLst>
          </p:nvPr>
        </p:nvGraphicFramePr>
        <p:xfrm>
          <a:off x="0" y="764704"/>
          <a:ext cx="9143999" cy="525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Visio" r:id="rId3" imgW="6013440" imgH="3310117" progId="Visio.Drawing.11">
                  <p:embed/>
                </p:oleObj>
              </mc:Choice>
              <mc:Fallback>
                <p:oleObj name="Visio" r:id="rId3" imgW="6013440" imgH="331011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64704"/>
                        <a:ext cx="9143999" cy="52565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94630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784976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581128"/>
            <a:ext cx="3744416" cy="2108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5907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319606"/>
              </p:ext>
            </p:extLst>
          </p:nvPr>
        </p:nvGraphicFramePr>
        <p:xfrm>
          <a:off x="0" y="0"/>
          <a:ext cx="3779912" cy="3670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Visio" r:id="rId3" imgW="2278800" imgH="2206745" progId="Visio.Drawing.11">
                  <p:embed/>
                </p:oleObj>
              </mc:Choice>
              <mc:Fallback>
                <p:oleObj name="Visio" r:id="rId3" imgW="2278800" imgH="2206745" progId="Visio.Drawing.11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779912" cy="3670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954015"/>
              </p:ext>
            </p:extLst>
          </p:nvPr>
        </p:nvGraphicFramePr>
        <p:xfrm>
          <a:off x="539552" y="3595596"/>
          <a:ext cx="3456384" cy="3262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Visio" r:id="rId5" imgW="2710800" imgH="2566898" progId="Visio.Drawing.11">
                  <p:embed/>
                </p:oleObj>
              </mc:Choice>
              <mc:Fallback>
                <p:oleObj name="Visio" r:id="rId5" imgW="2710800" imgH="2566898" progId="Visio.Drawing.11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595596"/>
                        <a:ext cx="3456384" cy="3262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552907"/>
              </p:ext>
            </p:extLst>
          </p:nvPr>
        </p:nvGraphicFramePr>
        <p:xfrm>
          <a:off x="3793554" y="44624"/>
          <a:ext cx="53149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Visio" r:id="rId7" imgW="5995350" imgH="2674997" progId="Visio.Drawing.11">
                  <p:embed/>
                </p:oleObj>
              </mc:Choice>
              <mc:Fallback>
                <p:oleObj name="Visio" r:id="rId7" imgW="5995350" imgH="2674997" progId="Visio.Drawing.11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3554" y="44624"/>
                        <a:ext cx="53149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452004"/>
              </p:ext>
            </p:extLst>
          </p:nvPr>
        </p:nvGraphicFramePr>
        <p:xfrm>
          <a:off x="3923928" y="2276872"/>
          <a:ext cx="4897438" cy="450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Visio" r:id="rId9" imgW="5708070" imgH="5251330" progId="Visio.Drawing.11">
                  <p:embed/>
                </p:oleObj>
              </mc:Choice>
              <mc:Fallback>
                <p:oleObj name="Visio" r:id="rId9" imgW="5708070" imgH="5251330" progId="Visio.Drawing.11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276872"/>
                        <a:ext cx="4897438" cy="450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8256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136</TotalTime>
  <Words>157</Words>
  <Application>Microsoft Office PowerPoint</Application>
  <PresentationFormat>Экран (4:3)</PresentationFormat>
  <Paragraphs>51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Georgia</vt:lpstr>
      <vt:lpstr>Times New Roman</vt:lpstr>
      <vt:lpstr>Trebuchet MS</vt:lpstr>
      <vt:lpstr>Воздушный поток</vt:lpstr>
      <vt:lpstr>Visio</vt:lpstr>
      <vt:lpstr>Общие принципы решения задач оптимизации методом ветвей и границ</vt:lpstr>
      <vt:lpstr>План лекции</vt:lpstr>
      <vt:lpstr>Общие принципы решения задач оптимизации методом ветвей и границ</vt:lpstr>
      <vt:lpstr>Решение задачи о коммивояжере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user</cp:lastModifiedBy>
  <cp:revision>17</cp:revision>
  <dcterms:created xsi:type="dcterms:W3CDTF">2010-12-02T13:55:43Z</dcterms:created>
  <dcterms:modified xsi:type="dcterms:W3CDTF">2017-02-01T08:35:41Z</dcterms:modified>
</cp:coreProperties>
</file>