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20" r:id="rId20"/>
    <p:sldId id="257" r:id="rId21"/>
    <p:sldId id="258" r:id="rId22"/>
    <p:sldId id="260" r:id="rId23"/>
    <p:sldId id="261" r:id="rId24"/>
    <p:sldId id="317" r:id="rId25"/>
    <p:sldId id="318" r:id="rId26"/>
    <p:sldId id="319" r:id="rId2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2.wmf"/><Relationship Id="rId4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22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Visio" r:id="rId5" imgW="8683142" imgH="6267602" progId="">
                  <p:embed/>
                </p:oleObj>
              </mc:Choice>
              <mc:Fallback>
                <p:oleObj name="Visio" r:id="rId5" imgW="8683142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8611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85738" y="344488"/>
          <a:ext cx="8774112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Visio" r:id="rId5" imgW="8774582" imgH="6169152" progId="">
                  <p:embed/>
                </p:oleObj>
              </mc:Choice>
              <mc:Fallback>
                <p:oleObj name="Visio" r:id="rId5" imgW="8774582" imgH="616915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44488"/>
                        <a:ext cx="8774112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3148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5738" y="344488"/>
          <a:ext cx="8774112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Visio" r:id="rId5" imgW="8774582" imgH="6169152" progId="">
                  <p:embed/>
                </p:oleObj>
              </mc:Choice>
              <mc:Fallback>
                <p:oleObj name="Visio" r:id="rId5" imgW="8774582" imgH="616915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44488"/>
                        <a:ext cx="8774112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16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50825" y="260350"/>
          <a:ext cx="8642350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Visio" r:id="rId5" imgW="10379090" imgH="7437819" progId="">
                  <p:embed/>
                </p:oleObj>
              </mc:Choice>
              <mc:Fallback>
                <p:oleObj name="Visio" r:id="rId5" imgW="10379090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42350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7647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0825" y="260350"/>
          <a:ext cx="88931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Visio" r:id="rId5" imgW="10288083" imgH="7437819" progId="">
                  <p:embed/>
                </p:oleObj>
              </mc:Choice>
              <mc:Fallback>
                <p:oleObj name="Visio" r:id="rId5" imgW="10288083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8931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7556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9388" y="260350"/>
          <a:ext cx="8893175" cy="625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5" imgW="10576271" imgH="7437819" progId="">
                  <p:embed/>
                </p:oleObj>
              </mc:Choice>
              <mc:Fallback>
                <p:oleObj name="Visio" r:id="rId5" imgW="10576271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8893175" cy="62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8092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50825" y="260350"/>
          <a:ext cx="864235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Visio" r:id="rId5" imgW="10288083" imgH="7437819" progId="">
                  <p:embed/>
                </p:oleObj>
              </mc:Choice>
              <mc:Fallback>
                <p:oleObj name="Visio" r:id="rId5" imgW="10288083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642350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9079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50825" y="333375"/>
          <a:ext cx="8642350" cy="6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5" imgW="10422065" imgH="7437819" progId="">
                  <p:embed/>
                </p:oleObj>
              </mc:Choice>
              <mc:Fallback>
                <p:oleObj name="Visio" r:id="rId5" imgW="10422065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642350" cy="616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8140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50825" y="333375"/>
          <a:ext cx="88931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Visio" r:id="rId5" imgW="10288083" imgH="7437819" progId="">
                  <p:embed/>
                </p:oleObj>
              </mc:Choice>
              <mc:Fallback>
                <p:oleObj name="Visio" r:id="rId5" imgW="10288083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8931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381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Visio" r:id="rId3" imgW="7109460" imgH="5037772" progId="">
                  <p:embed/>
                </p:oleObj>
              </mc:Choice>
              <mc:Fallback>
                <p:oleObj name="Visio" r:id="rId3" imgW="7109460" imgH="503777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9388" y="260350"/>
          <a:ext cx="8893175" cy="628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Visio" r:id="rId5" imgW="10521378" imgH="7437819" progId="">
                  <p:embed/>
                </p:oleObj>
              </mc:Choice>
              <mc:Fallback>
                <p:oleObj name="Visio" r:id="rId5" imgW="10521378" imgH="743781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8893175" cy="628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9821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88640"/>
            <a:ext cx="756084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ru-RU" sz="2400" b="1" cap="all" dirty="0">
                <a:solidFill>
                  <a:srgbClr val="FF0000"/>
                </a:solidFill>
                <a:latin typeface="+mj-lt"/>
                <a:ea typeface="Times New Roman"/>
              </a:rPr>
              <a:t>Графическое решение ЗАДАЧИ ЛП</a:t>
            </a:r>
            <a:endParaRPr lang="be-BY" sz="2400" dirty="0">
              <a:solidFill>
                <a:srgbClr val="FF0000"/>
              </a:solidFill>
              <a:effectLst/>
              <a:latin typeface="+mj-lt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5289" y="148478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Графический </a:t>
            </a:r>
            <a:r>
              <a:rPr lang="ru-RU" sz="2400" dirty="0" smtClean="0"/>
              <a:t>метод </a:t>
            </a:r>
            <a:r>
              <a:rPr lang="ru-RU" sz="2400" dirty="0"/>
              <a:t>решения задачи ЛП состоит из 2 этапов</a:t>
            </a:r>
            <a:r>
              <a:rPr lang="ru-RU" sz="2400" dirty="0" smtClean="0"/>
              <a:t>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построение </a:t>
            </a:r>
            <a:r>
              <a:rPr lang="ru-RU" sz="2400" dirty="0"/>
              <a:t>пространства допустимых решений, удовлетворяющих всем ограничениям </a:t>
            </a:r>
            <a:r>
              <a:rPr lang="ru-RU" sz="2400" dirty="0" smtClean="0"/>
              <a:t>модели;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нахождени</a:t>
            </a:r>
            <a:r>
              <a:rPr lang="ru-RU" sz="2400" dirty="0"/>
              <a:t>е</a:t>
            </a:r>
            <a:r>
              <a:rPr lang="ru-RU" sz="2400" dirty="0" smtClean="0"/>
              <a:t> </a:t>
            </a:r>
            <a:r>
              <a:rPr lang="ru-RU" sz="2400" dirty="0"/>
              <a:t>оптимального решения среди всех точек пространства допустимых решений.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9236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Visio" r:id="rId5" imgW="8683142" imgH="6267602" progId="">
                  <p:embed/>
                </p:oleObj>
              </mc:Choice>
              <mc:Fallback>
                <p:oleObj name="Visio" r:id="rId5" imgW="8683142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1554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9344" y="1924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Пример</a:t>
            </a:r>
            <a:endParaRPr lang="be-BY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5176"/>
              </p:ext>
            </p:extLst>
          </p:nvPr>
        </p:nvGraphicFramePr>
        <p:xfrm>
          <a:off x="120650" y="836613"/>
          <a:ext cx="9001125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3" imgW="6083722" imgH="3716570" progId="Word.Document.12">
                  <p:embed/>
                </p:oleObj>
              </mc:Choice>
              <mc:Fallback>
                <p:oleObj name="Document" r:id="rId3" imgW="6083722" imgH="3716570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836613"/>
                        <a:ext cx="9001125" cy="497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6375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2703"/>
              </p:ext>
            </p:extLst>
          </p:nvPr>
        </p:nvGraphicFramePr>
        <p:xfrm>
          <a:off x="2267744" y="2132856"/>
          <a:ext cx="3816424" cy="4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Формула" r:id="rId3" imgW="939600" imgH="1079280" progId="Equation.3">
                  <p:embed/>
                </p:oleObj>
              </mc:Choice>
              <mc:Fallback>
                <p:oleObj name="Формула" r:id="rId3" imgW="939600" imgH="107928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3816424" cy="43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95536" y="1651"/>
            <a:ext cx="84969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rgbClr val="FF0000"/>
                </a:solidFill>
              </a:rPr>
              <a:t>Математическая модель 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1</a:t>
            </a:r>
            <a:r>
              <a:rPr lang="ru-RU" sz="2600" dirty="0"/>
              <a:t> – ежедневный объем производства черной краски;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2</a:t>
            </a:r>
            <a:r>
              <a:rPr lang="ru-RU" sz="2600" dirty="0"/>
              <a:t> – ежедневный объем производства синей краски.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99221"/>
              </p:ext>
            </p:extLst>
          </p:nvPr>
        </p:nvGraphicFramePr>
        <p:xfrm>
          <a:off x="2339752" y="1268760"/>
          <a:ext cx="38985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Формула" r:id="rId5" imgW="1218671" imgH="203112" progId="Equation.3">
                  <p:embed/>
                </p:oleObj>
              </mc:Choice>
              <mc:Fallback>
                <p:oleObj name="Формула" r:id="rId5" imgW="1218671" imgH="203112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389853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93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3164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059832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923928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788024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65212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51621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95536" y="544522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95536" y="458112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95536" y="378904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9553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5536" y="220486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95536" y="1412776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44577" y="5260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1470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44577" y="43964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0" name="TextBox 29"/>
          <p:cNvSpPr txBox="1"/>
          <p:nvPr/>
        </p:nvSpPr>
        <p:spPr>
          <a:xfrm>
            <a:off x="44577" y="3604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2" name="TextBox 31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3" name="TextBox 32"/>
          <p:cNvSpPr txBox="1"/>
          <p:nvPr/>
        </p:nvSpPr>
        <p:spPr>
          <a:xfrm>
            <a:off x="4735741" y="6391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4" name="TextBox 33"/>
          <p:cNvSpPr txBox="1"/>
          <p:nvPr/>
        </p:nvSpPr>
        <p:spPr>
          <a:xfrm>
            <a:off x="5610228" y="6401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96697" y="64104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4577" y="2020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4577" y="12281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536" y="62068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577" y="436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8039997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46" name="Прямая соединительная линия 45"/>
          <p:cNvCxnSpPr>
            <a:stCxn id="28" idx="1"/>
          </p:cNvCxnSpPr>
          <p:nvPr/>
        </p:nvCxnSpPr>
        <p:spPr>
          <a:xfrm>
            <a:off x="44577" y="4581128"/>
            <a:ext cx="660536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26459"/>
              </p:ext>
            </p:extLst>
          </p:nvPr>
        </p:nvGraphicFramePr>
        <p:xfrm>
          <a:off x="5526088" y="458152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Формула" r:id="rId3" imgW="380880" imgH="203040" progId="Equation.3">
                  <p:embed/>
                </p:oleObj>
              </mc:Choice>
              <mc:Fallback>
                <p:oleObj name="Формула" r:id="rId3" imgW="380880" imgH="20304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581525"/>
                        <a:ext cx="107950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1412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V="1">
            <a:off x="7524328" y="5805264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67544" y="805354"/>
            <a:ext cx="50405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92080" y="4581128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7504" y="2204864"/>
            <a:ext cx="3816424" cy="36004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102631" y="2996952"/>
            <a:ext cx="317241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29663"/>
              </p:ext>
            </p:extLst>
          </p:nvPr>
        </p:nvGraphicFramePr>
        <p:xfrm>
          <a:off x="3923928" y="1772816"/>
          <a:ext cx="1971428" cy="56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Формула" r:id="rId5" imgW="711000" imgH="203040" progId="Equation.3">
                  <p:embed/>
                </p:oleObj>
              </mc:Choice>
              <mc:Fallback>
                <p:oleObj name="Формула" r:id="rId5" imgW="711000" imgH="20304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772816"/>
                        <a:ext cx="1971428" cy="5632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1412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единительная линия 62"/>
          <p:cNvCxnSpPr/>
          <p:nvPr/>
        </p:nvCxnSpPr>
        <p:spPr>
          <a:xfrm>
            <a:off x="107504" y="3604374"/>
            <a:ext cx="6389193" cy="31462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4572000" y="5929347"/>
            <a:ext cx="216025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21614"/>
              </p:ext>
            </p:extLst>
          </p:nvPr>
        </p:nvGraphicFramePr>
        <p:xfrm>
          <a:off x="5310188" y="5516563"/>
          <a:ext cx="2033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Формула" r:id="rId7" imgW="698400" imgH="203040" progId="Equation.3">
                  <p:embed/>
                </p:oleObj>
              </mc:Choice>
              <mc:Fallback>
                <p:oleObj name="Формула" r:id="rId7" imgW="698400" imgH="20304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5516563"/>
                        <a:ext cx="2033587" cy="592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единительная линия 69"/>
          <p:cNvCxnSpPr/>
          <p:nvPr/>
        </p:nvCxnSpPr>
        <p:spPr>
          <a:xfrm>
            <a:off x="156557" y="976082"/>
            <a:ext cx="3983399" cy="5625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3102631" y="5662246"/>
            <a:ext cx="400689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45176"/>
              </p:ext>
            </p:extLst>
          </p:nvPr>
        </p:nvGraphicFramePr>
        <p:xfrm>
          <a:off x="793750" y="1346200"/>
          <a:ext cx="2079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Формула" r:id="rId9" imgW="838080" imgH="203040" progId="Equation.3">
                  <p:embed/>
                </p:oleObj>
              </mc:Choice>
              <mc:Fallback>
                <p:oleObj name="Формула" r:id="rId9" imgW="838080" imgH="20304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346200"/>
                        <a:ext cx="2079625" cy="503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Прямая соединительная линия 79"/>
          <p:cNvCxnSpPr/>
          <p:nvPr/>
        </p:nvCxnSpPr>
        <p:spPr>
          <a:xfrm>
            <a:off x="719572" y="5260558"/>
            <a:ext cx="0" cy="104876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971600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1259632" y="4765794"/>
            <a:ext cx="0" cy="1539263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1566126" y="4581128"/>
            <a:ext cx="0" cy="1723929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1907704" y="4581128"/>
            <a:ext cx="0" cy="173752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226044" y="4653136"/>
            <a:ext cx="0" cy="1651921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555776" y="4797152"/>
            <a:ext cx="0" cy="150790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2843808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3112158" y="5177517"/>
            <a:ext cx="0" cy="1127540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419872" y="5618435"/>
            <a:ext cx="0" cy="69088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3707904" y="6057292"/>
            <a:ext cx="0" cy="2477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03549"/>
              </p:ext>
            </p:extLst>
          </p:nvPr>
        </p:nvGraphicFramePr>
        <p:xfrm>
          <a:off x="6158858" y="-20782"/>
          <a:ext cx="2949571" cy="337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Формула" r:id="rId11" imgW="939800" imgH="1079500" progId="Equation.3">
                  <p:embed/>
                </p:oleObj>
              </mc:Choice>
              <mc:Fallback>
                <p:oleObj name="Формула" r:id="rId11" imgW="939800" imgH="10795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58" y="-20782"/>
                        <a:ext cx="2949571" cy="3377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5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8854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139952" y="62456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1216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812360" y="62254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95536" y="472514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0241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09296" y="126876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47910"/>
              </p:ext>
            </p:extLst>
          </p:nvPr>
        </p:nvGraphicFramePr>
        <p:xfrm>
          <a:off x="6338026" y="70178"/>
          <a:ext cx="2604839" cy="43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026" y="70178"/>
                        <a:ext cx="2604839" cy="432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957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" y="4540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413995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6372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812360" y="6395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" y="10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be-BY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12160" y="3717032"/>
            <a:ext cx="1800200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139952" y="2996952"/>
            <a:ext cx="1872208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267744" y="2996952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67544" y="2996952"/>
            <a:ext cx="1813960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0733"/>
              </p:ext>
            </p:extLst>
          </p:nvPr>
        </p:nvGraphicFramePr>
        <p:xfrm>
          <a:off x="4883150" y="1084263"/>
          <a:ext cx="1511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Формула" r:id="rId5" imgW="698400" imgH="203040" progId="Equation.3">
                  <p:embed/>
                </p:oleObj>
              </mc:Choice>
              <mc:Fallback>
                <p:oleObj name="Формула" r:id="rId5" imgW="698400" imgH="20304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1084263"/>
                        <a:ext cx="1511300" cy="43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01664"/>
              </p:ext>
            </p:extLst>
          </p:nvPr>
        </p:nvGraphicFramePr>
        <p:xfrm>
          <a:off x="7299325" y="4881563"/>
          <a:ext cx="1830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Формула" r:id="rId7" imgW="838080" imgH="203040" progId="Equation.3">
                  <p:embed/>
                </p:oleObj>
              </mc:Choice>
              <mc:Fallback>
                <p:oleObj name="Формула" r:id="rId7" imgW="838080" imgH="20304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881563"/>
                        <a:ext cx="1830388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5202530" y="1556791"/>
            <a:ext cx="0" cy="1871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3" idx="1"/>
          </p:cNvCxnSpPr>
          <p:nvPr/>
        </p:nvCxnSpPr>
        <p:spPr>
          <a:xfrm flipH="1" flipV="1">
            <a:off x="6912261" y="5013176"/>
            <a:ext cx="374020" cy="904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312" y="570227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e-BY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713" y="5714092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e-BY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8104" y="386104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be-BY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743690" y="309538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be-BY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95736" y="309538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be-BY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3312" y="47023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be-BY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4578" y="1700808"/>
            <a:ext cx="4599430" cy="515719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0504" y="5252427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553312" y="188640"/>
            <a:ext cx="5894371" cy="65882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504" y="29815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+ 4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3203848" y="491480"/>
            <a:ext cx="5241390" cy="590411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5904366" y="3618602"/>
            <a:ext cx="261041" cy="2424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3" name="TextBox 62"/>
          <p:cNvSpPr txBox="1"/>
          <p:nvPr/>
        </p:nvSpPr>
        <p:spPr>
          <a:xfrm>
            <a:off x="6993210" y="3260883"/>
            <a:ext cx="1683474" cy="120032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1,5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21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000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1246931" y="404664"/>
            <a:ext cx="3199515" cy="269071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5451" y="1844824"/>
            <a:ext cx="160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Возрастание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be-BY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6131645" y="3739826"/>
            <a:ext cx="8615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25621"/>
              </p:ext>
            </p:extLst>
          </p:nvPr>
        </p:nvGraphicFramePr>
        <p:xfrm>
          <a:off x="6643331" y="455128"/>
          <a:ext cx="2383232" cy="272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Формула" r:id="rId9" imgW="939800" imgH="1079500" progId="Equation.3">
                  <p:embed/>
                </p:oleObj>
              </mc:Choice>
              <mc:Fallback>
                <p:oleObj name="Формула" r:id="rId9" imgW="939800" imgH="10795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331" y="455128"/>
                        <a:ext cx="2383232" cy="2729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49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2" grpId="0" animBg="1"/>
      <p:bldP spid="6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30188" y="295275"/>
          <a:ext cx="8685212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Visio" r:id="rId5" imgW="8684971" imgH="6267602" progId="Visio.Drawing.6">
                  <p:embed/>
                </p:oleObj>
              </mc:Choice>
              <mc:Fallback>
                <p:oleObj name="Visio" r:id="rId5" imgW="8684971" imgH="6267602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5212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Visio" r:id="rId5" imgW="8683142" imgH="6267602" progId="Visio.Drawing.6">
                  <p:embed/>
                </p:oleObj>
              </mc:Choice>
              <mc:Fallback>
                <p:oleObj name="Visio" r:id="rId5" imgW="8683142" imgH="6267602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5536" y="5108991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прямая функции параллельна отрезку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принадлежащему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ОДР, то максимум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достигается в точке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в точке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а , следовательно,  и  в любой точке отрезка [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т.к. эти точки  могут быть выражены в виде  линейной комбинации угловых точек  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23089"/>
              </p:ext>
            </p:extLst>
          </p:nvPr>
        </p:nvGraphicFramePr>
        <p:xfrm>
          <a:off x="161925" y="295274"/>
          <a:ext cx="8821738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Visio" r:id="rId3" imgW="8821522" imgH="6267602" progId="Visio.Drawing.6">
                  <p:embed/>
                </p:oleObj>
              </mc:Choice>
              <mc:Fallback>
                <p:oleObj name="Visio" r:id="rId3" imgW="8821522" imgH="6267602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95274"/>
                        <a:ext cx="8821738" cy="656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4143" y="5226872"/>
            <a:ext cx="88095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истема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ограничений образует неограниченное сверху множество. Функция 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в данном случае стремится к бесконечности, так как прямую  функции можно передвигать в направлении вектора градиента как угодно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далеко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несовместной системы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0704" y="916256"/>
            <a:ext cx="73243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3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Оптимальные решения отсутствуют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353325" y="1364851"/>
            <a:ext cx="910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09815" y="1393612"/>
            <a:ext cx="910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Visio" r:id="rId5" imgW="8683142" imgH="6267602" progId="">
                  <p:embed/>
                </p:oleObj>
              </mc:Choice>
              <mc:Fallback>
                <p:oleObj name="Visio" r:id="rId5" imgW="8683142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319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225" y="204788"/>
          <a:ext cx="9099550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5" imgW="9100109" imgH="6448349" progId="">
                  <p:embed/>
                </p:oleObj>
              </mc:Choice>
              <mc:Fallback>
                <p:oleObj name="Visio" r:id="rId5" imgW="9100109" imgH="644834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204788"/>
                        <a:ext cx="9099550" cy="644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4635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06375" y="295275"/>
          <a:ext cx="873125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5" imgW="8730691" imgH="6267602" progId="">
                  <p:embed/>
                </p:oleObj>
              </mc:Choice>
              <mc:Fallback>
                <p:oleObj name="Visio" r:id="rId5" imgW="8730691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95275"/>
                        <a:ext cx="873125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0067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2725" y="295275"/>
          <a:ext cx="8720138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5" imgW="8720023" imgH="6267602" progId="">
                  <p:embed/>
                </p:oleObj>
              </mc:Choice>
              <mc:Fallback>
                <p:oleObj name="Visio" r:id="rId5" imgW="8720023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95275"/>
                        <a:ext cx="8720138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074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400" y="295275"/>
          <a:ext cx="883920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Visio" r:id="rId5" imgW="8839200" imgH="6267602" progId="">
                  <p:embed/>
                </p:oleObj>
              </mc:Choice>
              <mc:Fallback>
                <p:oleObj name="Visio" r:id="rId5" imgW="8839200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5275"/>
                        <a:ext cx="883920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2880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87325" y="287338"/>
          <a:ext cx="8770938" cy="628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Visio" r:id="rId5" imgW="8771534" imgH="6285281" progId="">
                  <p:embed/>
                </p:oleObj>
              </mc:Choice>
              <mc:Fallback>
                <p:oleObj name="Visio" r:id="rId5" imgW="8771534" imgH="628528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87338"/>
                        <a:ext cx="8770938" cy="628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6057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225" y="0"/>
          <a:ext cx="9099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Visio" r:id="rId3" imgW="9100109" imgH="6448349" progId="">
                  <p:embed/>
                </p:oleObj>
              </mc:Choice>
              <mc:Fallback>
                <p:oleObj name="Visio" r:id="rId3" imgW="9100109" imgH="64483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9099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0188" y="295275"/>
          <a:ext cx="868362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Visio" r:id="rId5" imgW="8683142" imgH="6267602" progId="">
                  <p:embed/>
                </p:oleObj>
              </mc:Choice>
              <mc:Fallback>
                <p:oleObj name="Visio" r:id="rId5" imgW="8683142" imgH="6267602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5275"/>
                        <a:ext cx="868362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73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800</TotalTime>
  <Words>213</Words>
  <Application>Microsoft Office PowerPoint</Application>
  <PresentationFormat>Экран (4:3)</PresentationFormat>
  <Paragraphs>51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Georgia</vt:lpstr>
      <vt:lpstr>Times New Roman</vt:lpstr>
      <vt:lpstr>Trebuchet MS</vt:lpstr>
      <vt:lpstr>Воздушный поток</vt:lpstr>
      <vt:lpstr>Visio</vt:lpstr>
      <vt:lpstr>Document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84</cp:revision>
  <dcterms:created xsi:type="dcterms:W3CDTF">2010-12-02T13:55:43Z</dcterms:created>
  <dcterms:modified xsi:type="dcterms:W3CDTF">2020-03-24T12:50:30Z</dcterms:modified>
</cp:coreProperties>
</file>