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48" r:id="rId2"/>
    <p:sldId id="354" r:id="rId3"/>
    <p:sldId id="346" r:id="rId4"/>
    <p:sldId id="347" r:id="rId5"/>
    <p:sldId id="280" r:id="rId6"/>
    <p:sldId id="281" r:id="rId7"/>
    <p:sldId id="271" r:id="rId8"/>
    <p:sldId id="282" r:id="rId9"/>
    <p:sldId id="284" r:id="rId10"/>
    <p:sldId id="349" r:id="rId11"/>
    <p:sldId id="286" r:id="rId12"/>
    <p:sldId id="288" r:id="rId13"/>
    <p:sldId id="287" r:id="rId14"/>
    <p:sldId id="289" r:id="rId15"/>
    <p:sldId id="350" r:id="rId16"/>
    <p:sldId id="351" r:id="rId17"/>
    <p:sldId id="352" r:id="rId18"/>
    <p:sldId id="353" r:id="rId19"/>
    <p:sldId id="355" r:id="rId20"/>
    <p:sldId id="356" r:id="rId21"/>
    <p:sldId id="357" r:id="rId22"/>
    <p:sldId id="358" r:id="rId23"/>
    <p:sldId id="269" r:id="rId24"/>
    <p:sldId id="262" r:id="rId25"/>
    <p:sldId id="291" r:id="rId26"/>
    <p:sldId id="292" r:id="rId27"/>
    <p:sldId id="293" r:id="rId28"/>
    <p:sldId id="290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7" r:id="rId37"/>
    <p:sldId id="301" r:id="rId38"/>
    <p:sldId id="302" r:id="rId39"/>
    <p:sldId id="304" r:id="rId40"/>
    <p:sldId id="303" r:id="rId41"/>
    <p:sldId id="305" r:id="rId42"/>
    <p:sldId id="309" r:id="rId43"/>
    <p:sldId id="308" r:id="rId44"/>
    <p:sldId id="310" r:id="rId45"/>
    <p:sldId id="306" r:id="rId46"/>
    <p:sldId id="311" r:id="rId47"/>
    <p:sldId id="312" r:id="rId48"/>
    <p:sldId id="313" r:id="rId4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556441-54F8-4F2C-8730-DCEAF0862EB3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A37645-FEC4-494A-850E-19FD4E2C87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F8AB-3BDA-408F-A398-6675E26091C0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A370-27EE-4C69-A262-40F42AF8A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B0803-72BD-4599-B774-1674D46AC6EE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5C13-FD6D-4F2F-B663-11EA1A4E2E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191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66395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929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AC1AF-A8D6-4B0C-A67D-9E0E5AF95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62E7C-0FED-46AD-A3DB-D4F0CA621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3513-ACBB-47D0-BD7A-DA051F994817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42BC-B608-4F95-856F-3A4C524B0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F6F107-A0AA-48C6-947F-D0AC39D02239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549820-6DE3-40B4-A0AF-12C7818B52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85788-551B-4F61-B0D7-CD043770CF7F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9B52-961C-4B8B-99D8-4A110645A0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E112-E308-4A7E-A7A4-463C0C64B85B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86B610-D48E-49E7-9021-3B73F5C4D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FD03-43C1-4D44-A927-F3557BA4E144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F1A-72BF-431C-A42D-6053F55B3F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B61E78-F15A-45DA-98C8-9E19A9530C10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586A83-C523-45FD-AB1D-C1EABBF378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97B90B-6CC9-4BEC-8A09-5619993BC262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734F3A-CAC3-4D92-9AD0-CACD57378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D7F20D-FD80-45BF-A73D-4AB63252EF30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C6EFB8-D071-4C06-ACE3-B55E86BE8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29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28F0FB-CAC4-4D27-8DB7-43ECD56B7C7C}" type="datetimeFigureOut">
              <a:rPr lang="ru-RU"/>
              <a:pPr>
                <a:defRPr/>
              </a:pPr>
              <a:t>04.03.2019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F7296F4-ECF5-4C38-9585-F8699E0AAC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6" r:id="rId2"/>
    <p:sldLayoutId id="2147483822" r:id="rId3"/>
    <p:sldLayoutId id="2147483817" r:id="rId4"/>
    <p:sldLayoutId id="2147483823" r:id="rId5"/>
    <p:sldLayoutId id="2147483818" r:id="rId6"/>
    <p:sldLayoutId id="2147483824" r:id="rId7"/>
    <p:sldLayoutId id="2147483825" r:id="rId8"/>
    <p:sldLayoutId id="2147483826" r:id="rId9"/>
    <p:sldLayoutId id="2147483819" r:id="rId10"/>
    <p:sldLayoutId id="2147483820" r:id="rId11"/>
    <p:sldLayoutId id="2147483827" r:id="rId12"/>
    <p:sldLayoutId id="214748382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0" y="2928938"/>
            <a:ext cx="74993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Введение в распределенные ИС</a:t>
            </a:r>
            <a:endParaRPr lang="ru-RU" dirty="0"/>
          </a:p>
        </p:txBody>
      </p:sp>
      <p:sp>
        <p:nvSpPr>
          <p:cNvPr id="71683" name="Содержимое 2"/>
          <p:cNvSpPr>
            <a:spLocks noGrp="1"/>
          </p:cNvSpPr>
          <p:nvPr>
            <p:ph idx="1"/>
          </p:nvPr>
        </p:nvSpPr>
        <p:spPr>
          <a:xfrm>
            <a:off x="1428728" y="4071942"/>
            <a:ext cx="7499350" cy="962025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Типы распределенных систем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Кластерные системы</a:t>
            </a:r>
            <a:endParaRPr lang="ru-RU" dirty="0"/>
          </a:p>
        </p:txBody>
      </p:sp>
      <p:sp>
        <p:nvSpPr>
          <p:cNvPr id="80899" name="Содержимое 2"/>
          <p:cNvSpPr>
            <a:spLocks noGrp="1"/>
          </p:cNvSpPr>
          <p:nvPr>
            <p:ph idx="1"/>
          </p:nvPr>
        </p:nvSpPr>
        <p:spPr>
          <a:xfrm>
            <a:off x="1435100" y="1714500"/>
            <a:ext cx="7499350" cy="1643063"/>
          </a:xfrm>
        </p:spPr>
        <p:txBody>
          <a:bodyPr/>
          <a:lstStyle/>
          <a:p>
            <a:r>
              <a:rPr lang="ru-RU" sz="2000" smtClean="0"/>
              <a:t>Одним из примеров кластерных систем являются кластера </a:t>
            </a:r>
            <a:r>
              <a:rPr lang="en-US" sz="2000" smtClean="0"/>
              <a:t>Beowulf.</a:t>
            </a:r>
            <a:endParaRPr lang="ru-RU" sz="2000" smtClean="0"/>
          </a:p>
          <a:p>
            <a:r>
              <a:rPr lang="ru-RU" sz="2000" smtClean="0"/>
              <a:t>В них различают управляющий и вычислительные узлы, объединяемые в многомашинную систему с помощью компьютерной сети.</a:t>
            </a: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3857625"/>
            <a:ext cx="542925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4582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ru-RU" sz="3600" b="1" dirty="0" smtClean="0">
                <a:latin typeface="Times New Roman" pitchFamily="18" charset="0"/>
              </a:rPr>
              <a:t>Архитектура высокопроизводительной кластерной системы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7800" y="2209800"/>
          <a:ext cx="7086600" cy="4546600"/>
        </p:xfrm>
        <a:graphic>
          <a:graphicData uri="http://schemas.openxmlformats.org/presentationml/2006/ole">
            <p:oleObj spid="_x0000_s3074" name="VISIO" r:id="rId3" imgW="8768880" imgH="562608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b="1" smtClean="0">
                <a:latin typeface="Times New Roman" pitchFamily="18" charset="0"/>
              </a:rPr>
              <a:t>Общая структура ВВС</a:t>
            </a:r>
            <a:endParaRPr lang="ru-RU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706563" y="2071688"/>
          <a:ext cx="6370637" cy="4779962"/>
        </p:xfrm>
        <a:graphic>
          <a:graphicData uri="http://schemas.openxmlformats.org/presentationml/2006/ole">
            <p:oleObj spid="_x0000_s4098" name="VISIO" r:id="rId3" imgW="4961520" imgH="372348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b="1" smtClean="0">
                <a:latin typeface="Times New Roman" pitchFamily="18" charset="0"/>
              </a:rPr>
              <a:t>Вычислительный узел</a:t>
            </a:r>
            <a:endParaRPr lang="ru-RU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2209800"/>
          <a:ext cx="7189788" cy="4637088"/>
        </p:xfrm>
        <a:graphic>
          <a:graphicData uri="http://schemas.openxmlformats.org/presentationml/2006/ole">
            <p:oleObj spid="_x0000_s5122" name="VISIO" r:id="rId3" imgW="5690520" imgH="366984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0010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Конструкция ВВС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6184900"/>
            <a:ext cx="2971800" cy="520700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r>
              <a:rPr lang="ru-RU" sz="1600" smtClean="0">
                <a:solidFill>
                  <a:schemeClr val="bg2"/>
                </a:solidFill>
                <a:latin typeface="Times New Roman" pitchFamily="18" charset="0"/>
              </a:rPr>
              <a:t>Конструктивное исполнение</a:t>
            </a:r>
          </a:p>
          <a:p>
            <a:pPr eaLnBrk="1" hangingPunct="1">
              <a:buFont typeface="Monotype Sorts"/>
              <a:buNone/>
            </a:pPr>
            <a:r>
              <a:rPr lang="ru-RU" sz="1600" smtClean="0">
                <a:solidFill>
                  <a:schemeClr val="bg2"/>
                </a:solidFill>
                <a:latin typeface="Times New Roman" pitchFamily="18" charset="0"/>
              </a:rPr>
              <a:t>вычислительной стойки</a:t>
            </a:r>
            <a:endParaRPr lang="ru-RU" sz="2800" smtClean="0">
              <a:latin typeface="Times New Roman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76300" y="990600"/>
          <a:ext cx="2598738" cy="5280025"/>
        </p:xfrm>
        <a:graphic>
          <a:graphicData uri="http://schemas.openxmlformats.org/presentationml/2006/ole">
            <p:oleObj spid="_x0000_s6146" name="VISIO" r:id="rId3" imgW="3424320" imgH="7065000" progId="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19400" y="1025525"/>
          <a:ext cx="3111500" cy="5299075"/>
        </p:xfrm>
        <a:graphic>
          <a:graphicData uri="http://schemas.openxmlformats.org/presentationml/2006/ole">
            <p:oleObj spid="_x0000_s6147" name="VISIO" r:id="rId4" imgW="4149360" imgH="7065000" progId="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605463" y="1025525"/>
          <a:ext cx="3462337" cy="5299075"/>
        </p:xfrm>
        <a:graphic>
          <a:graphicData uri="http://schemas.openxmlformats.org/presentationml/2006/ole">
            <p:oleObj spid="_x0000_s6148" name="VISIO" r:id="rId5" imgW="4615920" imgH="7065000" progId="">
              <p:embed/>
            </p:oleObj>
          </a:graphicData>
        </a:graphic>
      </p:graphicFrame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124200" y="6184900"/>
            <a:ext cx="31242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None/>
            </a:pPr>
            <a:r>
              <a:rPr lang="ru-RU" sz="1600">
                <a:solidFill>
                  <a:schemeClr val="bg2"/>
                </a:solidFill>
              </a:rPr>
              <a:t>	Конструктивное исполнение стойки TC-SCI</a:t>
            </a:r>
            <a:endParaRPr lang="ru-RU" sz="2800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6172200" y="6172200"/>
            <a:ext cx="2971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None/>
            </a:pPr>
            <a:r>
              <a:rPr lang="ru-RU" sz="1600">
                <a:solidFill>
                  <a:schemeClr val="bg2"/>
                </a:solidFill>
              </a:rPr>
              <a:t>Конструктивное исполнение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None/>
            </a:pPr>
            <a:r>
              <a:rPr lang="ru-RU" sz="1600">
                <a:solidFill>
                  <a:schemeClr val="bg2"/>
                </a:solidFill>
              </a:rPr>
              <a:t>стойки</a:t>
            </a:r>
            <a:r>
              <a:rPr lang="en-US" sz="1600">
                <a:solidFill>
                  <a:schemeClr val="bg2"/>
                </a:solidFill>
              </a:rPr>
              <a:t> TC-GE</a:t>
            </a:r>
            <a:endParaRPr lang="ru-RU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Grid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81923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1800" b="1" smtClean="0"/>
              <a:t>Грид – это система, которая координирует распределенные ре-</a:t>
            </a:r>
            <a:r>
              <a:rPr lang="ru-RU" sz="1800" smtClean="0"/>
              <a:t>сурсы посредством стандартных, открытых, универсальных протоколов и интерфейсов для обеспечения нетривиального ка-чества обслуживания (</a:t>
            </a:r>
            <a:r>
              <a:rPr lang="en-US" sz="1800" smtClean="0"/>
              <a:t>QoS – Quality of Service).</a:t>
            </a:r>
            <a:endParaRPr lang="ru-RU" sz="1800" smtClean="0"/>
          </a:p>
          <a:p>
            <a:pPr>
              <a:buFont typeface="Wingdings 2" pitchFamily="18" charset="2"/>
              <a:buNone/>
            </a:pP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		Ян Фостер книга «Грид. Новая инфраструктура вычислений» 1998 г.</a:t>
            </a:r>
          </a:p>
          <a:p>
            <a:pPr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  <a:cs typeface="Times New Roman" pitchFamily="18" charset="0"/>
              </a:rPr>
              <a:t>Концепция грид-вычислений идея подобна  концепции электросети (англ. Power Grid):  нам не важно, откуда к нам в розетку приходит электричество. Независимо от этого мы можем подключить к электросети утюг, компьютер или стиральную машину. </a:t>
            </a:r>
          </a:p>
          <a:p>
            <a:pPr>
              <a:buFont typeface="Wingdings" pitchFamily="2" charset="2"/>
              <a:buChar char="Ø"/>
            </a:pPr>
            <a:r>
              <a:rPr lang="ru-RU" sz="1800" smtClean="0">
                <a:latin typeface="Times New Roman" pitchFamily="18" charset="0"/>
                <a:cs typeface="Times New Roman" pitchFamily="18" charset="0"/>
              </a:rPr>
              <a:t>Аналогично и в идеологии грид: мы можем запустить любую задачу с любого компьютера или мобильного устройств на вычисление, ресурсы же для этого вычисления должны быть автоматически предоставлены на удаленных высокопроизводительных серверах, независимо от типа нашей задачи.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Архитектура </a:t>
            </a:r>
            <a:r>
              <a:rPr lang="en-US" dirty="0" smtClean="0"/>
              <a:t>Grid </a:t>
            </a:r>
            <a:r>
              <a:rPr lang="ru-RU" dirty="0" smtClean="0"/>
              <a:t>систем</a:t>
            </a:r>
            <a:endParaRPr lang="ru-RU" dirty="0"/>
          </a:p>
        </p:txBody>
      </p:sp>
      <p:sp>
        <p:nvSpPr>
          <p:cNvPr id="82947" name="Содержимое 2"/>
          <p:cNvSpPr>
            <a:spLocks noGrp="1"/>
          </p:cNvSpPr>
          <p:nvPr>
            <p:ph idx="1"/>
          </p:nvPr>
        </p:nvSpPr>
        <p:spPr>
          <a:xfrm>
            <a:off x="1071563" y="3286125"/>
            <a:ext cx="7499350" cy="3286125"/>
          </a:xfrm>
        </p:spPr>
        <p:txBody>
          <a:bodyPr/>
          <a:lstStyle/>
          <a:p>
            <a:r>
              <a:rPr lang="ru-RU" sz="2000" smtClean="0"/>
              <a:t>Ключевой проблемой </a:t>
            </a:r>
            <a:r>
              <a:rPr lang="en-US" sz="2000" smtClean="0"/>
              <a:t>grid </a:t>
            </a:r>
            <a:r>
              <a:rPr lang="ru-RU" sz="2000" smtClean="0"/>
              <a:t>является объединение ресурсов из различных организаций для совместного использования. В результате формируется федерация систем, которая влечет за собой образование виртуальных организаций.</a:t>
            </a:r>
          </a:p>
          <a:p>
            <a:r>
              <a:rPr lang="ru-RU" sz="2000" smtClean="0"/>
              <a:t>Для построения </a:t>
            </a:r>
            <a:r>
              <a:rPr lang="en-US" sz="2000" smtClean="0"/>
              <a:t>Grid </a:t>
            </a:r>
            <a:r>
              <a:rPr lang="ru-RU" sz="2000" smtClean="0"/>
              <a:t>была разработана и принята в качестве стандарта </a:t>
            </a:r>
            <a:r>
              <a:rPr lang="en-US" sz="2000" i="1" smtClean="0"/>
              <a:t>OGSA (Open</a:t>
            </a:r>
            <a:r>
              <a:rPr lang="ru-RU" sz="2000" i="1" smtClean="0"/>
              <a:t> </a:t>
            </a:r>
            <a:r>
              <a:rPr lang="en-US" sz="2000" smtClean="0"/>
              <a:t>Grid Services Architecture – </a:t>
            </a:r>
            <a:r>
              <a:rPr lang="ru-RU" sz="2000" smtClean="0"/>
              <a:t>Открытая архитектура грид-сервисов), основанная на архитектуре </a:t>
            </a:r>
            <a:r>
              <a:rPr lang="en-US" sz="2000" smtClean="0"/>
              <a:t>SOA </a:t>
            </a:r>
            <a:r>
              <a:rPr lang="ru-RU" sz="2000" smtClean="0"/>
              <a:t>– </a:t>
            </a:r>
            <a:r>
              <a:rPr lang="en-US" sz="2000" smtClean="0"/>
              <a:t>Service Oriented Architecture.</a:t>
            </a:r>
            <a:endParaRPr lang="ru-RU" sz="2000" smtClean="0"/>
          </a:p>
          <a:p>
            <a:endParaRPr lang="ru-RU" sz="2400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4438"/>
            <a:ext cx="3214688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Облачные вычисления (</a:t>
            </a:r>
            <a:r>
              <a:rPr lang="en-US" dirty="0" smtClean="0"/>
              <a:t>Cloud Computing)</a:t>
            </a:r>
            <a:endParaRPr lang="ru-RU" dirty="0"/>
          </a:p>
        </p:txBody>
      </p:sp>
      <p:sp>
        <p:nvSpPr>
          <p:cNvPr id="83971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909888"/>
          </a:xfrm>
        </p:spPr>
        <p:txBody>
          <a:bodyPr/>
          <a:lstStyle/>
          <a:p>
            <a:r>
              <a:rPr lang="ru-RU" sz="2400" smtClean="0"/>
              <a:t>Является развитием концепции </a:t>
            </a:r>
            <a:r>
              <a:rPr lang="en-US" sz="2400" smtClean="0"/>
              <a:t>Utility Computing</a:t>
            </a:r>
            <a:r>
              <a:rPr lang="ru-RU" sz="2400" smtClean="0"/>
              <a:t> – предоставление обслуживания запросов по заявка пользователей с оплатой основанной на учете  использованных ресурсов.</a:t>
            </a:r>
          </a:p>
          <a:p>
            <a:r>
              <a:rPr lang="ru-RU" sz="2400" smtClean="0"/>
              <a:t>Облачные вычисления характеризуются предоставлением пользователю легко доступных виртуализированных ресурсов.</a:t>
            </a: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4357688"/>
            <a:ext cx="43227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Распределенные информационные системы</a:t>
            </a:r>
            <a:endParaRPr lang="ru-RU" dirty="0"/>
          </a:p>
        </p:txBody>
      </p:sp>
      <p:sp>
        <p:nvSpPr>
          <p:cNvPr id="849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smtClean="0"/>
              <a:t>Это прежде всего информационные системы организаций – корпоративные ИС.</a:t>
            </a:r>
          </a:p>
          <a:p>
            <a:pPr>
              <a:buFont typeface="Wingdings" pitchFamily="2" charset="2"/>
              <a:buChar char="Ø"/>
            </a:pPr>
            <a:r>
              <a:rPr lang="ru-RU" sz="2400" smtClean="0"/>
              <a:t>В этих системах используются: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smtClean="0"/>
              <a:t>различные клиент-серверные модели построения приложений;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smtClean="0"/>
              <a:t>различные методы интеграции данных;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smtClean="0"/>
              <a:t>различные способы распределенных транзакций и репликаций;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smtClean="0"/>
              <a:t>и  др. способы организации взаимодействий в рамках РИС.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РИС – </a:t>
            </a:r>
            <a:r>
              <a:rPr lang="ru-RU" dirty="0" smtClean="0"/>
              <a:t>распределенная </a:t>
            </a:r>
            <a:r>
              <a:rPr lang="ru-RU" dirty="0" smtClean="0"/>
              <a:t>обработка транзакций</a:t>
            </a:r>
            <a:endParaRPr lang="ru-RU" dirty="0"/>
          </a:p>
        </p:txBody>
      </p:sp>
      <p:sp>
        <p:nvSpPr>
          <p:cNvPr id="86019" name="Содержимое 2"/>
          <p:cNvSpPr>
            <a:spLocks noGrp="1"/>
          </p:cNvSpPr>
          <p:nvPr>
            <p:ph idx="1"/>
          </p:nvPr>
        </p:nvSpPr>
        <p:spPr>
          <a:xfrm>
            <a:off x="1435100" y="1571625"/>
            <a:ext cx="7499350" cy="2000250"/>
          </a:xfrm>
        </p:spPr>
        <p:txBody>
          <a:bodyPr/>
          <a:lstStyle/>
          <a:p>
            <a:r>
              <a:rPr lang="ru-RU" sz="2800" smtClean="0"/>
              <a:t>Это одна из задач решаемых в РИС, связанная с проблемой вложенных транзакций (</a:t>
            </a:r>
            <a:r>
              <a:rPr lang="en-US" sz="2800" smtClean="0"/>
              <a:t>Nested Transaction</a:t>
            </a:r>
            <a:r>
              <a:rPr lang="ru-RU" sz="2800" smtClean="0"/>
              <a:t>) и проблемой</a:t>
            </a:r>
            <a:r>
              <a:rPr lang="en-US" sz="2800" smtClean="0"/>
              <a:t> </a:t>
            </a:r>
            <a:r>
              <a:rPr lang="ru-RU" sz="2800" smtClean="0"/>
              <a:t>обработки очереди транзакций к множеству различных баз данных.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4429125"/>
            <a:ext cx="218598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43438"/>
            <a:ext cx="371475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Эволюция распределенных систем</a:t>
            </a:r>
            <a:endParaRPr lang="ru-RU" dirty="0"/>
          </a:p>
        </p:txBody>
      </p:sp>
      <p:sp>
        <p:nvSpPr>
          <p:cNvPr id="72707" name="Содержимое 2"/>
          <p:cNvSpPr>
            <a:spLocks noGrp="1"/>
          </p:cNvSpPr>
          <p:nvPr>
            <p:ph idx="1"/>
          </p:nvPr>
        </p:nvSpPr>
        <p:spPr>
          <a:xfrm>
            <a:off x="1428750" y="4714875"/>
            <a:ext cx="7499350" cy="2000250"/>
          </a:xfrm>
        </p:spPr>
        <p:txBody>
          <a:bodyPr/>
          <a:lstStyle/>
          <a:p>
            <a:r>
              <a:rPr lang="ru-RU" sz="2000" smtClean="0"/>
              <a:t>Типы современных РС сформировались в процессе эволюции двух классов систем:</a:t>
            </a:r>
          </a:p>
          <a:p>
            <a:r>
              <a:rPr lang="ru-RU" sz="2000" smtClean="0"/>
              <a:t>Систем высопроизводительных вычислений (</a:t>
            </a:r>
            <a:r>
              <a:rPr lang="en-US" sz="2000" smtClean="0"/>
              <a:t>HPC – High Performance Computing)</a:t>
            </a:r>
            <a:r>
              <a:rPr lang="ru-RU" sz="2000" smtClean="0"/>
              <a:t>;</a:t>
            </a:r>
          </a:p>
          <a:p>
            <a:r>
              <a:rPr lang="ru-RU" sz="2000" smtClean="0"/>
              <a:t>Систем высокой пропускной способности (</a:t>
            </a:r>
            <a:r>
              <a:rPr lang="en-US" sz="2000" smtClean="0"/>
              <a:t>HTC – High Throughput Computing);</a:t>
            </a:r>
            <a:endParaRPr lang="ru-RU" sz="2000" smtClean="0"/>
          </a:p>
          <a:p>
            <a:endParaRPr lang="ru-RU" sz="2000" smtClean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857250"/>
            <a:ext cx="5286375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РИС – интеграция корпоративных приложений</a:t>
            </a:r>
            <a:endParaRPr lang="ru-RU" dirty="0"/>
          </a:p>
        </p:txBody>
      </p:sp>
      <p:sp>
        <p:nvSpPr>
          <p:cNvPr id="87043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0525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sz="2400" smtClean="0"/>
              <a:t>Используются следующие технологии коммуникаций между приложениями: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smtClean="0"/>
              <a:t>RPC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smtClean="0"/>
              <a:t>RMI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smtClean="0"/>
              <a:t>MOM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smtClean="0"/>
              <a:t>Publish/subscribe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smtClean="0"/>
              <a:t>SOA</a:t>
            </a:r>
            <a:endParaRPr lang="ru-RU" sz="1600" smtClean="0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3" y="2500313"/>
            <a:ext cx="3770312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 smtClean="0"/>
              <a:t>Всеобъемлющие (всепроникающие) системы (</a:t>
            </a:r>
            <a:r>
              <a:rPr lang="en-US" sz="3200" dirty="0" err="1" smtClean="0"/>
              <a:t>Pervasie</a:t>
            </a:r>
            <a:r>
              <a:rPr lang="en-US" sz="3200" dirty="0" smtClean="0"/>
              <a:t> systems)</a:t>
            </a:r>
            <a:endParaRPr lang="ru-RU" sz="3200" dirty="0"/>
          </a:p>
        </p:txBody>
      </p:sp>
      <p:sp>
        <p:nvSpPr>
          <p:cNvPr id="880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этому типу РИС относятся:</a:t>
            </a:r>
          </a:p>
          <a:p>
            <a:r>
              <a:rPr lang="ru-RU" sz="2000" smtClean="0"/>
              <a:t>Вездесущие </a:t>
            </a:r>
            <a:r>
              <a:rPr lang="en-US" sz="2000" smtClean="0"/>
              <a:t>(Ubiquitous systems) </a:t>
            </a:r>
            <a:r>
              <a:rPr lang="ru-RU" sz="2000" smtClean="0"/>
              <a:t>системы – пользователи даже не подозревают, что взаимодействуют с ними. Например, системы организации движения в городах, системы видеонаблюдения и т.п. </a:t>
            </a:r>
          </a:p>
          <a:p>
            <a:r>
              <a:rPr lang="ru-RU" sz="2000" smtClean="0"/>
              <a:t>Мобильные компьютерные системы.</a:t>
            </a:r>
          </a:p>
          <a:p>
            <a:r>
              <a:rPr lang="ru-RU" sz="2000" smtClean="0"/>
              <a:t>Системы сенсоров (датчиков).</a:t>
            </a:r>
          </a:p>
          <a:p>
            <a:r>
              <a:rPr lang="ru-RU" sz="2000" smtClean="0"/>
              <a:t>Интернет вещей (</a:t>
            </a:r>
            <a:r>
              <a:rPr lang="en-US" sz="2000" smtClean="0"/>
              <a:t>Internet of Things – IoT).</a:t>
            </a:r>
            <a:r>
              <a:rPr lang="ru-RU" sz="2000" smtClean="0"/>
              <a:t> </a:t>
            </a:r>
          </a:p>
          <a:p>
            <a:endParaRPr lang="ru-RU" sz="2000" smtClean="0"/>
          </a:p>
          <a:p>
            <a:pPr lvl="1"/>
            <a:endParaRPr lang="ru-R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400" dirty="0" smtClean="0"/>
              <a:t>Вездесущие </a:t>
            </a:r>
            <a:r>
              <a:rPr lang="en-US" sz="4400" dirty="0" smtClean="0"/>
              <a:t>(Ubiquitous systems) </a:t>
            </a:r>
            <a:r>
              <a:rPr lang="ru-RU" sz="4400" dirty="0" smtClean="0"/>
              <a:t>системы</a:t>
            </a:r>
            <a:endParaRPr lang="ru-RU" dirty="0"/>
          </a:p>
        </p:txBody>
      </p:sp>
      <p:sp>
        <p:nvSpPr>
          <p:cNvPr id="890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особенности этих систем:</a:t>
            </a:r>
          </a:p>
          <a:p>
            <a:pPr lvl="1"/>
            <a:r>
              <a:rPr lang="ru-RU" sz="2000" dirty="0" err="1" smtClean="0"/>
              <a:t>Распределенность</a:t>
            </a:r>
            <a:r>
              <a:rPr lang="ru-RU" sz="2000" dirty="0" smtClean="0"/>
              <a:t> в пространстве, узлы системы </a:t>
            </a:r>
            <a:r>
              <a:rPr lang="ru-RU" sz="2000" dirty="0" err="1" smtClean="0"/>
              <a:t>объеденены</a:t>
            </a:r>
            <a:r>
              <a:rPr lang="ru-RU" sz="2000" dirty="0" smtClean="0"/>
              <a:t> сетью, между ними обеспечивается прозрачный доступ.</a:t>
            </a:r>
          </a:p>
          <a:p>
            <a:pPr lvl="1"/>
            <a:r>
              <a:rPr lang="ru-RU" sz="2000" dirty="0" smtClean="0"/>
              <a:t>Интерактивный обмен между пользователями и устройствами системы – носит ненавязчивый характер.</a:t>
            </a:r>
          </a:p>
          <a:p>
            <a:pPr lvl="1"/>
            <a:r>
              <a:rPr lang="ru-RU" sz="2000" dirty="0" smtClean="0"/>
              <a:t>Автономность. Устройства действуют автономно без взаимодействия с людьми.</a:t>
            </a:r>
          </a:p>
          <a:p>
            <a:pPr lvl="1"/>
            <a:r>
              <a:rPr lang="ru-RU" sz="2000" dirty="0" smtClean="0"/>
              <a:t>Интеллектуальность. Система в целом может управлять широким составом действий и взаимодействий.</a:t>
            </a:r>
          </a:p>
          <a:p>
            <a:pPr lvl="1"/>
            <a:r>
              <a:rPr lang="ru-RU" sz="2000" dirty="0" smtClean="0"/>
              <a:t>Пример: системы управления автомобилями и др.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63" y="2600325"/>
            <a:ext cx="7907337" cy="2286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Концепции программных решений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Программные системные решения </a:t>
            </a: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для РИС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11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Э.Танненбаум описал  следующие виды программных решений РИС</a:t>
            </a:r>
          </a:p>
          <a:p>
            <a:pPr eaLnBrk="1" hangingPunct="1"/>
            <a:r>
              <a:rPr lang="ru-RU" smtClean="0"/>
              <a:t>   </a:t>
            </a:r>
          </a:p>
        </p:txBody>
      </p:sp>
      <p:pic>
        <p:nvPicPr>
          <p:cNvPr id="91140" name="Рисунок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63"/>
            <a:ext cx="886936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Распределенная ОС</a:t>
            </a:r>
            <a:endParaRPr lang="ru-RU" dirty="0"/>
          </a:p>
        </p:txBody>
      </p:sp>
      <p:sp>
        <p:nvSpPr>
          <p:cNvPr id="921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Это сильносвязанная ОС  которая используется для управления мультипроцессорными  и гомогенными многомашинными системами.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Сетевые ОС</a:t>
            </a:r>
            <a:endParaRPr lang="ru-RU" dirty="0"/>
          </a:p>
        </p:txBody>
      </p:sp>
      <p:sp>
        <p:nvSpPr>
          <p:cNvPr id="931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Это слабосвязанные ОС предназначенные для управления гетерогенными вычислительными системами.</a:t>
            </a:r>
          </a:p>
          <a:p>
            <a:pPr eaLnBrk="1" hangingPunct="1"/>
            <a:r>
              <a:rPr lang="ru-RU" smtClean="0"/>
              <a:t>Эти системы должны обеспечивать удаленный доступ к локальным службам.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Средства промежуточного уровня</a:t>
            </a:r>
            <a:endParaRPr lang="ru-RU" dirty="0"/>
          </a:p>
        </p:txBody>
      </p:sp>
      <p:sp>
        <p:nvSpPr>
          <p:cNvPr id="942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Их задача обеспечение прозрачности распределения.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Соотношение программных решений РИС и модели </a:t>
            </a:r>
            <a:r>
              <a:rPr lang="en-US" dirty="0" smtClean="0"/>
              <a:t>OSI</a:t>
            </a:r>
            <a:endParaRPr lang="ru-RU" dirty="0"/>
          </a:p>
        </p:txBody>
      </p:sp>
      <p:sp>
        <p:nvSpPr>
          <p:cNvPr id="717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643063" y="1428750"/>
          <a:ext cx="4838700" cy="5076825"/>
        </p:xfrm>
        <a:graphic>
          <a:graphicData uri="http://schemas.openxmlformats.org/presentationml/2006/ole">
            <p:oleObj spid="_x0000_s7170" r:id="rId3" imgW="4835531" imgH="5074574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Мультикомпьютерные ОС</a:t>
            </a:r>
            <a:endParaRPr lang="ru-RU" dirty="0"/>
          </a:p>
        </p:txBody>
      </p:sp>
      <p:sp>
        <p:nvSpPr>
          <p:cNvPr id="95235" name="Содержимое 2"/>
          <p:cNvSpPr>
            <a:spLocks noGrp="1"/>
          </p:cNvSpPr>
          <p:nvPr>
            <p:ph idx="1"/>
          </p:nvPr>
        </p:nvSpPr>
        <p:spPr>
          <a:xfrm>
            <a:off x="642938" y="3429000"/>
            <a:ext cx="8291512" cy="2819400"/>
          </a:xfrm>
        </p:spPr>
        <p:txBody>
          <a:bodyPr/>
          <a:lstStyle/>
          <a:p>
            <a:pPr eaLnBrk="1" hangingPunct="1"/>
            <a:r>
              <a:rPr lang="ru-RU" smtClean="0"/>
              <a:t>Мультикомпьютерные операционные системы, не предоставляющие средств для совместного использования памяти, могут предложить приложениям только средства для обмена сообщениями. </a:t>
            </a: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48291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Типы распределенных систем</a:t>
            </a:r>
            <a:endParaRPr lang="ru-RU" dirty="0"/>
          </a:p>
        </p:txBody>
      </p:sp>
      <p:sp>
        <p:nvSpPr>
          <p:cNvPr id="73731" name="Содержимое 2"/>
          <p:cNvSpPr>
            <a:spLocks noGrp="1"/>
          </p:cNvSpPr>
          <p:nvPr>
            <p:ph idx="1"/>
          </p:nvPr>
        </p:nvSpPr>
        <p:spPr>
          <a:xfrm>
            <a:off x="1285875" y="1357313"/>
            <a:ext cx="7499350" cy="4800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smtClean="0"/>
              <a:t>Системы высокопроизводительных распределенных вычислений (</a:t>
            </a:r>
            <a:r>
              <a:rPr lang="en-US" sz="2400" smtClean="0"/>
              <a:t>High performance distributed computing</a:t>
            </a:r>
            <a:r>
              <a:rPr lang="ru-RU" sz="240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ru-RU" sz="2400" smtClean="0"/>
              <a:t>Распределенные информационные системы (</a:t>
            </a:r>
            <a:r>
              <a:rPr lang="en-US" sz="2400" smtClean="0"/>
              <a:t>Distributed information systems</a:t>
            </a:r>
            <a:r>
              <a:rPr lang="ru-RU" sz="240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ru-RU" sz="2400" smtClean="0"/>
              <a:t>Повсеместные  - всеобъемлющие системы (</a:t>
            </a:r>
            <a:r>
              <a:rPr lang="en-US" sz="2400" smtClean="0"/>
              <a:t>Pervasive systems</a:t>
            </a:r>
            <a:r>
              <a:rPr lang="ru-RU" sz="2400" smtClean="0"/>
              <a:t>). Это мобильные и встраиваемые системы, сюда же относят системы слежения обладающие сетью датчиков и множеством исполнительных механизмов и др. РС.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Сетевые операционные системы</a:t>
            </a:r>
            <a:endParaRPr lang="ru-RU" dirty="0"/>
          </a:p>
        </p:txBody>
      </p:sp>
      <p:sp>
        <p:nvSpPr>
          <p:cNvPr id="962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В противоположность распределенным операционным системам сетевые операционные системы не нуждаются в том, чтобы аппаратное обеспечение, на котором они функционируют, было гомогенно и управлялось как единая система. </a:t>
            </a:r>
          </a:p>
          <a:p>
            <a:pPr eaLnBrk="1" hangingPunct="1"/>
            <a:r>
              <a:rPr lang="ru-RU" sz="2000" smtClean="0"/>
              <a:t>Напротив, обычно они строятся для набора однопроцессорных систем, каждая из которых имеет собственную операционную систему.</a:t>
            </a:r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4214813"/>
            <a:ext cx="5143500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Программное обеспечение</a:t>
            </a:r>
            <a:br>
              <a:rPr lang="ru-RU" b="1" dirty="0" smtClean="0"/>
            </a:br>
            <a:r>
              <a:rPr lang="ru-RU" b="1" dirty="0" smtClean="0"/>
              <a:t>промежуточного уровня</a:t>
            </a:r>
            <a:endParaRPr lang="ru-RU" dirty="0"/>
          </a:p>
        </p:txBody>
      </p:sp>
      <p:sp>
        <p:nvSpPr>
          <p:cNvPr id="972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1600" smtClean="0"/>
              <a:t>Каждая локальная система, составляющая часть базовой сетевой операционной системы, предоставляет управление локальными ресурсами и простейшие коммуникационные средства для связи с другими компьютерами.</a:t>
            </a:r>
          </a:p>
          <a:p>
            <a:pPr eaLnBrk="1" hangingPunct="1"/>
            <a:r>
              <a:rPr lang="ru-RU" sz="1600" smtClean="0"/>
              <a:t>задача  промежуточного уровня — скрыть разнообразие базовых платформ от приложений.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3071813"/>
            <a:ext cx="5745162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Модели промежуточного уровня</a:t>
            </a:r>
            <a:endParaRPr lang="ru-RU" dirty="0"/>
          </a:p>
        </p:txBody>
      </p:sp>
      <p:sp>
        <p:nvSpPr>
          <p:cNvPr id="983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1800" dirty="0" smtClean="0"/>
              <a:t>Программное обеспечение промежуточного уровня базируется на некоторой модели, или </a:t>
            </a:r>
            <a:r>
              <a:rPr lang="ru-RU" sz="1800" i="1" dirty="0" smtClean="0"/>
              <a:t>парадигме, определяющей </a:t>
            </a:r>
            <a:r>
              <a:rPr lang="ru-RU" sz="1800" b="1" dirty="0" smtClean="0"/>
              <a:t>распределение</a:t>
            </a:r>
            <a:r>
              <a:rPr lang="ru-RU" sz="1800" i="1" dirty="0" smtClean="0"/>
              <a:t> </a:t>
            </a:r>
            <a:r>
              <a:rPr lang="ru-RU" sz="1800" dirty="0" smtClean="0"/>
              <a:t>и </a:t>
            </a:r>
            <a:r>
              <a:rPr lang="ru-RU" sz="1800" b="1" dirty="0" smtClean="0"/>
              <a:t>связь</a:t>
            </a:r>
            <a:r>
              <a:rPr lang="ru-RU" sz="1800" dirty="0" smtClean="0"/>
              <a:t>.</a:t>
            </a:r>
          </a:p>
          <a:p>
            <a:pPr eaLnBrk="1" hangingPunct="1"/>
            <a:r>
              <a:rPr lang="ru-RU" sz="1800" dirty="0" smtClean="0"/>
              <a:t>Например, такой моделью  является представление </a:t>
            </a:r>
            <a:r>
              <a:rPr lang="ru-RU" sz="1800" b="1" dirty="0" smtClean="0"/>
              <a:t>всех</a:t>
            </a:r>
            <a:r>
              <a:rPr lang="ru-RU" sz="1800" dirty="0" smtClean="0"/>
              <a:t> наблюдаемых </a:t>
            </a:r>
            <a:r>
              <a:rPr lang="ru-RU" sz="1800" b="1" dirty="0" smtClean="0"/>
              <a:t>объектов</a:t>
            </a:r>
            <a:r>
              <a:rPr lang="ru-RU" sz="1800" dirty="0" smtClean="0"/>
              <a:t> в виде </a:t>
            </a:r>
            <a:r>
              <a:rPr lang="ru-RU" sz="1800" b="1" dirty="0" smtClean="0"/>
              <a:t>файлов</a:t>
            </a:r>
            <a:r>
              <a:rPr lang="ru-RU" sz="1800" dirty="0" smtClean="0"/>
              <a:t>. Этот подход был изначально введен в UNIX.</a:t>
            </a:r>
          </a:p>
          <a:p>
            <a:pPr eaLnBrk="1" hangingPunct="1"/>
            <a:r>
              <a:rPr lang="ru-RU" sz="1800" dirty="0" smtClean="0"/>
              <a:t>Другая важная ранняя модель программного обеспечения промежуточного уровня основана на </a:t>
            </a:r>
            <a:r>
              <a:rPr lang="ru-RU" sz="1800" i="1" dirty="0" smtClean="0"/>
              <a:t>удаленных вызовах процедур </a:t>
            </a:r>
            <a:r>
              <a:rPr lang="en-US" sz="1800" i="1" dirty="0" smtClean="0"/>
              <a:t>(</a:t>
            </a:r>
            <a:r>
              <a:rPr lang="ru-RU" sz="1800" b="1" i="1" dirty="0" err="1" smtClean="0"/>
              <a:t>Remote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Procedure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Calls</a:t>
            </a:r>
            <a:r>
              <a:rPr lang="en-US" sz="1800" i="1" dirty="0" smtClean="0"/>
              <a:t>)</a:t>
            </a:r>
            <a:r>
              <a:rPr lang="ru-RU" sz="1800" i="1" dirty="0" smtClean="0"/>
              <a:t>, </a:t>
            </a:r>
            <a:r>
              <a:rPr lang="ru-RU" sz="1800" i="1" dirty="0" smtClean="0"/>
              <a:t>RPC</a:t>
            </a:r>
          </a:p>
          <a:p>
            <a:pPr eaLnBrk="1" hangingPunct="1"/>
            <a:r>
              <a:rPr lang="ru-RU" sz="1800" dirty="0" smtClean="0"/>
              <a:t>Далее появились системы промежуточного уровня, реализующих </a:t>
            </a:r>
            <a:r>
              <a:rPr lang="ru-RU" sz="1800" dirty="0" smtClean="0"/>
              <a:t>представле</a:t>
            </a:r>
            <a:r>
              <a:rPr lang="ru-RU" sz="1800" dirty="0" smtClean="0"/>
              <a:t>н</a:t>
            </a:r>
            <a:r>
              <a:rPr lang="ru-RU" sz="1800" dirty="0" smtClean="0"/>
              <a:t>ие </a:t>
            </a:r>
            <a:r>
              <a:rPr lang="ru-RU" sz="1800" dirty="0" smtClean="0"/>
              <a:t>о </a:t>
            </a:r>
            <a:r>
              <a:rPr lang="ru-RU" sz="1800" i="1" dirty="0" smtClean="0"/>
              <a:t>распределенных объектах </a:t>
            </a:r>
            <a:r>
              <a:rPr lang="en-US" sz="1800" i="1" dirty="0" smtClean="0"/>
              <a:t>{</a:t>
            </a:r>
            <a:r>
              <a:rPr lang="en-US" sz="1800" b="1" i="1" dirty="0" smtClean="0"/>
              <a:t>distributed objects</a:t>
            </a:r>
            <a:r>
              <a:rPr lang="en-US" sz="1800" i="1" dirty="0" smtClean="0"/>
              <a:t>)</a:t>
            </a:r>
            <a:endParaRPr lang="ru-RU" sz="1800" i="1" dirty="0" smtClean="0"/>
          </a:p>
          <a:p>
            <a:pPr eaLnBrk="1" hangingPunct="1"/>
            <a:r>
              <a:rPr lang="ru-RU" sz="1800" dirty="0" smtClean="0"/>
              <a:t>Успех среды </a:t>
            </a:r>
            <a:r>
              <a:rPr lang="ru-RU" sz="1800" dirty="0" err="1" smtClean="0"/>
              <a:t>Web</a:t>
            </a:r>
            <a:r>
              <a:rPr lang="ru-RU" sz="1800" dirty="0" smtClean="0"/>
              <a:t> в основном определяется тем, что она построена на базе потрясающе простой, но высокоэффективной модели </a:t>
            </a:r>
            <a:r>
              <a:rPr lang="ru-RU" sz="1800" i="1" dirty="0" smtClean="0"/>
              <a:t>распределенных документов {</a:t>
            </a:r>
            <a:r>
              <a:rPr lang="ru-RU" sz="1800" b="1" i="1" dirty="0" err="1" smtClean="0"/>
              <a:t>distributed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documents</a:t>
            </a:r>
            <a:r>
              <a:rPr lang="ru-RU" sz="1800" i="1" dirty="0" smtClean="0"/>
              <a:t>).</a:t>
            </a:r>
          </a:p>
          <a:p>
            <a:pPr eaLnBrk="1" hangingPunct="1"/>
            <a:r>
              <a:rPr lang="ru-RU" sz="1800" dirty="0" smtClean="0"/>
              <a:t>Затем возникла модель основанная на использовании </a:t>
            </a:r>
            <a:r>
              <a:rPr lang="ru-RU" sz="1800" b="1" i="1" dirty="0" err="1" smtClean="0"/>
              <a:t>Веб</a:t>
            </a:r>
            <a:r>
              <a:rPr lang="ru-RU" sz="1800" b="1" i="1" dirty="0" smtClean="0"/>
              <a:t> сервисов</a:t>
            </a:r>
            <a:endParaRPr lang="ru-RU" sz="1800" b="1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Службы промежуточного уровня</a:t>
            </a:r>
            <a:endParaRPr lang="ru-RU" dirty="0"/>
          </a:p>
        </p:txBody>
      </p:sp>
      <p:sp>
        <p:nvSpPr>
          <p:cNvPr id="993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Для систем промежуточного уровня существует некоторое количество стандартных служб. Это:</a:t>
            </a:r>
          </a:p>
          <a:p>
            <a:pPr lvl="1" eaLnBrk="1" hangingPunct="1"/>
            <a:r>
              <a:rPr lang="ru-RU" sz="2400" smtClean="0"/>
              <a:t>Служба коммуникаций реализующая прозрачность доступа.</a:t>
            </a:r>
          </a:p>
          <a:p>
            <a:pPr lvl="1" eaLnBrk="1" hangingPunct="1"/>
            <a:r>
              <a:rPr lang="ru-RU" sz="2400" smtClean="0"/>
              <a:t>Служба именования. Проблема состоит в том, что для эффективного поиска имени в большой системе местоположение разыскиваемой сущности должно считаться фиксированным.</a:t>
            </a:r>
          </a:p>
          <a:p>
            <a:pPr lvl="1" eaLnBrk="1" hangingPunct="1"/>
            <a:r>
              <a:rPr lang="ru-RU" sz="2400" smtClean="0"/>
              <a:t>Служба распределенных транзакций. </a:t>
            </a:r>
          </a:p>
          <a:p>
            <a:pPr lvl="1" eaLnBrk="1" hangingPunct="1"/>
            <a:r>
              <a:rPr lang="ru-RU" sz="2400" smtClean="0"/>
              <a:t>Служба обеспечения безопасности.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Промежуточный уровень и открытость</a:t>
            </a:r>
            <a:endParaRPr lang="ru-RU" dirty="0"/>
          </a:p>
        </p:txBody>
      </p:sp>
      <p:sp>
        <p:nvSpPr>
          <p:cNvPr id="10035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Для гарантии совместной работы различных реализаций необходимо, чтобы к сущностям разных систем можно было одинаково обращаться.</a:t>
            </a: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3571876"/>
            <a:ext cx="4857765" cy="307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Сравнение  программных решений для распределенных </a:t>
            </a:r>
            <a:r>
              <a:rPr lang="ru-RU" b="1" dirty="0" err="1" smtClean="0"/>
              <a:t>системсистем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625" y="1928813"/>
          <a:ext cx="8715405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81"/>
                <a:gridCol w="1743081"/>
                <a:gridCol w="1743081"/>
                <a:gridCol w="1743081"/>
                <a:gridCol w="174308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Характеристика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Мультипроцессорная ОС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Мультикомпьютерная ОС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Сетевая ОС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 промежуточного уровня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Прозрачность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Очень высокая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Высокая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Низкая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Высокая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Идентичность</a:t>
                      </a:r>
                      <a:r>
                        <a:rPr lang="ru-RU" sz="1600" baseline="0" dirty="0" smtClean="0"/>
                        <a:t> ОС на всех узлах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Поддерживается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Поддерживается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поддерживается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</a:t>
                      </a:r>
                      <a:r>
                        <a:rPr lang="ru-RU" sz="1600" dirty="0" err="1" smtClean="0"/>
                        <a:t>поддеоживается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Число копий ОС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Коммуникации</a:t>
                      </a:r>
                      <a:r>
                        <a:rPr lang="ru-RU" sz="1600" baseline="0" dirty="0" smtClean="0"/>
                        <a:t> на основе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Общей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Сообщений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Файлов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Зависит от модели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Управление ресурсами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Глобальное,</a:t>
                      </a:r>
                      <a:r>
                        <a:rPr lang="ru-RU" sz="1600" baseline="0" dirty="0" smtClean="0"/>
                        <a:t> централизованное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Глобальное,</a:t>
                      </a:r>
                      <a:r>
                        <a:rPr lang="ru-RU" sz="1600" baseline="0" dirty="0" smtClean="0"/>
                        <a:t> распределенное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Отдельно на узле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Отдельно</a:t>
                      </a:r>
                      <a:r>
                        <a:rPr lang="ru-RU" sz="1600" baseline="0" dirty="0" smtClean="0"/>
                        <a:t> на узле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Масштабируемость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Умеренная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Различная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Открытость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Закрытая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Закрытая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Открытая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Открытая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sz="4000" b="1" dirty="0" smtClean="0">
                <a:latin typeface="Times New Roman" pitchFamily="18" charset="0"/>
                <a:cs typeface="Arial" pitchFamily="34" charset="0"/>
              </a:rPr>
              <a:t>Архитектура клиент-сервер</a:t>
            </a:r>
            <a:r>
              <a:rPr lang="ru-RU" dirty="0" smtClean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1828800"/>
            <a:ext cx="3621088" cy="4303713"/>
          </a:xfrm>
        </p:spPr>
        <p:txBody>
          <a:bodyPr/>
          <a:lstStyle/>
          <a:p>
            <a:pPr eaLnBrk="1" hangingPunct="1"/>
            <a:r>
              <a:rPr lang="ru-RU" sz="1800" smtClean="0">
                <a:cs typeface="Times New Roman" pitchFamily="18" charset="0"/>
              </a:rPr>
              <a:t>В классической архитектуре “клиент-сервер” любая информационная </a:t>
            </a:r>
            <a:r>
              <a:rPr lang="ru-RU" sz="1800" smtClean="0">
                <a:latin typeface="Times New Roman" pitchFamily="18" charset="0"/>
                <a:cs typeface="Times New Roman" pitchFamily="18" charset="0"/>
              </a:rPr>
              <a:t>система должна иметь минимум три основные функциональные части</a:t>
            </a:r>
            <a:r>
              <a:rPr lang="ru-RU" sz="1800" smtClean="0">
                <a:latin typeface="Times New Roman" pitchFamily="18" charset="0"/>
              </a:rPr>
              <a:t>:</a:t>
            </a:r>
          </a:p>
          <a:p>
            <a:pPr lvl="1" eaLnBrk="1" hangingPunct="1"/>
            <a:r>
              <a:rPr lang="ru-RU" sz="1600" smtClean="0">
                <a:cs typeface="Times New Roman" pitchFamily="18" charset="0"/>
              </a:rPr>
              <a:t> модуль хранения данных</a:t>
            </a:r>
            <a:r>
              <a:rPr lang="ru-RU" sz="1600" smtClean="0"/>
              <a:t>;</a:t>
            </a:r>
          </a:p>
          <a:p>
            <a:pPr lvl="1" eaLnBrk="1" hangingPunct="1"/>
            <a:r>
              <a:rPr lang="ru-RU" sz="1600" smtClean="0">
                <a:cs typeface="Times New Roman" pitchFamily="18" charset="0"/>
              </a:rPr>
              <a:t>модуль обработки</a:t>
            </a:r>
            <a:r>
              <a:rPr lang="ru-RU" sz="1600" smtClean="0"/>
              <a:t>;</a:t>
            </a:r>
          </a:p>
          <a:p>
            <a:pPr lvl="1" eaLnBrk="1" hangingPunct="1"/>
            <a:r>
              <a:rPr lang="ru-RU" sz="1600" smtClean="0">
                <a:cs typeface="Times New Roman" pitchFamily="18" charset="0"/>
              </a:rPr>
              <a:t>модуль интерфейса с пользователем</a:t>
            </a:r>
            <a:r>
              <a:rPr lang="ru-RU" sz="1600" smtClean="0"/>
              <a:t>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1000" y="1981200"/>
          <a:ext cx="5181600" cy="3359150"/>
        </p:xfrm>
        <a:graphic>
          <a:graphicData uri="http://schemas.openxmlformats.org/presentationml/2006/ole">
            <p:oleObj spid="_x0000_s8194" name="Рисунок" r:id="rId3" imgW="3780720" imgH="24498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dirty="0" smtClean="0"/>
              <a:t>Модель клиент-сервер</a:t>
            </a:r>
            <a:endParaRPr lang="ru-RU" dirty="0"/>
          </a:p>
        </p:txBody>
      </p:sp>
      <p:sp>
        <p:nvSpPr>
          <p:cNvPr id="1024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В базовой модели клиент-сервер все процессы в распределенных системах делятся на две возможно перекрывающиеся группы. Процессы, реализующие некоторую службу, например службу файловой системы или базы данных, называются </a:t>
            </a:r>
            <a:r>
              <a:rPr lang="ru-RU" sz="2000" i="1" smtClean="0"/>
              <a:t>серверами {servers). Процессы, запрашивающие службы у серверов путем посылки </a:t>
            </a:r>
            <a:r>
              <a:rPr lang="ru-RU" sz="2000" smtClean="0"/>
              <a:t>запроса и последующего ожидания ответа от сервера, называются </a:t>
            </a:r>
            <a:r>
              <a:rPr lang="ru-RU" sz="2000" i="1" smtClean="0"/>
              <a:t>клиентами </a:t>
            </a:r>
            <a:r>
              <a:rPr lang="en-US" sz="2000" i="1" smtClean="0"/>
              <a:t>{clients).</a:t>
            </a:r>
            <a:endParaRPr lang="ru-RU" sz="2000" smtClean="0"/>
          </a:p>
        </p:txBody>
      </p:sp>
      <p:pic>
        <p:nvPicPr>
          <p:cNvPr id="1024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4429125"/>
            <a:ext cx="468312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Разделение приложений по уровням</a:t>
            </a:r>
            <a:endParaRPr lang="ru-RU" dirty="0"/>
          </a:p>
        </p:txBody>
      </p:sp>
      <p:sp>
        <p:nvSpPr>
          <p:cNvPr id="10342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Рассматривая множество приложений типа клиент-сервер, предназначенных для организации доступа пользователей к базам данных, многие рекомендовали разделять их на три уровня.</a:t>
            </a:r>
          </a:p>
          <a:p>
            <a:pPr lvl="1" eaLnBrk="1" hangingPunct="1"/>
            <a:r>
              <a:rPr lang="ru-RU" smtClean="0"/>
              <a:t>уровень пользовательского интерфейса;</a:t>
            </a:r>
          </a:p>
          <a:p>
            <a:pPr lvl="1" eaLnBrk="1" hangingPunct="1"/>
            <a:r>
              <a:rPr lang="ru-RU" smtClean="0"/>
              <a:t>уровень обработки;</a:t>
            </a:r>
          </a:p>
          <a:p>
            <a:pPr lvl="1" eaLnBrk="1" hangingPunct="1"/>
            <a:r>
              <a:rPr lang="ru-RU" smtClean="0"/>
              <a:t> уровень данных.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800" b="1" smtClean="0">
                <a:latin typeface="Times New Roman" pitchFamily="18" charset="0"/>
              </a:rPr>
              <a:t>Три основных уровня корпоративных приложений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106738" cy="1828800"/>
          </a:xfrm>
        </p:spPr>
        <p:txBody>
          <a:bodyPr/>
          <a:lstStyle/>
          <a:p>
            <a:pPr eaLnBrk="1" hangingPunct="1"/>
            <a:r>
              <a:rPr lang="ru-RU" sz="2400" smtClean="0"/>
              <a:t>Представление </a:t>
            </a:r>
            <a:endParaRPr lang="en-US" sz="2400" smtClean="0"/>
          </a:p>
          <a:p>
            <a:pPr eaLnBrk="1" hangingPunct="1"/>
            <a:r>
              <a:rPr lang="ru-RU" sz="2400" smtClean="0"/>
              <a:t>Бизнес-логика приложения </a:t>
            </a:r>
            <a:endParaRPr lang="en-US" sz="2400" smtClean="0"/>
          </a:p>
          <a:p>
            <a:pPr eaLnBrk="1" hangingPunct="1"/>
            <a:r>
              <a:rPr lang="ru-RU" sz="2400" smtClean="0"/>
              <a:t>Источник данных</a:t>
            </a:r>
            <a:r>
              <a:rPr lang="ru-RU" smtClean="0"/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3575" y="1773238"/>
          <a:ext cx="5478463" cy="4378325"/>
        </p:xfrm>
        <a:graphic>
          <a:graphicData uri="http://schemas.openxmlformats.org/presentationml/2006/ole">
            <p:oleObj spid="_x0000_s9218" name="Visio" r:id="rId3" imgW="6018621" imgH="4809825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3684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dirty="0" smtClean="0"/>
              <a:t>Системы высокопроизводительных распределенных вычислений</a:t>
            </a:r>
            <a:br>
              <a:rPr lang="ru-RU" sz="3200" dirty="0" smtClean="0"/>
            </a:br>
            <a:r>
              <a:rPr lang="ru-RU" sz="3200" dirty="0" smtClean="0"/>
              <a:t> (</a:t>
            </a:r>
            <a:r>
              <a:rPr lang="en-US" sz="3200" dirty="0" smtClean="0"/>
              <a:t>High performance distributed computing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74755" name="Содержимое 2"/>
          <p:cNvSpPr>
            <a:spLocks noGrp="1"/>
          </p:cNvSpPr>
          <p:nvPr>
            <p:ph idx="1"/>
          </p:nvPr>
        </p:nvSpPr>
        <p:spPr>
          <a:xfrm>
            <a:off x="1435100" y="2143125"/>
            <a:ext cx="7499350" cy="1785938"/>
          </a:xfrm>
        </p:spPr>
        <p:txBody>
          <a:bodyPr/>
          <a:lstStyle/>
          <a:p>
            <a:r>
              <a:rPr lang="ru-RU" sz="2800" smtClean="0"/>
              <a:t>Высокопроизводительные вычисления возникли с появлением мультипроцессорных и мультимашинных систем.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4071938"/>
            <a:ext cx="4724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Варианты архитектуры клиент-сервер</a:t>
            </a:r>
            <a:endParaRPr lang="ru-RU" dirty="0"/>
          </a:p>
        </p:txBody>
      </p:sp>
      <p:sp>
        <p:nvSpPr>
          <p:cNvPr id="10445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Простейшая организация предполагает наличие всего двух типов машин.</a:t>
            </a:r>
          </a:p>
          <a:p>
            <a:pPr lvl="1" eaLnBrk="1" hangingPunct="1"/>
            <a:r>
              <a:rPr lang="ru-RU" sz="2400" smtClean="0"/>
              <a:t>Клиентские машины, на которых имеются программы, реализующие только пользовательский интерфейс или его часть.</a:t>
            </a:r>
          </a:p>
          <a:p>
            <a:pPr lvl="1" eaLnBrk="1" hangingPunct="1"/>
            <a:r>
              <a:rPr lang="ru-RU" sz="2400" smtClean="0"/>
              <a:t>Серверы, реализующие все остальное, то есть уровни обработки и данных.</a:t>
            </a:r>
          </a:p>
          <a:p>
            <a:pPr eaLnBrk="1" hangingPunct="1"/>
            <a:r>
              <a:rPr lang="ru-RU" sz="2400" smtClean="0"/>
              <a:t>На самом деле  такая система не является распределенной: все происходит на сервере, а клиент представляет собой не что иное, как простой терминал.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Физически </a:t>
            </a:r>
            <a:r>
              <a:rPr lang="ru-RU" b="1" dirty="0" err="1" smtClean="0"/>
              <a:t>двуззвенные</a:t>
            </a:r>
            <a:r>
              <a:rPr lang="ru-RU" b="1" dirty="0" smtClean="0"/>
              <a:t> архитектуры</a:t>
            </a:r>
            <a:endParaRPr lang="ru-RU" dirty="0"/>
          </a:p>
        </p:txBody>
      </p:sp>
      <p:sp>
        <p:nvSpPr>
          <p:cNvPr id="105475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124075"/>
          </a:xfrm>
        </p:spPr>
        <p:txBody>
          <a:bodyPr/>
          <a:lstStyle/>
          <a:p>
            <a:pPr eaLnBrk="1" hangingPunct="1"/>
            <a:r>
              <a:rPr lang="ru-RU" sz="2000" smtClean="0"/>
              <a:t>Один из подходов к организации клиентов и серверов — это распределение программ, находящихся на уровне приложений, по различным машинам.</a:t>
            </a:r>
          </a:p>
          <a:p>
            <a:pPr eaLnBrk="1" hangingPunct="1"/>
            <a:endParaRPr lang="ru-RU" sz="2000" smtClean="0"/>
          </a:p>
        </p:txBody>
      </p:sp>
      <p:pic>
        <p:nvPicPr>
          <p:cNvPr id="1054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2428875"/>
            <a:ext cx="884713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Физически трехзвенная архитектура</a:t>
            </a:r>
            <a:endParaRPr lang="ru-RU" dirty="0"/>
          </a:p>
        </p:txBody>
      </p:sp>
      <p:sp>
        <p:nvSpPr>
          <p:cNvPr id="106499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266950"/>
          </a:xfrm>
        </p:spPr>
        <p:txBody>
          <a:bodyPr/>
          <a:lstStyle/>
          <a:p>
            <a:pPr eaLnBrk="1" hangingPunct="1"/>
            <a:r>
              <a:rPr lang="ru-RU" smtClean="0"/>
              <a:t>Рассматривая только клиенты и серверы, мы упускаем тот момент, что серверу иногда может понадобиться работать в качестве клиента.</a:t>
            </a:r>
          </a:p>
        </p:txBody>
      </p:sp>
      <p:pic>
        <p:nvPicPr>
          <p:cNvPr id="1065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3643313"/>
            <a:ext cx="7337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Архитектура унифицированного доступа к информационным ресурсам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4800600"/>
            <a:ext cx="8915400" cy="1027113"/>
          </a:xfrm>
        </p:spPr>
        <p:txBody>
          <a:bodyPr>
            <a:normAutofit fontScale="77500" lnSpcReduction="20000"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ru-RU" sz="2000" smtClean="0"/>
              <a:t>	</a:t>
            </a:r>
            <a:r>
              <a:rPr lang="ru-RU" sz="2000" smtClean="0">
                <a:cs typeface="Times New Roman" pitchFamily="18" charset="0"/>
              </a:rPr>
              <a:t>Архитектура многоуровневых клиент-серверных систем достаточно хорошо согласуется с применением современной </a:t>
            </a:r>
            <a:r>
              <a:rPr lang="en-AU" sz="2000" smtClean="0">
                <a:cs typeface="Times New Roman" pitchFamily="18" charset="0"/>
              </a:rPr>
              <a:t>Web</a:t>
            </a:r>
            <a:r>
              <a:rPr lang="ru-RU" sz="2000" smtClean="0">
                <a:cs typeface="Times New Roman" pitchFamily="18" charset="0"/>
              </a:rPr>
              <a:t>-технологии построения информационных систем. В этом случае в качестве клиентской части используется (одна или с расширениями) унифицированная, единая для всех клиентов программа - просмотрщик (</a:t>
            </a:r>
            <a:r>
              <a:rPr lang="en-AU" sz="2000" smtClean="0">
                <a:cs typeface="Times New Roman" pitchFamily="18" charset="0"/>
              </a:rPr>
              <a:t>Web</a:t>
            </a:r>
            <a:r>
              <a:rPr lang="ru-RU" sz="2000" smtClean="0">
                <a:cs typeface="Times New Roman" pitchFamily="18" charset="0"/>
              </a:rPr>
              <a:t>-броузер), а сервер приложений дополняется </a:t>
            </a:r>
            <a:r>
              <a:rPr lang="en-AU" sz="2000" smtClean="0">
                <a:cs typeface="Times New Roman" pitchFamily="18" charset="0"/>
              </a:rPr>
              <a:t>Web</a:t>
            </a:r>
            <a:r>
              <a:rPr lang="ru-RU" sz="2000" smtClean="0">
                <a:cs typeface="Times New Roman" pitchFamily="18" charset="0"/>
              </a:rPr>
              <a:t>-сервером и программами вызова процедур сервера. </a:t>
            </a:r>
            <a:endParaRPr lang="ru-RU" sz="200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057400" y="1428750"/>
            <a:ext cx="7315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600200" y="1828800"/>
          <a:ext cx="5562600" cy="2990850"/>
        </p:xfrm>
        <a:graphic>
          <a:graphicData uri="http://schemas.openxmlformats.org/presentationml/2006/ole">
            <p:oleObj spid="_x0000_s10242" name="Рисунок" r:id="rId3" imgW="4500360" imgH="236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Современные варианты архитектуры РИС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Системы с вертикальным распределением</a:t>
            </a:r>
            <a:endParaRPr lang="ru-RU" dirty="0"/>
          </a:p>
        </p:txBody>
      </p:sp>
      <p:sp>
        <p:nvSpPr>
          <p:cNvPr id="1085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Характеристической особенностью вертикального распределения является то, что оно достигается размещением логически различных компонентов на разных машинах.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smtClean="0">
                <a:latin typeface="Times New Roman" pitchFamily="18" charset="0"/>
              </a:rPr>
              <a:t>Архитектура приложения</a:t>
            </a:r>
            <a:r>
              <a:rPr lang="en-US" b="1" smtClean="0">
                <a:latin typeface="Times New Roman" pitchFamily="18" charset="0"/>
              </a:rPr>
              <a:t/>
            </a:r>
            <a:br>
              <a:rPr lang="en-US" b="1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(</a:t>
            </a:r>
            <a:r>
              <a:rPr lang="ru-RU" b="1" smtClean="0">
                <a:latin typeface="Times New Roman" pitchFamily="18" charset="0"/>
              </a:rPr>
              <a:t>расслоение приложения)</a:t>
            </a:r>
            <a:r>
              <a:rPr lang="ru-RU" smtClean="0"/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116013" y="1484313"/>
          <a:ext cx="6696075" cy="5124450"/>
        </p:xfrm>
        <a:graphic>
          <a:graphicData uri="http://schemas.openxmlformats.org/presentationml/2006/ole">
            <p:oleObj spid="_x0000_s11266" name="Visio" r:id="rId3" imgW="6238728" imgH="4780890" progId="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Горизонтальное распределение</a:t>
            </a:r>
            <a:endParaRPr lang="ru-RU" b="1" dirty="0"/>
          </a:p>
        </p:txBody>
      </p:sp>
      <p:sp>
        <p:nvSpPr>
          <p:cNvPr id="10957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1800" smtClean="0"/>
              <a:t>При таком типе распределения клиент или сервер может содержать физически разделенные части логически однородного модуля, причем работа с каждой из частей может происходить независимо. Это делается для выравнивания загрузки.</a:t>
            </a:r>
          </a:p>
          <a:p>
            <a:pPr eaLnBrk="1" hangingPunct="1"/>
            <a:r>
              <a:rPr lang="ru-RU" sz="1800" smtClean="0"/>
              <a:t>Пример, web-сервер, peплициpoвaнный на несколько машин локальной сети.</a:t>
            </a: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3565525"/>
            <a:ext cx="6072188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57422" y="2857496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/>
              <a:t>Вопросы ?</a:t>
            </a: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Концепции аппаратных решений для РИС</a:t>
            </a:r>
            <a:endParaRPr lang="ru-RU" dirty="0"/>
          </a:p>
        </p:txBody>
      </p:sp>
      <p:sp>
        <p:nvSpPr>
          <p:cNvPr id="75779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981200"/>
          </a:xfrm>
        </p:spPr>
        <p:txBody>
          <a:bodyPr/>
          <a:lstStyle/>
          <a:p>
            <a:pPr eaLnBrk="1" hangingPunct="1"/>
            <a:r>
              <a:rPr lang="ru-RU" smtClean="0"/>
              <a:t>Р ИС это системы построенные  из набора независимых компьютеров.</a:t>
            </a:r>
          </a:p>
          <a:p>
            <a:pPr eaLnBrk="1" hangingPunct="1"/>
            <a:endParaRPr lang="ru-RU" smtClean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00313"/>
            <a:ext cx="5572125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Прямоугольник 4"/>
          <p:cNvSpPr>
            <a:spLocks noChangeArrowheads="1"/>
          </p:cNvSpPr>
          <p:nvPr/>
        </p:nvSpPr>
        <p:spPr bwMode="auto">
          <a:xfrm>
            <a:off x="5500688" y="2643188"/>
            <a:ext cx="3643312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700"/>
              <a:t>Все компьютеры можно разделить на две группы. Системы, в которых</a:t>
            </a:r>
          </a:p>
          <a:p>
            <a:r>
              <a:rPr lang="ru-RU" sz="1700"/>
              <a:t>компьютеры используют память совместно, обычно называются </a:t>
            </a:r>
            <a:r>
              <a:rPr lang="ru-RU" sz="1700" i="1"/>
              <a:t>мультипроцессорами</a:t>
            </a:r>
          </a:p>
          <a:p>
            <a:r>
              <a:rPr lang="ru-RU" sz="1700" i="1"/>
              <a:t>{multiprocessors), а работающие каждый со своей памятью — мультикомпьютерами (</a:t>
            </a:r>
            <a:r>
              <a:rPr lang="en-US" sz="1700" i="1"/>
              <a:t>muldcomputers).</a:t>
            </a:r>
            <a:r>
              <a:rPr lang="ru-RU" sz="1700" i="1"/>
              <a:t> </a:t>
            </a:r>
          </a:p>
          <a:p>
            <a:r>
              <a:rPr lang="ru-RU" sz="1700" i="1"/>
              <a:t>Сегодня многомашинные системы состоят из многопроцессорных компьютеров</a:t>
            </a:r>
            <a:endParaRPr lang="ru-RU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813" y="274638"/>
            <a:ext cx="814863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Решение проблемы </a:t>
            </a:r>
            <a:r>
              <a:rPr lang="ru-RU" dirty="0" err="1" smtClean="0"/>
              <a:t>масштабируемости</a:t>
            </a:r>
            <a:r>
              <a:rPr lang="ru-RU" dirty="0" smtClean="0"/>
              <a:t> шинной архитектуры</a:t>
            </a:r>
            <a:endParaRPr lang="ru-RU" dirty="0"/>
          </a:p>
        </p:txBody>
      </p:sp>
      <p:sp>
        <p:nvSpPr>
          <p:cNvPr id="76803" name="Содержимое 2"/>
          <p:cNvSpPr>
            <a:spLocks noGrp="1"/>
          </p:cNvSpPr>
          <p:nvPr>
            <p:ph idx="1"/>
          </p:nvPr>
        </p:nvSpPr>
        <p:spPr>
          <a:xfrm>
            <a:off x="1435100" y="2214563"/>
            <a:ext cx="7499350" cy="4033837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76804" name="Рисунок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214563"/>
            <a:ext cx="7567612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Мультипроцессоры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7827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624138"/>
          </a:xfrm>
        </p:spPr>
        <p:txBody>
          <a:bodyPr/>
          <a:lstStyle/>
          <a:p>
            <a:pPr eaLnBrk="1" hangingPunct="1"/>
            <a:r>
              <a:rPr lang="ru-RU" sz="2000" smtClean="0"/>
              <a:t>Мультипроцессорные системы обладают одной характерной особенностью: все процессоры имеют прямой доступ к общей памяти.</a:t>
            </a:r>
          </a:p>
          <a:p>
            <a:pPr eaLnBrk="1" hangingPunct="1"/>
            <a:r>
              <a:rPr lang="ru-RU" sz="2000" smtClean="0"/>
              <a:t>Введение кэша создает серьезные проблемы само по себе, а общая шина создает проблемы при большом числе процессоров</a:t>
            </a:r>
          </a:p>
        </p:txBody>
      </p:sp>
      <p:pic>
        <p:nvPicPr>
          <p:cNvPr id="77828" name="Рисунок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8" y="3429000"/>
            <a:ext cx="836136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Многомашинные системы</a:t>
            </a:r>
            <a:endParaRPr lang="ru-RU" dirty="0"/>
          </a:p>
        </p:txBody>
      </p:sp>
      <p:sp>
        <p:nvSpPr>
          <p:cNvPr id="7885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Это вычислительные системы обмен данными между которыми реализуется через устройства ввода вывода.</a:t>
            </a:r>
          </a:p>
          <a:p>
            <a:pPr eaLnBrk="1" hangingPunct="1"/>
            <a:r>
              <a:rPr lang="ru-RU" smtClean="0"/>
              <a:t>Сегодня такими устройствами являются сетевые карты.</a:t>
            </a:r>
          </a:p>
          <a:p>
            <a:pPr eaLnBrk="1" hangingPunct="1"/>
            <a:r>
              <a:rPr lang="ru-RU" smtClean="0"/>
              <a:t>Современные многомашинные системы представляют собой множество дешевых серверов объединяемых компьютерной сетью.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dirty="0" smtClean="0"/>
              <a:t>Классификация ВС </a:t>
            </a:r>
            <a:r>
              <a:rPr lang="ru-RU" b="1" dirty="0" err="1" smtClean="0"/>
              <a:t>Флинна</a:t>
            </a:r>
            <a:endParaRPr lang="en-US" dirty="0" smtClean="0"/>
          </a:p>
        </p:txBody>
      </p:sp>
      <p:sp>
        <p:nvSpPr>
          <p:cNvPr id="7987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Среди всех рассматриваемых систем классификации ВС наибольшее признание получила классификация, предложенная в 1966 году М. Флинном. </a:t>
            </a:r>
          </a:p>
          <a:p>
            <a:pPr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В ее основу положено понятие потока, под которым понимается последовательность элементов, команд или данных, обрабатываемая процессором. </a:t>
            </a:r>
          </a:p>
          <a:p>
            <a:pPr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В зависимости от количества потоков команд и потоков данных Флинн выделяет четыре класса архитектур: </a:t>
            </a:r>
          </a:p>
          <a:p>
            <a:pPr lvl="1" eaLnBrk="1" hangingPunct="1"/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SISD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Single Instruction stream/Single Data stream) - c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истемы с одиночным потоком команд и одиночным потоком данных (ОКОД) ; </a:t>
            </a:r>
          </a:p>
          <a:p>
            <a:pPr lvl="1" eaLnBrk="1" hangingPunct="1"/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MISD (Multiple Instruction stream/Single Data stream) - c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истемы с множественным потоком команд и одиночным потоком данных (МКОД)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SIMD (Single Instruction stream/Multiple Data stream) - c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истемы с одиночным потоком команд и множественным потоком данных 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ОКМД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17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MIMD (Multiple Instruction stream/Multiple Data stream)  - c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истемы с множественным потоком команд и множественным потоком данных (МКМД) </a:t>
            </a:r>
          </a:p>
          <a:p>
            <a:pPr eaLnBrk="1" hangingPunct="1"/>
            <a:endParaRPr lang="en-US" sz="2800" smtClean="0"/>
          </a:p>
          <a:p>
            <a:pPr lvl="1"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1203</TotalTime>
  <Words>1568</Words>
  <Application>Microsoft Office PowerPoint</Application>
  <PresentationFormat>Экран (4:3)</PresentationFormat>
  <Paragraphs>200</Paragraphs>
  <Slides>48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Солнцестояние</vt:lpstr>
      <vt:lpstr>VISIO</vt:lpstr>
      <vt:lpstr>Рисунок</vt:lpstr>
      <vt:lpstr>Visio</vt:lpstr>
      <vt:lpstr>Введение в распределенные ИС</vt:lpstr>
      <vt:lpstr>Эволюция распределенных систем</vt:lpstr>
      <vt:lpstr>Типы распределенных систем</vt:lpstr>
      <vt:lpstr>Системы высокопроизводительных распределенных вычислений  (High performance distributed computing)</vt:lpstr>
      <vt:lpstr>Концепции аппаратных решений для РИС</vt:lpstr>
      <vt:lpstr>Решение проблемы масштабируемости шинной архитектуры</vt:lpstr>
      <vt:lpstr>Мультипроцессоры</vt:lpstr>
      <vt:lpstr>Многомашинные системы</vt:lpstr>
      <vt:lpstr>Классификация ВС Флинна</vt:lpstr>
      <vt:lpstr>Кластерные системы</vt:lpstr>
      <vt:lpstr>Архитектура высокопроизводительной кластерной системы</vt:lpstr>
      <vt:lpstr>Общая структура ВВС</vt:lpstr>
      <vt:lpstr>Вычислительный узел</vt:lpstr>
      <vt:lpstr>Конструкция ВВС</vt:lpstr>
      <vt:lpstr>Grid системы</vt:lpstr>
      <vt:lpstr>Архитектура Grid систем</vt:lpstr>
      <vt:lpstr>Облачные вычисления (Cloud Computing)</vt:lpstr>
      <vt:lpstr>Распределенные информационные системы</vt:lpstr>
      <vt:lpstr>РИС – распределенная обработка транзакций</vt:lpstr>
      <vt:lpstr>РИС – интеграция корпоративных приложений</vt:lpstr>
      <vt:lpstr>Всеобъемлющие (всепроникающие) системы (Pervasie systems)</vt:lpstr>
      <vt:lpstr>Вездесущие (Ubiquitous systems) системы</vt:lpstr>
      <vt:lpstr>Концепции программных решений РИС</vt:lpstr>
      <vt:lpstr>Программные системные решения для РИС</vt:lpstr>
      <vt:lpstr>Распределенная ОС</vt:lpstr>
      <vt:lpstr>Сетевые ОС</vt:lpstr>
      <vt:lpstr>Средства промежуточного уровня</vt:lpstr>
      <vt:lpstr>Соотношение программных решений РИС и модели OSI</vt:lpstr>
      <vt:lpstr>Мультикомпьютерные ОС</vt:lpstr>
      <vt:lpstr>Сетевые операционные системы</vt:lpstr>
      <vt:lpstr>Программное обеспечение промежуточного уровня</vt:lpstr>
      <vt:lpstr>Модели промежуточного уровня</vt:lpstr>
      <vt:lpstr>Службы промежуточного уровня</vt:lpstr>
      <vt:lpstr>Промежуточный уровень и открытость</vt:lpstr>
      <vt:lpstr>Сравнение  программных решений для распределенных системсистем</vt:lpstr>
      <vt:lpstr>Архитектура клиент-сервер </vt:lpstr>
      <vt:lpstr>Модель клиент-сервер</vt:lpstr>
      <vt:lpstr>Разделение приложений по уровням</vt:lpstr>
      <vt:lpstr>Три основных уровня корпоративных приложений</vt:lpstr>
      <vt:lpstr>Варианты архитектуры клиент-сервер</vt:lpstr>
      <vt:lpstr>Физически двуззвенные архитектуры</vt:lpstr>
      <vt:lpstr>Физически трехзвенная архитектура</vt:lpstr>
      <vt:lpstr>Архитектура унифицированного доступа к информационным ресурсам</vt:lpstr>
      <vt:lpstr>Современные варианты архитектуры РИС</vt:lpstr>
      <vt:lpstr>Системы с вертикальным распределением</vt:lpstr>
      <vt:lpstr>Архитектура приложения (расслоение приложения) </vt:lpstr>
      <vt:lpstr>Горизонтальное распределение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(информационные) системы</dc:title>
  <dc:creator>tgl</dc:creator>
  <cp:lastModifiedBy>tgl</cp:lastModifiedBy>
  <cp:revision>124</cp:revision>
  <dcterms:created xsi:type="dcterms:W3CDTF">2018-01-12T14:22:09Z</dcterms:created>
  <dcterms:modified xsi:type="dcterms:W3CDTF">2019-03-04T16:40:49Z</dcterms:modified>
</cp:coreProperties>
</file>