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347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8" r:id="rId25"/>
    <p:sldId id="427" r:id="rId26"/>
    <p:sldId id="429" r:id="rId27"/>
    <p:sldId id="430" r:id="rId28"/>
    <p:sldId id="431" r:id="rId29"/>
    <p:sldId id="432" r:id="rId30"/>
    <p:sldId id="43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125" autoAdjust="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064F-F7BD-43B0-9807-BD1E3E108579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B6AF-96C9-4D4A-A010-E3C3D8062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5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54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1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97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6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39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20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1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78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93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94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7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65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98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62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43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552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39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4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0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45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24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96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0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0B6AF-96C9-4D4A-A010-E3C3D80626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8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2058-481C-4E76-AF78-F386BCF0D164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8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0C65-6AF3-4E1D-A4EC-13E240E14E4B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3DF6-5A1C-4795-9719-15AD54958B54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65F5-FB4E-408F-9F14-AD055BDFC2A2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3FDA-9D63-46C3-A479-E8B755A1E2AF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56D-05A9-44AB-865D-4BDF8D044FE6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0C7C2-E199-491A-A17B-95529C35E733}" type="datetime1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244DA-2FEE-49B1-922F-8A52670BDE66}" type="datetime1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A67F-573F-4687-BDD9-2293F8F7B508}" type="datetime1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5F77C-295F-43F8-94EB-AEB2D85AEF35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84872-E0E6-4739-B2BE-900DFC1FEEA2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A554-95B8-41EC-8982-CAD2AB5838F1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9C80-AC82-4E38-9FCF-9FC55F10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81475" y="4636414"/>
            <a:ext cx="8010528" cy="18418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ru-RU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ТЕСТИРОВАНИЕ</a:t>
            </a:r>
          </a:p>
          <a:p>
            <a:pPr algn="r"/>
            <a:r>
              <a:rPr lang="ru-RU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ТРЕБОВАНИЙ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1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 descr="Картинки по запросу designs examp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49" y="446087"/>
            <a:ext cx="9869579" cy="559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54865" y="6105922"/>
            <a:ext cx="230294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дизайн</a:t>
            </a:r>
            <a:endParaRPr lang="en-US" sz="3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6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УРОВНИ И ВИДЫ ТРЕБОВАНИЙ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1048" y="1371599"/>
            <a:ext cx="10426552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Бизнес-требования;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Пользовательские требования;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Бизнес-правила;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Функциональные требования;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Нефункциональные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требования;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Требования к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интерфейсам;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Требования к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данным.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9097" y="1371599"/>
            <a:ext cx="120503" cy="36471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1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6452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БИЗНЕС-ТРЕБОВАНИЯ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3356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ыражают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цель, ради которой разрабатывается продукт (зачем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он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нужен, какая от него ожидается польза). Результатом выявления требований на этом уровне является общее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видение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vision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scope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документ, который, как правило, представлен простым текстом и таблицами.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Нет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детализации поведения системы и иных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технических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характеристик, но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могут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быть определены приоритеты решаемых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бизнес-задач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риски и т.п.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4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6452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БИЗНЕС-ТРЕБОВАНИЯ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9496" y="1471443"/>
            <a:ext cx="1050430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Нужен инструмент, в реальном времени отображающий наиболее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выгодный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 покупки и продажи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валюты;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Необходимо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два-три раза повысить количество заявок,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обрабатываемых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одним оператором за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смену;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Нужно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автоматизировать процесс выписки товарно-транспортных накладных на основе договоров.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13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31973" y="1418906"/>
            <a:ext cx="0" cy="28670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1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139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ПОЛЬЗОВАТЕЛЬСКИЕ ТРЕБОВАНИЯ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Описывают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задачи,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которые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 может выполнять с помощью разрабатываемой системы (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реакцию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системы на действия пользователя, сценарии работы пользователя).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Т.к. появляется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описание поведения системы, требования этого уровня могут быть использованы для оценки объёма работ, стоимости проекта, времени разработки и т.д. </a:t>
            </a:r>
            <a:endParaRPr lang="ru-RU" sz="2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0525" y="4695825"/>
            <a:ext cx="6531853" cy="1553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варианты использования (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пользовательских историй (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stories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пользовательских сценариев (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89098" y="4791075"/>
            <a:ext cx="0" cy="1362554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87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5346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БИЗНЕС-ПРАВИЛА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206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писывают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особенности принятых в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предметной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области (и/или непосредственно у заказчика) процессов, ограничений и иных правил. Эти правила могут относиться к бизнес-процессам, правилам работы сотрудников, нюансам работы ПО и т.д.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9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ФУНКЦИОНАЛЬНЫЕ ТРЕБОВАНИЯ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Описывают поведение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системы, т.е. её действия (вычисления, преобразования, проверки, обработку и т.д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.).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контексте проектирования функциональные требования в основном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влияют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дизайн системы.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401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ФУНКЦИОНАЛЬНЫЕ ТРЕБОВАНИЯ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550" y="1385718"/>
            <a:ext cx="104775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процессе инсталляции приложение должно проверять остаток свобод-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ного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места на целевом носителе.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Система должна автоматически выполнять резервное копирование дан-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ных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ежедневно в указанный момент времени.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Электронный адрес пользователя, вводимый при регистрации, должен быть проверен на соответствие требованиям RFC822.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51023" y="1385718"/>
            <a:ext cx="0" cy="264335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0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139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НЕФУНКЦИОНАЛЬНЫЕ ТРЕБОВАНИЯ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256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Описывают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свойства системы (удобство использования, безопасность, надёжность,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расширяемость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т.д.), которыми она должна обладать при реализации своего поведения. Здесь приводится более техническое и детальное описание атрибутов качества. В контексте проектирования нефункциональные требования в основном влияют на архитектуру системы.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139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НЕФУНКЦИОНАЛЬНЫЕ ТРЕБОВАНИЯ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550" y="1385718"/>
            <a:ext cx="104775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одновременной непрерывной работе с системой 1000 пользователей, минимальное время между возникновением сбоев должно быть более или равно 100 часов.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 при каких условиях общий объём используемой приложением памяти не может превышать 2 ГБ.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Размер шрифта для любой надписи на экране должен поддерживать настройку в диапазоне от 5 до 15 пунктов.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19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51023" y="1385718"/>
            <a:ext cx="0" cy="29386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50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3871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ТРЕБОВАНИЕ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140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Это описание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того, какие функции и с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соблюдением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каких условий должно выполнять приложение в процессе решения полезной для пользователя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задачи.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9033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ТРЕБОВАНИЯ К ИНТЕРФЕЙСАМ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04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писывают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особенности взаимодействия разрабатываемой системы с другими системами и операционной средой.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76300" y="3081168"/>
            <a:ext cx="104775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Обмен данными между клиентской и серверной частями приложения при осуществлении фоновых AJAX-запросов должен быть реализован в фор-мате JSON.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Протоколирование событий должно вестись в журнале событий 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операци-онной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системы.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Соединение с почтовым сервером должно выполняться согласно RFC3207 («SMTP 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TLS»).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5773" y="3081168"/>
            <a:ext cx="0" cy="293863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74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7189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ТРЕБОВАНИЯ К ДАННЫМ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553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писывают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структуры данных (и сами данные), являющиеся неотъемлемой частью разрабатываемой системы.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Часто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сюда относят описание базы данных и особенностей её использования.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3902690"/>
            <a:ext cx="104775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 данные системы, за исключением пользовательских документов, должны храниться в БД под управлением СУБД 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пользовательские документы должны храниться в БД под управлением СУБД 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Информация о кассовых транзакциях за текущий месяц должна храниться в операционной таблице, а по завершении месяца переноситься в архив-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ную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5773" y="3902690"/>
            <a:ext cx="0" cy="243143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68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БАГИ В ТРЕБОВАНИЯХ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1048" y="1371599"/>
            <a:ext cx="104265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Противоречия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Неоднозначность требования;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Неполное требование;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Отсутствие единого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стиля в работе ПО;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Невозможность реализовать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требования;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Отсутствие </a:t>
            </a:r>
            <a:r>
              <a:rPr lang="ru-RU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трассируемости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9098" y="1371599"/>
            <a:ext cx="130028" cy="29622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1050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СПОСОБЫ УТОЧНЕНИЕ ТРЕБОВАНИЙ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1048" y="1371599"/>
            <a:ext cx="1042655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Интервью;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Анкетирование;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Наблюдение за фокус-группой;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похожих систем;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Мозговой штурм.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9098" y="1517063"/>
            <a:ext cx="110977" cy="24860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0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7189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ОФОРМЛЕНИЕ ВОПРОСОВ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1048" y="1371599"/>
            <a:ext cx="104265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Вопросы пишите короткими и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простыми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Вопрос не должен содержать «или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»;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Формулируйте вопрос так, чтобы ответ на него был максимально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коротким;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Обдумывайте ответ, который можно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получить;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Предлагая улучшения, подкрепляйте их фактами и весомыми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доводами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Просьбы подкрепляйте вежливыми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оборотами.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9098" y="1517062"/>
            <a:ext cx="149077" cy="2883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3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ПРИМЕРЫ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2771" y="1554302"/>
            <a:ext cx="565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Требование</a:t>
            </a:r>
          </a:p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должно быстро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запускаться.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771" y="2870413"/>
            <a:ext cx="134761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«Плохие» вопросы</a:t>
            </a: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«Насколько быстро?» </a:t>
            </a: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(Рискуете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получить ответы в стиле «очень быстро», «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максимально быстро»).</a:t>
            </a:r>
            <a:endParaRPr lang="ru-RU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А если не получится быстро?» </a:t>
            </a: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Этим вы рискуете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удивить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разозлить заказчика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</a:p>
          <a:p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Всегда?» </a:t>
            </a: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(«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Да, всегда». Хм, а вы ожидали другого ответа?)</a:t>
            </a:r>
            <a:endParaRPr lang="en-US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78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ПРИМЕРЫ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2771" y="1554302"/>
            <a:ext cx="56575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Требование</a:t>
            </a:r>
          </a:p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Приложение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должно быстро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запускаться.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771" y="2870413"/>
            <a:ext cx="998042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«Хорошие» вопросы</a:t>
            </a: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«Каково максимально допустимое время запуска приложения?» </a:t>
            </a: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«Допускается ли фоновая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загрузка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отдельных компонентов приложения?» </a:t>
            </a: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«Что является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критерием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того, что приложение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закончило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запуск?» </a:t>
            </a: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93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ПРИМЕРЫ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2771" y="1554302"/>
            <a:ext cx="9979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Требование</a:t>
            </a: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Опционально должен поддерживаться экспорт документов в формат PDF.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771" y="2870413"/>
            <a:ext cx="134761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«Плохие» вопросы</a:t>
            </a: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«Любых документов?» </a:t>
            </a:r>
          </a:p>
          <a:p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(Ответы «да, любых» или «нет, только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открытых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» вам всё равно не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помогут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</a:p>
          <a:p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«В PDF какой версии должен производиться экспорт?» </a:t>
            </a:r>
          </a:p>
          <a:p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(Вопрос хороший,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но он не даёт понять, что имелось в виду под «опционально».)</a:t>
            </a:r>
          </a:p>
          <a:p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«Зачем?» </a:t>
            </a:r>
          </a:p>
          <a:p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(«Нужно!» Именно так хочется ответить, если вопрос не раскрыт полностью.)</a:t>
            </a:r>
          </a:p>
        </p:txBody>
      </p:sp>
    </p:spTree>
    <p:extLst>
      <p:ext uri="{BB962C8B-B14F-4D97-AF65-F5344CB8AC3E}">
        <p14:creationId xmlns:p14="http://schemas.microsoft.com/office/powerpoint/2010/main" val="33504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ПРИМЕРЫ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2771" y="1554302"/>
            <a:ext cx="9979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Требование</a:t>
            </a: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Опционально должен поддерживаться экспорт документов в формат PDF.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771" y="2870413"/>
            <a:ext cx="1140917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«Хорошие» вопросы</a:t>
            </a:r>
          </a:p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«При каких условиях будет доступен экспорт в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PDF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?» 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«Для каких документов будет поддерживаться экспорт?» 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«Какие действия пользователю необходимо выполнить, чтобы экспортировать документ в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PDF?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1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ПРИМЕРЫ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2771" y="1363802"/>
            <a:ext cx="8707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Требование</a:t>
            </a: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Если дата события не указана, она выбирается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автоматически.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771" y="2717819"/>
            <a:ext cx="1146632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«Плохие» вопросы</a:t>
            </a: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«А если указана?» </a:t>
            </a:r>
          </a:p>
          <a:p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(То она указана. Логично, не так ли?)</a:t>
            </a:r>
          </a:p>
          <a:p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«А если дату невозможно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выбрать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автоматически?» </a:t>
            </a:r>
          </a:p>
          <a:p>
            <a:r>
              <a:rPr lang="ru-RU" sz="2200" i="1" smtClean="0">
                <a:latin typeface="Arial" panose="020B0604020202020204" pitchFamily="34" charset="0"/>
                <a:cs typeface="Arial" panose="020B0604020202020204" pitchFamily="34" charset="0"/>
              </a:rPr>
              <a:t>(Без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пояснения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причин невозможности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звучит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как издёвка.)</a:t>
            </a:r>
          </a:p>
          <a:p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«А если у события нет даты?» </a:t>
            </a:r>
          </a:p>
          <a:p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втор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вопроса, скорее всего, хотел уточнить, обязательно ли это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поле. 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Но из самого требования видно, что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обязательно.)</a:t>
            </a:r>
            <a:endParaRPr lang="ru-RU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80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7189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ВАЖНОСТЬ ТРЕБОВАНИЙ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1998" y="1169581"/>
            <a:ext cx="10426552" cy="460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Позволяют понять, что и с соблюдением каких условий система должна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делать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Предоставляют возможность оценить масштаб изменений и управлять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изменениями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Являются основой для формирования плана проекта (в том числе плана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тестирования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Помогают предотвращать или разрешать конфликтные ситуации.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Упрощают расстановку приоритетов в наборе задач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Позволяют 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объективно оценить степень прогресса в разработке </a:t>
            </a:r>
            <a:r>
              <a:rPr lang="ru-RU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проекта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9098" y="1390650"/>
            <a:ext cx="158602" cy="42195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4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ПРИМЕРЫ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2771" y="1604498"/>
            <a:ext cx="8707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Требование</a:t>
            </a: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Если дата события не указана, она выбирается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автоматически.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2771" y="2962746"/>
            <a:ext cx="11466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«Хорошие» вопросы</a:t>
            </a:r>
          </a:p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«Возможно, имелось в виду, что дата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генерируется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автоматически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а не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выбирается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«Да»,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то по какому алгоритму она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генерируется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«Нет»,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то из какого набора выбирается дата и как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генерируется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этот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набор</a:t>
            </a:r>
            <a:r>
              <a:rPr lang="ru-RU" sz="2200" smtClean="0">
                <a:latin typeface="Arial" panose="020B0604020202020204" pitchFamily="34" charset="0"/>
                <a:cs typeface="Arial" panose="020B0604020202020204" pitchFamily="34" charset="0"/>
              </a:rPr>
              <a:t>?»</a:t>
            </a:r>
            <a:endParaRPr lang="ru-RU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49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664587"/>
            <a:ext cx="10120785" cy="569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7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771" y="338584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ФОРМАЛИЗАЦИЯ ТРЕБОВАНИЙ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2771" y="1385718"/>
            <a:ext cx="11057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Любая форма фиксации требований является валидной на проекте при условии, что все члены команды договорились о ее приемлемости</a:t>
            </a:r>
            <a:r>
              <a:rPr lang="ru-RU" sz="2400" dirty="0" smtClean="0"/>
              <a:t>. 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9098" y="1169581"/>
            <a:ext cx="108664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692807" y="5816868"/>
            <a:ext cx="433119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тех задание</a:t>
            </a:r>
            <a:endParaRPr lang="ru-RU" sz="34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7335" y="5947171"/>
            <a:ext cx="353274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ru-RU" sz="3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пецификация</a:t>
            </a:r>
            <a:endParaRPr lang="ru-RU" sz="34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" y="405120"/>
            <a:ext cx="5279384" cy="5378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721" y="405120"/>
            <a:ext cx="3361643" cy="5113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96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41" y="311055"/>
            <a:ext cx="11280124" cy="5327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134759" y="5923359"/>
            <a:ext cx="624736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варианты использования</a:t>
            </a:r>
            <a:endParaRPr lang="ru-RU" sz="34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Картинки по запросу User story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27" y="434960"/>
            <a:ext cx="9784323" cy="5384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30160" y="5923359"/>
            <a:ext cx="338986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story</a:t>
            </a:r>
            <a:endParaRPr lang="ru-RU" sz="34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1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9C80-AC82-4E38-9FCF-9FC55F104B2B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4830" y="6048573"/>
            <a:ext cx="501352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Mockups/wireframes</a:t>
            </a:r>
            <a:endParaRPr lang="en-US" sz="3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4" name="Picture 6" descr="Картинки по запросу prototyp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2" y="752475"/>
            <a:ext cx="9525000" cy="51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1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3612</TotalTime>
  <Words>1187</Words>
  <Application>Microsoft Office PowerPoint</Application>
  <PresentationFormat>Widescreen</PresentationFormat>
  <Paragraphs>195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Axana Skinder</dc:creator>
  <cp:lastModifiedBy>Axana Skinder</cp:lastModifiedBy>
  <cp:revision>190</cp:revision>
  <dcterms:created xsi:type="dcterms:W3CDTF">2017-08-15T13:37:41Z</dcterms:created>
  <dcterms:modified xsi:type="dcterms:W3CDTF">2019-10-14T13:10:29Z</dcterms:modified>
</cp:coreProperties>
</file>