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48" r:id="rId3"/>
    <p:sldId id="404" r:id="rId4"/>
    <p:sldId id="405" r:id="rId5"/>
    <p:sldId id="406" r:id="rId6"/>
    <p:sldId id="397" r:id="rId7"/>
    <p:sldId id="323" r:id="rId8"/>
    <p:sldId id="398" r:id="rId9"/>
    <p:sldId id="324" r:id="rId10"/>
    <p:sldId id="399" r:id="rId11"/>
    <p:sldId id="400" r:id="rId12"/>
    <p:sldId id="425" r:id="rId13"/>
    <p:sldId id="427" r:id="rId14"/>
    <p:sldId id="401" r:id="rId15"/>
    <p:sldId id="402" r:id="rId16"/>
    <p:sldId id="403" r:id="rId17"/>
    <p:sldId id="408" r:id="rId18"/>
    <p:sldId id="409" r:id="rId19"/>
    <p:sldId id="381" r:id="rId20"/>
    <p:sldId id="410" r:id="rId21"/>
    <p:sldId id="411" r:id="rId22"/>
    <p:sldId id="412" r:id="rId23"/>
    <p:sldId id="413" r:id="rId24"/>
    <p:sldId id="414" r:id="rId25"/>
    <p:sldId id="415" r:id="rId26"/>
    <p:sldId id="417" r:id="rId27"/>
    <p:sldId id="418" r:id="rId28"/>
    <p:sldId id="419" r:id="rId29"/>
    <p:sldId id="420" r:id="rId30"/>
    <p:sldId id="421" r:id="rId31"/>
    <p:sldId id="423" r:id="rId32"/>
    <p:sldId id="424" r:id="rId33"/>
    <p:sldId id="4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6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6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4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4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7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5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0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09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6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4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com/page.asp?authenticated=n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ite.com/page.asp?authenticated=ye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БЕЗОПАСНОСТИ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жизненного цикла разработки ПО;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стратегий и стандартов безопасности;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параметров и метрик в обеспечении безопасности;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4"/>
            <a:ext cx="45719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требований к безопасности;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архитектуры и дизайна;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моделей;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моделей угроз;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4"/>
            <a:ext cx="45719" cy="49747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4" y="1483743"/>
            <a:ext cx="11117974" cy="37524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438" y="354706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МОДЕЛИРОВАНИЕ УГРОЗ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438" y="354706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МОДЕЛИРОВАНИЕ УГРОЗ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5475" y="1656272"/>
            <a:ext cx="1105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 угроз безопасности информации должна содержать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информационной системы и ее структурно-функциональных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характеристик;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угроз безопасности информации, включающее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возможностей нарушителей (модель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нарушителя)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возможных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уязвимостей информационной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способов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реализации угроз безопасности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последствий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 нарушения свойств безопасности информации.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6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Поверхностный просмотр кода;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проникновения;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конфигурации приложения;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Периодическое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процесса;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Периодическое тестирование на проникновения.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БЕЗОПАСНОСТИ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Делится на 2 фазы: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5710" y="2179704"/>
            <a:ext cx="1126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Пассивная фаза (сбор информации, изучение приложения);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Активная фаза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098" y="2179704"/>
            <a:ext cx="4571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БЕЗОПАСНОСТИ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Активная фаза: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3310" y="2179704"/>
            <a:ext cx="112660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информации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конфигурации 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Management’a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ролей и прав доступа;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аутентификации;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авторизации;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состояния сессий;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входных данных;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ошибок;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Криптография;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бизнес логики;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клиентской части ПО.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771" y="2158042"/>
            <a:ext cx="120502" cy="4176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53783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 ИНФОРМАЦИИ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Поиск утечки информации с помощью поисковиков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понять, какая конфиденциальная информация о дизайне и конфигурации приложения стала доступна непосредственно (на сайте организации) или косвенно (на стороннем веб-сайте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75" y="4045922"/>
            <a:ext cx="11245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веб-сервера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найти версию и тип работающего веб-сервера для определения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известных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уязвимостей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соответствующих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эксплойтов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использования во время тестирования.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БЕЗОПАСНОСТИ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 нефункционального тестирования, направленный на оценку уязвимости программного обеспечения к различным атакам.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2075" y="1219200"/>
            <a:ext cx="9086850" cy="4610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04949" y="1440240"/>
            <a:ext cx="86296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202.41.76.251 80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 / HTTP/1.0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Date: Mon, 16 Jun 2003 02:53:29 GMT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Server: Apache/1.3.3 (Unix) (Red Hat/Linux)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Last-Modified: Wed, 07 Oct 1998 11:18:14 GMT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“1813-49b-361b4df6”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Accept-Ranges: bytes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1179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</p:txBody>
      </p:sp>
    </p:spTree>
    <p:extLst>
      <p:ext uri="{BB962C8B-B14F-4D97-AF65-F5344CB8AC3E}">
        <p14:creationId xmlns:p14="http://schemas.microsoft.com/office/powerpoint/2010/main" val="8024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0700" y="1114425"/>
            <a:ext cx="8620125" cy="2466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1199" y="1411665"/>
            <a:ext cx="86296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403 HTTP/1.1 Forbidden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Date: Mon, 16 Jun 2003 02:41: 27 GMT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Server: Unknown-Webserver/1.0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text/HTML; charset=iso-8859-1</a:t>
            </a:r>
          </a:p>
        </p:txBody>
      </p:sp>
    </p:spTree>
    <p:extLst>
      <p:ext uri="{BB962C8B-B14F-4D97-AF65-F5344CB8AC3E}">
        <p14:creationId xmlns:p14="http://schemas.microsoft.com/office/powerpoint/2010/main" val="39117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53783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 ИНФОРМАЦИИ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Ревью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метафайлов веб-сервера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найти утечку информации о структуре приложения (файлов или папок), а также найти список файлов/папок, которые избегаются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краулерами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поисковых систем.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71" y="2082742"/>
            <a:ext cx="4750820" cy="30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43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53783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 ИНФОРМАЦИИ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Поиск приложений на веб-сервере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путем прослушивания портов, а также подстановкой названий приложений в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найти другие приложения, которые могут быть уязвимы.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5475" y="3778710"/>
            <a:ext cx="1124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Ревью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комментариев и мета-данных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найти утечки информации в комментариях кода и мета-данных.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53783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 ИНФОРМАЦИИ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Идентификация входных точек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понять, как формируются запросы и типичные ответы от приложения.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62074" y="2809010"/>
            <a:ext cx="9315450" cy="3494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4974" y="3032070"/>
            <a:ext cx="86296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https://x.x.x.x/shoppingApp/buyme.asp?CUSTOMERID=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100&amp;ITEM=z101a&amp;PRICE=62.50&amp;IP=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x.x.x.x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x.x.x.x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Cookie: SESSIONID=Z29vZCBqb2IgcGFkYXdhIG15IHVzZXJuYW1lIGlzIGZvbyBhbmQgcGFzc3dvcmQgaXMgYmFy</a:t>
            </a:r>
          </a:p>
        </p:txBody>
      </p:sp>
    </p:spTree>
    <p:extLst>
      <p:ext uri="{BB962C8B-B14F-4D97-AF65-F5344CB8AC3E}">
        <p14:creationId xmlns:p14="http://schemas.microsoft.com/office/powerpoint/2010/main" val="28486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53783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 ИНФОРМАЦИИ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75" y="1299301"/>
            <a:ext cx="11245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web-application </a:t>
            </a:r>
            <a:r>
              <a:rPr lang="ru-RU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фреймворка</a:t>
            </a:r>
            <a:endParaRPr lang="ru-R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найти версию и тип работающего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web-application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определения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известных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уязвимостей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соответствующих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эксплойтов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использования во время тестирования.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475" y="4045922"/>
            <a:ext cx="11245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архитектуры приложения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5475" y="4953000"/>
            <a:ext cx="0" cy="1485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88408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КОНФИГУРАЦИИ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сети/инфраструктуры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известных багов веб-серверов и серверов приложений;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административных инструментов (которые участвуют в работе приложения).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75" y="4045922"/>
            <a:ext cx="1124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платформы приложения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Хранение сенситивных данных в системных файлах, логах и т.п. файлах.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88408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КОНФИГУРАЦИИ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содержания хранимых файлов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.old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других файлов на сервере.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76349" y="3515880"/>
            <a:ext cx="9315450" cy="29896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249" y="3738940"/>
            <a:ext cx="8629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/connection.inc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“root”, “”)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 die(“Could not connect”);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409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88408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КОНФИГУРАЦИИ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PUT: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позволяет загрузить файлы (вредоносные) на сервер;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DELETE: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может быть использован для удаления критически-важных для работы файлов;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CONNECT: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этот метод мог позволить клиенту использовать веб сервер как прокси;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TRACE: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этот метод отражает клиенту то, что было отравлено на сервер. Может быть использовано для атак, известных как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Site Scripting.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УЯЗВИМОСТЬ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недостаток или слабость в проектировании, реализации, эксплуатации или управлении системы, которые могут быть использованы для компрометации целей безопасности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88408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РОЛЕЙ И ПРАВ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ролей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проверить доступность определенных компонентов и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функциональностей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различных ролей в приложении.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75" y="4045922"/>
            <a:ext cx="11569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процесса регистрации пользователя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проверить процесс регистрации на соответствие требованиям к безопасности ПО.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953337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АУТЕНТИФИКАЦИИ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передачи логина/пароля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Отправка данных используя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 через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протокол;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Отправка данных используя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 через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протокол;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Отправка данных используя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 через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протокол, но используя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протокол;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Отправка данных используя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 через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протокол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953337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АУТЕНТИФИКАЦИИ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популярных логина/пароля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Admin/admin;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Admin/passw0rd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p@ssword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5475" y="4228485"/>
            <a:ext cx="1124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путем подстановки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ru-R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75" y="4997926"/>
            <a:ext cx="9315450" cy="1713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374" y="5254434"/>
            <a:ext cx="8629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www.site.com/page.asp?authenticated=no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://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www.site.com/page.asp?authenticated=yes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1091837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OWASP TOP-10 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УГРОЗ БЕЗОПАСНОСТИ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45500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Внедрения (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Injections: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NoSQL, 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LDAP)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 аутентификации (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Broken Authentication)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Разглашение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конфиденциальных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(Sensitive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Exposure: API)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Внешние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(XML External Entity);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контроля доступа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Broken Access Control)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Некорректная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параметров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безопасности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(Security Misconfiguration);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Межсайтовое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выполнение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сценариев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(Cross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Scripting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(XSS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Небезопасная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десериализация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Insecure Deserialization);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компонентов с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известными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уязвимостями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Components with Known Vulnerabilities)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Плохое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логирование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мониторинг (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&amp;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УГРОЗА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что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угодно (вредоносный внешний злоумышленник, внутренний пользователь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нестабильность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и т. д.),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может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нанести ущерб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частям приложения (ценным ресурсам, таким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данные в базе данных или 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файлах системы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используя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уязвимость.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БЕЗОПАСНОСТИ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ряд активностей, нацеленных на демонстрацию соответствия приложения требованиям к безопасности, предъявляемым владельцами бизнеса.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Картинки по запросу owa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1720850"/>
            <a:ext cx="6667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7725" y="498886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www.owasp.org</a:t>
            </a:r>
          </a:p>
        </p:txBody>
      </p:sp>
    </p:spTree>
    <p:extLst>
      <p:ext uri="{BB962C8B-B14F-4D97-AF65-F5344CB8AC3E}">
        <p14:creationId xmlns:p14="http://schemas.microsoft.com/office/powerpoint/2010/main" val="20669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11008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2140410"/>
            <a:ext cx="11266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Люди - убедиться, что люди обучены и проинструктированы;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– убедиться, что есть адекватные стандарты и стратегии обеспечения качества;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 – убедиться, что процесс показал себя, как эффективный в процессе его внедрения и выполнения.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2333017"/>
            <a:ext cx="82200" cy="2669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8800" y="1456264"/>
            <a:ext cx="635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Должен включать следующие компоненты: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11346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ТЕХНИКИ ТЕСТИРОВАНИЯ БЕЗОПАСНОСТИ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Ручное инспектирование и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 угроз;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кода;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проникновения.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2308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04F6EE495E644B112D58DFC38BAB9" ma:contentTypeVersion="2" ma:contentTypeDescription="Create a new document." ma:contentTypeScope="" ma:versionID="5f60a6ed7d09f8d580d5f31450da543a">
  <xsd:schema xmlns:xsd="http://www.w3.org/2001/XMLSchema" xmlns:xs="http://www.w3.org/2001/XMLSchema" xmlns:p="http://schemas.microsoft.com/office/2006/metadata/properties" xmlns:ns2="59cfa341-3e59-4baf-87b0-4188bddce36b" targetNamespace="http://schemas.microsoft.com/office/2006/metadata/properties" ma:root="true" ma:fieldsID="a5e745141df0d32a18acb544d9e98276" ns2:_="">
    <xsd:import namespace="59cfa341-3e59-4baf-87b0-4188bddce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fa341-3e59-4baf-87b0-4188bddce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B7A375-FDFE-4491-80FD-B9DF726AA2D5}"/>
</file>

<file path=customXml/itemProps2.xml><?xml version="1.0" encoding="utf-8"?>
<ds:datastoreItem xmlns:ds="http://schemas.openxmlformats.org/officeDocument/2006/customXml" ds:itemID="{D75AD263-9455-430C-8982-04868E06E2CA}"/>
</file>

<file path=customXml/itemProps3.xml><?xml version="1.0" encoding="utf-8"?>
<ds:datastoreItem xmlns:ds="http://schemas.openxmlformats.org/officeDocument/2006/customXml" ds:itemID="{ED83AB02-AD25-487A-96ED-486D568F9DB4}"/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1200</Words>
  <Application>Microsoft Office PowerPoint</Application>
  <PresentationFormat>Widescreen</PresentationFormat>
  <Paragraphs>252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193</cp:revision>
  <dcterms:created xsi:type="dcterms:W3CDTF">2017-08-15T13:37:41Z</dcterms:created>
  <dcterms:modified xsi:type="dcterms:W3CDTF">2020-11-09T06:56:59Z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0x01010022304F6EE495E644B112D58DFC38BAB9</vt:lpwstr>
  </property>
</Properties>
</file>