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436" r:id="rId3"/>
    <p:sldId id="455" r:id="rId4"/>
    <p:sldId id="456" r:id="rId5"/>
    <p:sldId id="439" r:id="rId6"/>
    <p:sldId id="457" r:id="rId7"/>
    <p:sldId id="458" r:id="rId8"/>
    <p:sldId id="459" r:id="rId9"/>
    <p:sldId id="460" r:id="rId10"/>
    <p:sldId id="426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1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125" autoAdjust="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4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2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74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70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35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11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83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8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8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76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06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2595" y="4636414"/>
            <a:ext cx="10299407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ТЕХНИКИ</a:t>
            </a:r>
          </a:p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 ДИЗАЙНА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ТД МЕТОДОМ ЧЕРНОГО ЯЩИКА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118" y="1649263"/>
            <a:ext cx="11057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Эквивалентное разбиение;</a:t>
            </a: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граничных значений;</a:t>
            </a: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таблицы решений;</a:t>
            </a: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таблицы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переходов;</a:t>
            </a:r>
          </a:p>
          <a:p>
            <a:pPr marL="342900" indent="-342900" algn="just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по сценариям использования.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649263"/>
            <a:ext cx="0" cy="2862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ЭКВИВАЛЕНТНОЕ РАЗБИЕНИЕ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Входные данные для программного обеспечения или системы разбиваются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от которых ожидается сходное поведение, то есть они должны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обрабатываться аналогичным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образом.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 группы называются 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классами эквивалентности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2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63896" y="329059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СИСТЕМА ПОДБОРА КРЕДИТА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0499" y="1724024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до 18 лет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912" y="3173426"/>
            <a:ext cx="586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от 18 до 65 лет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774" y="4622828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старше 65 лет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729276" y="1839164"/>
            <a:ext cx="1133475" cy="3544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729276" y="3288566"/>
            <a:ext cx="1133475" cy="3544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729276" y="4737968"/>
            <a:ext cx="1133475" cy="3544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096250" y="1406811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не разрешен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96250" y="2856213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на недвижимость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на покупку авто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96250" y="4305615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896" y="329059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СИСТЕМА ПОДБОРА КРЕДИТА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0499" y="1724024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до 18 лет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912" y="3173426"/>
            <a:ext cx="586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от 18 до 65 лет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774" y="4622828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старше 65 лет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729276" y="1839164"/>
            <a:ext cx="1133475" cy="35449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729276" y="3288566"/>
            <a:ext cx="1133475" cy="35449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729276" y="4737968"/>
            <a:ext cx="1133475" cy="35449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096250" y="1406811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не разрешен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96250" y="2856213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на недвижимость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на покупку авто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96250" y="4305615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847975" y="142875"/>
            <a:ext cx="4791075" cy="1409700"/>
          </a:xfrm>
          <a:prstGeom prst="wedgeRoundRectCallout">
            <a:avLst>
              <a:gd name="adj1" fmla="val -56403"/>
              <a:gd name="adj2" fmla="val 78041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Класс эквивалентности </a:t>
            </a: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ru-RU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1: от 1 до 17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896" y="329059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СИСТЕМА ПОДБОРА КРЕДИТА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0499" y="1724024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до 18 лет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912" y="3173426"/>
            <a:ext cx="586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от 18 до 65 лет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774" y="4622828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старше 65 лет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729276" y="1839164"/>
            <a:ext cx="1133475" cy="35449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729276" y="3288566"/>
            <a:ext cx="1133475" cy="35449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729276" y="4737968"/>
            <a:ext cx="1133475" cy="35449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096250" y="1406811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не разрешен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96250" y="2856213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на недвижимость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на покупку авто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96250" y="4305615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847975" y="142875"/>
            <a:ext cx="4791075" cy="1263936"/>
          </a:xfrm>
          <a:prstGeom prst="wedgeRoundRectCallout">
            <a:avLst>
              <a:gd name="adj1" fmla="val -56403"/>
              <a:gd name="adj2" fmla="val 78041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Класс эквивалентности </a:t>
            </a: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ru-RU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1: от 1 до 17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2847974" y="1662689"/>
            <a:ext cx="4791075" cy="1409700"/>
          </a:xfrm>
          <a:prstGeom prst="wedgeRoundRectCallout">
            <a:avLst>
              <a:gd name="adj1" fmla="val -58193"/>
              <a:gd name="adj2" fmla="val 72635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Класс эквивалентности </a:t>
            </a: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ru-RU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ru-RU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от 18 до 65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08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896" y="329059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СИСТЕМА ПОДБОРА КРЕДИТА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0499" y="1724024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до 18 лет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912" y="3173426"/>
            <a:ext cx="586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от 18 до 65 лет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774" y="4622828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старше 65 лет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729276" y="1839164"/>
            <a:ext cx="1133475" cy="35449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729276" y="3288566"/>
            <a:ext cx="1133475" cy="35449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729276" y="4737968"/>
            <a:ext cx="1133475" cy="35449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096250" y="1406811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не разрешен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96250" y="2856213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на недвижимость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на покупку авто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96250" y="4305615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847975" y="142875"/>
            <a:ext cx="4791075" cy="1263936"/>
          </a:xfrm>
          <a:prstGeom prst="wedgeRoundRectCallout">
            <a:avLst>
              <a:gd name="adj1" fmla="val -56403"/>
              <a:gd name="adj2" fmla="val 78041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Класс эквивалентности </a:t>
            </a: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ru-RU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1: от 1 до 17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2847974" y="1662689"/>
            <a:ext cx="4791075" cy="1409700"/>
          </a:xfrm>
          <a:prstGeom prst="wedgeRoundRectCallout">
            <a:avLst>
              <a:gd name="adj1" fmla="val -58193"/>
              <a:gd name="adj2" fmla="val 72635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Класс эквивалентности </a:t>
            </a: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ru-RU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ru-RU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от 18 до 65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2847973" y="5207603"/>
            <a:ext cx="4791075" cy="1409700"/>
          </a:xfrm>
          <a:prstGeom prst="wedgeRoundRectCallout">
            <a:avLst>
              <a:gd name="adj1" fmla="val -61175"/>
              <a:gd name="adj2" fmla="val -57095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Класс эквивалентности </a:t>
            </a: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ru-RU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3: от 66 до 99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67250" y="3810000"/>
            <a:ext cx="2247900" cy="25463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АНАЛИЗ ГРАНИЧНЫХ ЗНАЧЕНИЙ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Поведение на границах эквивалентных областей имеет наибольшие шансы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быть некорректным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таким образом границы являются потенциальным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источником дефектов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Минимальные и максимальные значения сегмента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являются граничными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значениями.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7061" y="4053210"/>
            <a:ext cx="2085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 -1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+1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3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63896" y="329059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СИСТЕМА ПОДБОРА КРЕДИТА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0499" y="1724024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до 18 лет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912" y="3173426"/>
            <a:ext cx="586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от 18 до 65 лет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774" y="4622828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старше 65 лет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729276" y="1839164"/>
            <a:ext cx="1133475" cy="3544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729276" y="3288566"/>
            <a:ext cx="1133475" cy="3544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729276" y="4737968"/>
            <a:ext cx="1133475" cy="3544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096250" y="1406811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не разрешен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96250" y="2856213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на недвижимость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на покупку авто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96250" y="4305615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60499" y="2225901"/>
            <a:ext cx="4654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эквивалентности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от 1 до 17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9912" y="3691856"/>
            <a:ext cx="4797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эквивалентности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от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6774" y="5207603"/>
            <a:ext cx="4797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эквивалентности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от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 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 99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6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63896" y="329059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СИСТЕМА ПОДБОРА КРЕДИТА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0499" y="1724024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до 18 лет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729276" y="1839164"/>
            <a:ext cx="1133475" cy="3544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096250" y="1406811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не разрешен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60499" y="2225901"/>
            <a:ext cx="4654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эквивалентности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от 1 до 17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0500" y="3043560"/>
            <a:ext cx="17922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 -1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  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  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+1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37023" y="3043560"/>
            <a:ext cx="35780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пустое поле «Возраст»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5100" y="3043560"/>
            <a:ext cx="4305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«Кредит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разрешен»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«Кредит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разрешен»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«Кредит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разрешен»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«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Кредит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недвижимость</a:t>
            </a:r>
          </a:p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Кредит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покупку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авто»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62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63896" y="329059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СИСТЕМА ПОДБОРА КРЕДИТА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275" y="1724023"/>
            <a:ext cx="586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до 18 до 65 лет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729276" y="1839164"/>
            <a:ext cx="1133475" cy="3544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3275" y="2225901"/>
            <a:ext cx="5268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эквивалентности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 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 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 лет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0500" y="3043560"/>
            <a:ext cx="17922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 -1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  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  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+1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37023" y="3043560"/>
            <a:ext cx="35780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5100" y="3043560"/>
            <a:ext cx="4305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«Кредит не разрешен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кредита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кредита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кредита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«Потребительский кредит»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96250" y="1406811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на недвижимость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Кредит на покупку авто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04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08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 ДИЗАЙН (ТД)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Этап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процесса тестирования ПО, на котором проектируются и создаются тестовые случаи (тест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кейсы,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чеклисты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или тест сценарии),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соответствии с определёнными ранее критериями качества и целями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тестирования.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63896" y="329059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СИСТЕМА ПОДБОРА КРЕДИТА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275" y="1724023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Возраст старше 65 лет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729276" y="1839164"/>
            <a:ext cx="1133475" cy="3544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3275" y="2225901"/>
            <a:ext cx="5268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эквивалентности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 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 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 лет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0500" y="3043560"/>
            <a:ext cx="17922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 -1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  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   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+1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37023" y="3043560"/>
            <a:ext cx="35780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5099" y="3043560"/>
            <a:ext cx="52863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кредита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кредит»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«Потребительский кредит»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«Потребительский кредит»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не позволяет ввести больше двух символов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162925" y="1399410"/>
            <a:ext cx="363855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Потребительский кредит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33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66775" y="5760027"/>
            <a:ext cx="11010900" cy="5899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11696" y="290959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«ДАТА РОЖДЕНИЯ»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775" y="1266825"/>
            <a:ext cx="46281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Формат: ДД.ММ.ГГГГ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День (значение):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09059"/>
              </p:ext>
            </p:extLst>
          </p:nvPr>
        </p:nvGraphicFramePr>
        <p:xfrm>
          <a:off x="866775" y="2330862"/>
          <a:ext cx="10744200" cy="276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Январь, март, май, июль, август, октябрь,</a:t>
                      </a:r>
                      <a:r>
                        <a:rPr lang="ru-RU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декабрь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Февраль</a:t>
                      </a:r>
                    </a:p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(високосный год)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Февраль</a:t>
                      </a:r>
                    </a:p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(не високосный год)</a:t>
                      </a:r>
                      <a:endParaRPr lang="en-US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Апрель, июнь,</a:t>
                      </a:r>
                      <a:r>
                        <a:rPr lang="ru-RU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сентябрь, ноябрь</a:t>
                      </a:r>
                      <a:endParaRPr lang="en-US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+1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8030" y="5266240"/>
            <a:ext cx="11149975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День (формат):</a:t>
            </a:r>
          </a:p>
          <a:p>
            <a:pPr>
              <a:spcBef>
                <a:spcPts val="1800"/>
              </a:spcBef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 -1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1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символ   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символа  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2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символа 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символа  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Max+1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 символа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59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71779" y="269050"/>
            <a:ext cx="3134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E-MAIL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775" y="1266825"/>
            <a:ext cx="10799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Формат: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local-part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)@</a:t>
            </a:r>
            <a:r>
              <a:rPr lang="en-US" sz="3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hostname.domain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60823"/>
              </p:ext>
            </p:extLst>
          </p:nvPr>
        </p:nvGraphicFramePr>
        <p:xfrm>
          <a:off x="2436875" y="2756069"/>
          <a:ext cx="7603998" cy="249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3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Local-part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Empty</a:t>
                      </a:r>
                      <a:endParaRPr lang="en-US" sz="1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Empty</a:t>
                      </a:r>
                      <a:endParaRPr lang="en-US" sz="1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Empty</a:t>
                      </a:r>
                      <a:endParaRPr lang="en-US" sz="1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character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characters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characters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different characters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characters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characters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243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characters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+1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@@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244 characters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60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71779" y="269050"/>
            <a:ext cx="3134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E-MAIL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775" y="1266825"/>
            <a:ext cx="107997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Формат: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local-part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)@</a:t>
            </a:r>
            <a:r>
              <a:rPr lang="en-US" sz="3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hostname.domain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Size: 256 characters</a:t>
            </a:r>
            <a:endParaRPr lang="ru-RU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41640"/>
              </p:ext>
            </p:extLst>
          </p:nvPr>
        </p:nvGraphicFramePr>
        <p:xfrm>
          <a:off x="1733550" y="2344043"/>
          <a:ext cx="8001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3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Local-part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Empty</a:t>
                      </a:r>
                      <a:endParaRPr lang="en-US" sz="1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Empty</a:t>
                      </a:r>
                      <a:endParaRPr lang="en-US" sz="1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Empty</a:t>
                      </a:r>
                      <a:endParaRPr lang="en-US" sz="1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character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characters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characters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characters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characters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characters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243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characters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+1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@@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244 characters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66775" y="2669809"/>
            <a:ext cx="677108" cy="157350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ФОРМАТ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866775" y="4965404"/>
            <a:ext cx="677108" cy="157350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РАЗМЕР</a:t>
            </a: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00231"/>
              </p:ext>
            </p:extLst>
          </p:nvPr>
        </p:nvGraphicFramePr>
        <p:xfrm>
          <a:off x="1733550" y="4569083"/>
          <a:ext cx="801039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3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ru-RU" sz="180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characters</a:t>
                      </a:r>
                      <a:endParaRPr lang="en-US" sz="1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@a.by;</a:t>
                      </a:r>
                      <a:r>
                        <a:rPr lang="en-US" sz="18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aa.by; </a:t>
                      </a:r>
                      <a:r>
                        <a:rPr lang="en-US" sz="1800" i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a@.by</a:t>
                      </a:r>
                      <a:r>
                        <a:rPr lang="en-US" sz="18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</a:t>
                      </a:r>
                      <a:r>
                        <a:rPr lang="en-US" sz="1800" i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a@aby</a:t>
                      </a:r>
                      <a:r>
                        <a:rPr lang="en-US" sz="18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</a:t>
                      </a:r>
                      <a:r>
                        <a:rPr lang="en-US" sz="1800" i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a@a.b</a:t>
                      </a:r>
                      <a:endParaRPr lang="en-US" sz="1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characters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a@a.by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 characters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+1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257 characters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46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5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ТАБЛИЦЫ РЕШЕНИЙ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 решений содержит триггерные условия, обычно комбинации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значений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истина» и «ложь» для всех входных условий, и результирующие действия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каждой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комбинации условий. Каждый столбец таблицы соотносится с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бизнес-правилом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определяющим уникальную комбинацию условий 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выполнения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действий, связанных с этим правилом.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Стандартом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покрытия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таблицы решений обычно является наличие хотя бы одного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каждой колонки, что обычно включает в себя покрытие всех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комбинаций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триггерных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условий.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59029" y="1168914"/>
            <a:ext cx="10629900" cy="3233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329059"/>
            <a:ext cx="12351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СИСТЕМА ПОКУПКИ ПРОЕЗДНЫХ БИЛЕТОВ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975" y="232410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ПЕРИОД: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975" y="1578218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ВИД ТРАНСПОРТА: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975" y="3065705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СПОСОБ ОПЛАТЫ: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4514850" y="1694750"/>
            <a:ext cx="228600" cy="230833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99517" y="1325418"/>
            <a:ext cx="105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АВТОБУС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6161811" y="1696283"/>
            <a:ext cx="228600" cy="230833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43186" y="1328155"/>
            <a:ext cx="146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ТРОЛЛЕЙБУС</a:t>
            </a:r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7951271" y="1694750"/>
            <a:ext cx="228600" cy="230833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7662" y="1325418"/>
            <a:ext cx="87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МЕТРО</a:t>
            </a:r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9452892" y="1694750"/>
            <a:ext cx="228600" cy="230833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99056" y="1325418"/>
            <a:ext cx="113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ТРАМВАЙ</a:t>
            </a:r>
            <a:endParaRPr lang="en-US" dirty="0"/>
          </a:p>
        </p:txBody>
      </p:sp>
      <p:sp>
        <p:nvSpPr>
          <p:cNvPr id="16" name="Flowchart: Connector 15"/>
          <p:cNvSpPr/>
          <p:nvPr/>
        </p:nvSpPr>
        <p:spPr>
          <a:xfrm>
            <a:off x="4514850" y="2402427"/>
            <a:ext cx="228600" cy="230833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72321" y="2033095"/>
            <a:ext cx="71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ДЕНЬ</a:t>
            </a:r>
            <a:endParaRPr lang="en-US" dirty="0"/>
          </a:p>
        </p:txBody>
      </p:sp>
      <p:sp>
        <p:nvSpPr>
          <p:cNvPr id="18" name="Flowchart: Connector 17"/>
          <p:cNvSpPr/>
          <p:nvPr/>
        </p:nvSpPr>
        <p:spPr>
          <a:xfrm>
            <a:off x="6143625" y="2409215"/>
            <a:ext cx="228600" cy="230833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73979" y="2039883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НЕДЕЛЯ</a:t>
            </a:r>
            <a:endParaRPr lang="en-US" dirty="0"/>
          </a:p>
        </p:txBody>
      </p:sp>
      <p:sp>
        <p:nvSpPr>
          <p:cNvPr id="20" name="Flowchart: Connector 19"/>
          <p:cNvSpPr/>
          <p:nvPr/>
        </p:nvSpPr>
        <p:spPr>
          <a:xfrm>
            <a:off x="7943850" y="2419228"/>
            <a:ext cx="228600" cy="230833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65067" y="2049896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ДЕКАДА</a:t>
            </a:r>
            <a:endParaRPr lang="en-US" dirty="0"/>
          </a:p>
        </p:txBody>
      </p:sp>
      <p:sp>
        <p:nvSpPr>
          <p:cNvPr id="22" name="Flowchart: Connector 21"/>
          <p:cNvSpPr/>
          <p:nvPr/>
        </p:nvSpPr>
        <p:spPr>
          <a:xfrm>
            <a:off x="9439275" y="2419228"/>
            <a:ext cx="228600" cy="230833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109640" y="2049896"/>
            <a:ext cx="88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МЕСЯЦ</a:t>
            </a:r>
            <a:endParaRPr lang="en-US" dirty="0"/>
          </a:p>
        </p:txBody>
      </p:sp>
      <p:sp>
        <p:nvSpPr>
          <p:cNvPr id="24" name="Flowchart: Connector 23"/>
          <p:cNvSpPr/>
          <p:nvPr/>
        </p:nvSpPr>
        <p:spPr>
          <a:xfrm>
            <a:off x="7948325" y="3187258"/>
            <a:ext cx="228600" cy="230833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90620" y="281792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НАЛИЧНЫМИ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6130325" y="3187258"/>
            <a:ext cx="228600" cy="230833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61480" y="2817926"/>
            <a:ext cx="96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КАРТОЙ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1975" y="3807310"/>
            <a:ext cx="516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СУММА К ОПЛАТЕ:   10 РУБЛЕЙ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Flowchart: Connector 29"/>
          <p:cNvSpPr/>
          <p:nvPr/>
        </p:nvSpPr>
        <p:spPr>
          <a:xfrm>
            <a:off x="4574869" y="1752170"/>
            <a:ext cx="113831" cy="11527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6201009" y="2466995"/>
            <a:ext cx="113831" cy="11527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6187709" y="3249865"/>
            <a:ext cx="113831" cy="11527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5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930050"/>
              </p:ext>
            </p:extLst>
          </p:nvPr>
        </p:nvGraphicFramePr>
        <p:xfrm>
          <a:off x="1270000" y="234632"/>
          <a:ext cx="9829800" cy="630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</a:t>
                      </a:r>
                      <a:r>
                        <a:rPr lang="ru-RU" baseline="0" dirty="0" smtClean="0"/>
                        <a:t> ТРАНСПОРТА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ПЕРИОД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ОПЛАТА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ОЖИДАЕМЫЙ</a:t>
                      </a:r>
                      <a:r>
                        <a:rPr lang="ru-RU" baseline="0" dirty="0" smtClean="0"/>
                        <a:t> РЕЗУЛЬТАТ (СУММА)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Автобус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День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Карта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Автобус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Неделя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Карта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Автобус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Декада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Наличными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Автобус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Месяц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Наличными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50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Троллейбус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День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Наличными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Троллейбус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Неделя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Карта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Троллейбус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Декада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Наличными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Троллейбус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Месяц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Карта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50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Метро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День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Наличными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Метро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Неделя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Карта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Метро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Декада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Карта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Метро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Месяц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Наличными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50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Трамвай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День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Карта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Трамвай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Неделя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Наличными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Трамвай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Декада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Наличными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Трамвай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Месяц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Карта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50 рублей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2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ТАБЛИЦЫ ПЕРЕХОДОВ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может показывать различные отклики в зависимости от текущих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условий или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предшествовавшей истории состояний. Данный метод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позволяет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тестировщику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рассматривать систему с точки зрения её состояний,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переходов между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состояниями, входов или событий, активизирующих изменения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состояний (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переходы) и действия, к которым приводят эти переходы. Состояния системы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тестируемого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объекта разделяемы, определяемы и конечны.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 состояний демонстрирует связи между состояниями и входами 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может подсказать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возможные некорректные переходы.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63896" y="329059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СИСТЕМА ДОКУМЕНТООБОРОТА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13680" y="1447800"/>
            <a:ext cx="1610946" cy="11334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Временный документ</a:t>
            </a:r>
          </a:p>
          <a:p>
            <a:pPr algn="ctr"/>
            <a:r>
              <a:rPr lang="en-US" dirty="0" smtClean="0"/>
              <a:t>Temporary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320653" y="1552871"/>
            <a:ext cx="1329649" cy="10215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/>
              <a:t>«Создать </a:t>
            </a:r>
            <a:endParaRPr lang="en-US" dirty="0" smtClean="0"/>
          </a:p>
          <a:p>
            <a:pPr algn="ctr"/>
            <a:r>
              <a:rPr lang="ru-RU" dirty="0" smtClean="0"/>
              <a:t>новый </a:t>
            </a:r>
            <a:endParaRPr lang="en-US" dirty="0" smtClean="0"/>
          </a:p>
          <a:p>
            <a:pPr algn="ctr"/>
            <a:r>
              <a:rPr lang="ru-RU" dirty="0" smtClean="0"/>
              <a:t>документ</a:t>
            </a:r>
            <a:r>
              <a:rPr lang="ru-RU" dirty="0"/>
              <a:t>»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86175" y="2014537"/>
            <a:ext cx="122750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24626" y="2014536"/>
            <a:ext cx="122750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752131" y="1447800"/>
            <a:ext cx="1782394" cy="11334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Сохраненный документ</a:t>
            </a:r>
            <a:endParaRPr lang="en-US" dirty="0" smtClean="0"/>
          </a:p>
          <a:p>
            <a:pPr algn="ctr"/>
            <a:r>
              <a:rPr lang="en-US" dirty="0" smtClean="0"/>
              <a:t>Saved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0" idx="2"/>
          </p:cNvCxnSpPr>
          <p:nvPr/>
        </p:nvCxnSpPr>
        <p:spPr>
          <a:xfrm>
            <a:off x="8643328" y="2581275"/>
            <a:ext cx="0" cy="942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656881" y="3524250"/>
            <a:ext cx="1972894" cy="11334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Просмотренный документ</a:t>
            </a:r>
            <a:endParaRPr lang="en-US" dirty="0" smtClean="0"/>
          </a:p>
          <a:p>
            <a:pPr algn="ctr"/>
            <a:r>
              <a:rPr lang="en-US" dirty="0" smtClean="0"/>
              <a:t>Reviewed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1"/>
          </p:cNvCxnSpPr>
          <p:nvPr/>
        </p:nvCxnSpPr>
        <p:spPr>
          <a:xfrm flipH="1" flipV="1">
            <a:off x="6657975" y="4090987"/>
            <a:ext cx="99890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875581" y="3524250"/>
            <a:ext cx="1782394" cy="11334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Утвержденный документ</a:t>
            </a:r>
            <a:endParaRPr lang="en-US" dirty="0" smtClean="0"/>
          </a:p>
          <a:p>
            <a:pPr algn="ctr"/>
            <a:r>
              <a:rPr lang="en-US" dirty="0" smtClean="0"/>
              <a:t>Approved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3876675" y="4090987"/>
            <a:ext cx="99890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094281" y="3524250"/>
            <a:ext cx="1782394" cy="11334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Выполненный документ</a:t>
            </a:r>
          </a:p>
          <a:p>
            <a:pPr algn="ctr"/>
            <a:r>
              <a:rPr lang="en-US" dirty="0" smtClean="0"/>
              <a:t>Processed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890228" y="4657725"/>
            <a:ext cx="0" cy="942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763896" y="5588000"/>
            <a:ext cx="2258644" cy="11334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Заархивированный документ</a:t>
            </a:r>
            <a:endParaRPr lang="en-US" dirty="0" smtClean="0"/>
          </a:p>
          <a:p>
            <a:pPr algn="ctr"/>
            <a:r>
              <a:rPr lang="en-US" dirty="0" smtClean="0"/>
              <a:t>Archived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977480"/>
              </p:ext>
            </p:extLst>
          </p:nvPr>
        </p:nvGraphicFramePr>
        <p:xfrm>
          <a:off x="921828" y="1167341"/>
          <a:ext cx="10431972" cy="4079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27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8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Текущее</a:t>
                      </a:r>
                      <a:r>
                        <a:rPr lang="ru-RU" baseline="0" dirty="0" smtClean="0"/>
                        <a:t> состояние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Событие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Действие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Следующее состояние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«Создать новый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документ»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Temporary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«Создать новый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документ»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Discard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Temporary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Заполнение</a:t>
                      </a:r>
                      <a:r>
                        <a:rPr lang="ru-RU" baseline="0" dirty="0" smtClean="0"/>
                        <a:t> документа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Saved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Temporary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Заполнение</a:t>
                      </a:r>
                      <a:r>
                        <a:rPr lang="ru-RU" baseline="0" dirty="0" smtClean="0"/>
                        <a:t> документа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Cancel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Saved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Просмотр</a:t>
                      </a:r>
                      <a:r>
                        <a:rPr lang="ru-RU" baseline="0" dirty="0" smtClean="0"/>
                        <a:t> документа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Review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Reviewed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Saved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Просмотр</a:t>
                      </a:r>
                      <a:r>
                        <a:rPr lang="ru-RU" baseline="0" dirty="0" smtClean="0"/>
                        <a:t> документа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Reject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Rejected to creator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Reviewed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Утверждение документа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Approve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Approved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Reviewed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Утверждение документа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Archived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Approved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Выполнение действий по документу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Архивация</a:t>
                      </a:r>
                      <a:r>
                        <a:rPr lang="ru-RU" baseline="0" dirty="0" smtClean="0"/>
                        <a:t> документа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Archive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Archived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58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ТЕСТИРОВАНИЯ ПО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657293"/>
            <a:ext cx="707533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Внедрение и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критериев выхода и создание отчетов</a:t>
            </a:r>
            <a:endParaRPr lang="ru-RU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Действия по завершению тестов</a:t>
            </a:r>
            <a:endParaRPr lang="ru-RU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721781"/>
            <a:ext cx="110775" cy="32417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СЦЕНАРИЯМ ИСПОЛЬЗОВАНИЯ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Сценарий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использования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описывает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взаимодействия между участниками (включая пользователей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систему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приводящие к полезным результатам для заказчика или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Сценарии использования могут быть описаны на уровне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абстракций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 сценарий использования, уровень бизнес-процессов, не связанный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технологией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или на системном уровне (сценарий использования системы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уровне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системного функционала).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257175"/>
            <a:ext cx="10210800" cy="597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1600" b="1" spc="50" dirty="0">
                <a:solidFill>
                  <a:srgbClr val="1F497D"/>
                </a:solidFill>
                <a:latin typeface="Verdana" panose="020B0604030504040204" pitchFamily="34" charset="0"/>
              </a:rPr>
              <a:t>UC-3-4 - Enter time for treatments</a:t>
            </a:r>
          </a:p>
          <a:p>
            <a:pPr>
              <a:spcBef>
                <a:spcPts val="300"/>
              </a:spcBef>
            </a:pPr>
            <a:r>
              <a:rPr lang="en-US" sz="1600" dirty="0">
                <a:solidFill>
                  <a:srgbClr val="8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PT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 enters time for treatments</a:t>
            </a:r>
            <a:endParaRPr lang="en-US" sz="1600" dirty="0">
              <a:latin typeface="Verdana" panose="020B0604030504040204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1600" b="1" cap="all" spc="70" dirty="0">
                <a:latin typeface="Verdana" panose="020B0604030504040204" pitchFamily="34" charset="0"/>
              </a:rPr>
              <a:t>Main Success Scenario</a:t>
            </a:r>
          </a:p>
          <a:p>
            <a:pPr marL="342900" marR="0" lvl="0" indent="-3429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 [</a:t>
            </a:r>
            <a:r>
              <a:rPr lang="en-US" sz="1600" dirty="0">
                <a:solidFill>
                  <a:srgbClr val="8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Visit-Based Treatments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]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User selects number of minutes spent on a treatment.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The </a:t>
            </a:r>
            <a:r>
              <a:rPr lang="en-US" sz="1600" u="sng" dirty="0">
                <a:solidFill>
                  <a:srgbClr val="0000FF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system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 sets Unit value for that item to 1.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The </a:t>
            </a:r>
            <a:r>
              <a:rPr lang="en-US" sz="1600" u="sng" dirty="0">
                <a:solidFill>
                  <a:srgbClr val="0000FF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system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 automatically updates minutes and items summary for the visit.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[</a:t>
            </a:r>
            <a:r>
              <a:rPr lang="en-US" sz="1600" dirty="0">
                <a:solidFill>
                  <a:srgbClr val="8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Time-Based Treatments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 - Group 1]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User selects number of minutes spent on a treatment.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The </a:t>
            </a:r>
            <a:r>
              <a:rPr lang="en-US" sz="1600" u="sng" dirty="0">
                <a:solidFill>
                  <a:srgbClr val="0000FF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system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 adds this time to current total for </a:t>
            </a:r>
            <a:r>
              <a:rPr lang="en-US" sz="1600" dirty="0">
                <a:solidFill>
                  <a:srgbClr val="8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Time-Based Treatments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.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The </a:t>
            </a:r>
            <a:r>
              <a:rPr lang="en-US" sz="1600" u="sng" dirty="0">
                <a:solidFill>
                  <a:srgbClr val="0000FF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system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 re-calculates total number of billable units.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The </a:t>
            </a:r>
            <a:r>
              <a:rPr lang="en-US" sz="1600" u="sng" dirty="0">
                <a:solidFill>
                  <a:srgbClr val="0000FF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system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 redistributes units between treatments according to Group 1 billing rules (</a:t>
            </a:r>
            <a:r>
              <a:rPr lang="en-US" sz="1600" u="sng" dirty="0">
                <a:solidFill>
                  <a:srgbClr val="0000FF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UC-13-1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)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[</a:t>
            </a:r>
            <a:r>
              <a:rPr lang="en-US" sz="1600" dirty="0">
                <a:solidFill>
                  <a:srgbClr val="8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Time-Based Treatments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 - Group 2/3]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User selects number of minutes spent on a treatment.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The </a:t>
            </a:r>
            <a:r>
              <a:rPr lang="en-US" sz="1600" u="sng" dirty="0">
                <a:solidFill>
                  <a:srgbClr val="0000FF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system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 adds this time to current total for </a:t>
            </a:r>
            <a:r>
              <a:rPr lang="en-US" sz="1600" dirty="0">
                <a:solidFill>
                  <a:srgbClr val="8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Time-Based Treatments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.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The </a:t>
            </a:r>
            <a:r>
              <a:rPr lang="en-US" sz="1600" u="sng" dirty="0">
                <a:solidFill>
                  <a:srgbClr val="0000FF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system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Tw Cen MT" panose="020B0602020104020603" pitchFamily="34" charset="0"/>
                <a:cs typeface="Verdana" panose="020B0604030504040204" pitchFamily="34" charset="0"/>
              </a:rPr>
              <a:t> re-calculates number of billable units for this treatment..</a:t>
            </a: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sz="1600" b="1" cap="all" spc="70" dirty="0">
                <a:solidFill>
                  <a:srgbClr val="404040"/>
                </a:solidFill>
                <a:latin typeface="Verdana" panose="020B0604030504040204" pitchFamily="34" charset="0"/>
              </a:rPr>
              <a:t>Alternative Scenarios</a:t>
            </a:r>
            <a:endParaRPr lang="en-US" sz="1600" b="1" cap="all" spc="70" dirty="0">
              <a:latin typeface="Verdana" panose="020B060403050404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1.2.a User selected 1-7 minutes.</a:t>
            </a:r>
          </a:p>
          <a:p>
            <a:pPr marL="457200" marR="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latin typeface="Verdana" panose="020B060403050404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1. The system keeps unit value at '-' (8 minutes required to bill for a Visit-Based Treatment)</a:t>
            </a:r>
            <a:endParaRPr lang="en-US" sz="1600" dirty="0">
              <a:effectLst/>
              <a:latin typeface="Verdana" panose="020B0604030504040204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5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9098" y="3924300"/>
            <a:ext cx="11321902" cy="22479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2771" y="338584"/>
            <a:ext cx="5346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ЦЕЛЬ ТЕХНИК ТД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Определить тестовые условия, тестовые случаи (проверки) и тестовые данные. 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9098" y="4080828"/>
            <a:ext cx="7189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Требование: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Login field, unique = True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098" y="4542493"/>
            <a:ext cx="110578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Тестовый случай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проверить уникальность поля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Тестовые условия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значение в поле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уникально, показать сообщение.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Тестовые данные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в базе данных существует пользователь с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Login=Ivan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5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КАТЕГОРИИ ТЕХНИК ТД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2475" y="1671468"/>
            <a:ext cx="10688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тестов методом черного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ящика;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етод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создания тестов на основе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опыта;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 методом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белого ящика.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595268"/>
            <a:ext cx="0" cy="1830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2750" y="390075"/>
            <a:ext cx="33938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МЕТОД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ЧЕРНОГО ЯЩИКА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188" y="1595754"/>
            <a:ext cx="47030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Техника базируется на анализе спецификаций или других проектных документов, описывающих требования к системе.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50605" y="1467293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19507" y="1488558"/>
            <a:ext cx="4242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24353" y="1488558"/>
            <a:ext cx="0" cy="2969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767195" y="390075"/>
            <a:ext cx="314701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МЕТОД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БЕЛОГО ЯЩИКА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7517" y="1595754"/>
            <a:ext cx="4612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Техника базируется на анализе внутренней структуры компонентов системы.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80552" y="5255636"/>
            <a:ext cx="38876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МЕТОД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 ОСНОВЕ ОПЫТА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589481" y="4258051"/>
            <a:ext cx="1290863" cy="1336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219507" y="4258051"/>
            <a:ext cx="1195383" cy="1336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4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ХАРАКТЕРИСТИКИ ТЕХНИК ТД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2771" y="1415803"/>
            <a:ext cx="999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тестов методом черного ящика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098" y="2000578"/>
            <a:ext cx="1105786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описания задач, которые должны быть решены,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программных продуктов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их компонентов, используются модели - формальные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неформальные;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этих моделей систематически выводятся тестовые сценарии.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89098" y="2000578"/>
            <a:ext cx="0" cy="1723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ХАРАКТЕРИСТИКИ ТЕХНИК ТД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2771" y="1415803"/>
            <a:ext cx="999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тестов методом белого ящика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098" y="2000578"/>
            <a:ext cx="1105786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естовые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сценарии выводятся на основе информации о том,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спроектировано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 (например, на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основе программного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кода и подробного описания проектного решения).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обеспечения может быть измерена величина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покрытия для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имеющихся тестовых сценариев, и последующие тестовые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сценарии могут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разрабатываться для систематического увеличения покрытия.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89098" y="2090568"/>
            <a:ext cx="0" cy="26243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9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ХАРАКТЕРИСТИКИ ТЕХНИК ТД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2771" y="1415803"/>
            <a:ext cx="950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 создания тестов на основе опыта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098" y="2000578"/>
            <a:ext cx="1105786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определения тестовых сценариев используются человеческие знания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опыт.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Знания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тестировщиков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разработчиков, пользователей 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заинтересованных лиц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программном продукте, его использовании и окружении,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являются одним источником информации.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Знания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вероятных дефектах и их распределении являются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другим источником информации.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89098" y="2090568"/>
            <a:ext cx="0" cy="2895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0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304F6EE495E644B112D58DFC38BAB9" ma:contentTypeVersion="2" ma:contentTypeDescription="Create a new document." ma:contentTypeScope="" ma:versionID="5f60a6ed7d09f8d580d5f31450da543a">
  <xsd:schema xmlns:xsd="http://www.w3.org/2001/XMLSchema" xmlns:xs="http://www.w3.org/2001/XMLSchema" xmlns:p="http://schemas.microsoft.com/office/2006/metadata/properties" xmlns:ns2="59cfa341-3e59-4baf-87b0-4188bddce36b" targetNamespace="http://schemas.microsoft.com/office/2006/metadata/properties" ma:root="true" ma:fieldsID="a5e745141df0d32a18acb544d9e98276" ns2:_="">
    <xsd:import namespace="59cfa341-3e59-4baf-87b0-4188bddce3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cfa341-3e59-4baf-87b0-4188bddce3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95BF91-4C2F-4D47-8866-52905ED8B013}"/>
</file>

<file path=customXml/itemProps2.xml><?xml version="1.0" encoding="utf-8"?>
<ds:datastoreItem xmlns:ds="http://schemas.openxmlformats.org/officeDocument/2006/customXml" ds:itemID="{EF43E141-3638-4CA5-8BEC-790F486311A9}"/>
</file>

<file path=customXml/itemProps3.xml><?xml version="1.0" encoding="utf-8"?>
<ds:datastoreItem xmlns:ds="http://schemas.openxmlformats.org/officeDocument/2006/customXml" ds:itemID="{1DE084B9-F101-48D7-8D81-63ABA75679F2}"/>
</file>

<file path=docProps/app.xml><?xml version="1.0" encoding="utf-8"?>
<Properties xmlns="http://schemas.openxmlformats.org/officeDocument/2006/extended-properties" xmlns:vt="http://schemas.openxmlformats.org/officeDocument/2006/docPropsVTypes">
  <TotalTime>3998</TotalTime>
  <Words>1782</Words>
  <Application>Microsoft Office PowerPoint</Application>
  <PresentationFormat>Widescreen</PresentationFormat>
  <Paragraphs>524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Times New Roman</vt:lpstr>
      <vt:lpstr>Tw Cen MT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Axana Skinder</cp:lastModifiedBy>
  <cp:revision>248</cp:revision>
  <dcterms:created xsi:type="dcterms:W3CDTF">2017-08-15T13:37:41Z</dcterms:created>
  <dcterms:modified xsi:type="dcterms:W3CDTF">2019-11-18T15:50:11Z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0x01010022304F6EE495E644B112D58DFC38BAB9</vt:lpwstr>
  </property>
</Properties>
</file>