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39" r:id="rId3"/>
    <p:sldId id="457" r:id="rId4"/>
    <p:sldId id="458" r:id="rId5"/>
    <p:sldId id="459" r:id="rId6"/>
    <p:sldId id="460" r:id="rId7"/>
    <p:sldId id="426" r:id="rId8"/>
    <p:sldId id="482" r:id="rId9"/>
    <p:sldId id="461" r:id="rId10"/>
    <p:sldId id="488" r:id="rId11"/>
    <p:sldId id="489" r:id="rId12"/>
    <p:sldId id="483" r:id="rId13"/>
    <p:sldId id="485" r:id="rId14"/>
    <p:sldId id="490" r:id="rId15"/>
    <p:sldId id="491" r:id="rId16"/>
    <p:sldId id="484" r:id="rId17"/>
    <p:sldId id="492" r:id="rId18"/>
    <p:sldId id="486" r:id="rId19"/>
    <p:sldId id="4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7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uru99.com/images/1/102518_1122_CodeCoverag2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guru99.com/images/1/102518_1122_CodeCoverag4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1/102518_1122_CodeCoverag8.png" TargetMode="External"/><Relationship Id="rId2" Type="http://schemas.openxmlformats.org/officeDocument/2006/relationships/hyperlink" Target="https://www.guru99.com/images/1/102518_1122_CodeCoverag2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guru99.com/images/1/102518_1122_CodeCoverag9.png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ТЕХНИКИ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509" y="2214355"/>
            <a:ext cx="11531065" cy="22467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Prints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a,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b) { ------------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Printsum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is a function 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result = a+ b; 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If (result&gt; 0) 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Print ("Positive", result) 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Else Print ("Negative", result) } ----------- End of the source code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8008" y="959533"/>
            <a:ext cx="468750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Scenario 1:</a:t>
            </a:r>
            <a:endParaRPr kumimoji="0" lang="en-US" altLang="en-US" sz="2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If A = 3, B = 9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lvl="0" algn="ctr"/>
            <a:r>
              <a:rPr lang="en-US" sz="2400" dirty="0"/>
              <a:t>Statement Coverage: 5/7 = 71%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hlinkClick r:id="rId2"/>
              </a:rPr>
              <a:t>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</p:txBody>
      </p:sp>
      <p:pic>
        <p:nvPicPr>
          <p:cNvPr id="2050" name="Picture 2" descr="https://www.guru99.com/images/1/102518_1122_CodeCoverag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73" y="606392"/>
            <a:ext cx="5272734" cy="2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1" y="3859153"/>
            <a:ext cx="538052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Scenario </a:t>
            </a:r>
            <a:r>
              <a:rPr kumimoji="0" lang="ru-RU" altLang="en-US" sz="280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2</a:t>
            </a: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:</a:t>
            </a:r>
            <a:endParaRPr kumimoji="0" lang="en-US" altLang="en-US" sz="2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If A = </a:t>
            </a:r>
            <a:r>
              <a:rPr kumimoji="0" lang="ru-RU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-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3, B =</a:t>
            </a:r>
            <a:r>
              <a:rPr kumimoji="0" lang="ru-RU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 -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9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lvl="0" algn="ctr"/>
            <a:r>
              <a:rPr lang="en-US" sz="2400" dirty="0"/>
              <a:t>Statement Coverage: 6/7 = 85</a:t>
            </a:r>
            <a:r>
              <a:rPr lang="en-US" sz="2400" dirty="0" smtClean="0"/>
              <a:t>%</a:t>
            </a:r>
            <a:endParaRPr lang="ru-RU" sz="2400" dirty="0" smtClean="0"/>
          </a:p>
          <a:p>
            <a:pPr lvl="0" algn="ctr"/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lang="en-US" altLang="en-US" sz="2400" u="sng" dirty="0" smtClean="0"/>
              <a:t>Total = 100% coverage</a:t>
            </a:r>
            <a:endParaRPr kumimoji="0" lang="en-US" alt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hlinkClick r:id="rId2"/>
              </a:rPr>
              <a:t>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</p:txBody>
      </p:sp>
      <p:pic>
        <p:nvPicPr>
          <p:cNvPr id="2052" name="Picture 4" descr="https://www.guru99.com/images/1/102518_1122_CodeCoverag4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73" y="4009332"/>
            <a:ext cx="5272734" cy="2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АЛЬТЕРНАТИВ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Техника тестирования, которая связана с тестированием ветвей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branches)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вариантов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оператора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методе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сценарии создаются для выполнения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определенных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альтернатив. Ветви исходят из точек альтернатив 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программном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показывают передачу управления различным участкам кода.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84" y="5259401"/>
            <a:ext cx="368440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альтернатив =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256" y="4945360"/>
            <a:ext cx="5718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протестированных альтернатив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39224" y="5591691"/>
            <a:ext cx="4873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39224" y="5582566"/>
            <a:ext cx="4978029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кол-во альтернатив в коде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4714" y="5225160"/>
            <a:ext cx="117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100</a:t>
            </a:r>
          </a:p>
        </p:txBody>
      </p:sp>
    </p:spTree>
    <p:extLst>
      <p:ext uri="{BB962C8B-B14F-4D97-AF65-F5344CB8AC3E}">
        <p14:creationId xmlns:p14="http://schemas.microsoft.com/office/powerpoint/2010/main" val="36076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АЛЬТЕРНАТИВ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 более строгое, чем покрытие операторов: 100%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альтернатив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 100% покрытие операторов, но не наоборот.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509" y="2214355"/>
            <a:ext cx="11531065" cy="22467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Monaco"/>
              </a:rPr>
              <a:t>Demo(</a:t>
            </a:r>
            <a:r>
              <a:rPr lang="en-US" altLang="en-US" sz="2800" dirty="0" err="1">
                <a:solidFill>
                  <a:srgbClr val="222222"/>
                </a:solidFill>
                <a:latin typeface="Monaco"/>
              </a:rPr>
              <a:t>int</a:t>
            </a:r>
            <a:r>
              <a:rPr lang="en-US" altLang="en-US" sz="2800" dirty="0">
                <a:solidFill>
                  <a:srgbClr val="222222"/>
                </a:solidFill>
                <a:latin typeface="Monaco"/>
              </a:rPr>
              <a:t> a) {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Monaco"/>
              </a:rPr>
              <a:t>     If (a&gt; 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Monaco"/>
              </a:rPr>
              <a:t>    	a=a*3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Monaco"/>
              </a:rPr>
              <a:t>     Print (a)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Monaco"/>
              </a:rPr>
              <a:t>    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8008" y="758524"/>
            <a:ext cx="468750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Scenario 1: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If a = 2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lvl="0" algn="ctr"/>
            <a:r>
              <a:rPr lang="en-US" sz="2400" dirty="0"/>
              <a:t>Decision Coverage = 50%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hlinkClick r:id="rId2"/>
              </a:rPr>
              <a:t>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25" y="3261463"/>
            <a:ext cx="5380522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Scenario </a:t>
            </a:r>
            <a:r>
              <a:rPr kumimoji="0" lang="ru-RU" alt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2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If a = 6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lvl="0" algn="ctr"/>
            <a:r>
              <a:rPr lang="en-US" sz="2400" dirty="0"/>
              <a:t>Decision</a:t>
            </a:r>
            <a:r>
              <a:rPr lang="en-US" sz="2400" dirty="0" smtClean="0"/>
              <a:t> Coverage </a:t>
            </a:r>
            <a:r>
              <a:rPr lang="en-US" sz="2400" dirty="0"/>
              <a:t>= </a:t>
            </a:r>
            <a:r>
              <a:rPr lang="en-US" sz="2400" dirty="0" smtClean="0"/>
              <a:t>50%</a:t>
            </a:r>
            <a:endParaRPr lang="ru-RU" sz="2400" dirty="0" smtClean="0"/>
          </a:p>
          <a:p>
            <a:pPr lvl="0" algn="ctr"/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lang="en-US" altLang="en-US" sz="2400" dirty="0" smtClean="0"/>
              <a:t>Total = 100% coverage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hlinkClick r:id="rId2"/>
              </a:rPr>
              <a:t>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</p:txBody>
      </p:sp>
      <p:pic>
        <p:nvPicPr>
          <p:cNvPr id="4098" name="Picture 2" descr="https://www.guru99.com/images/1/102518_1122_CodeCoverag8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22" y="267724"/>
            <a:ext cx="4447066" cy="240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guru99.com/images/1/102518_1122_CodeCoverag9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7" y="2973637"/>
            <a:ext cx="4127797" cy="242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11568"/>
              </p:ext>
            </p:extLst>
          </p:nvPr>
        </p:nvGraphicFramePr>
        <p:xfrm>
          <a:off x="783359" y="5593715"/>
          <a:ext cx="9213576" cy="11277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303394">
                  <a:extLst>
                    <a:ext uri="{9D8B030D-6E8A-4147-A177-3AD203B41FA5}">
                      <a16:colId xmlns:a16="http://schemas.microsoft.com/office/drawing/2014/main" val="1180447220"/>
                    </a:ext>
                  </a:extLst>
                </a:gridCol>
                <a:gridCol w="2303394">
                  <a:extLst>
                    <a:ext uri="{9D8B030D-6E8A-4147-A177-3AD203B41FA5}">
                      <a16:colId xmlns:a16="http://schemas.microsoft.com/office/drawing/2014/main" val="3494121475"/>
                    </a:ext>
                  </a:extLst>
                </a:gridCol>
                <a:gridCol w="2303394">
                  <a:extLst>
                    <a:ext uri="{9D8B030D-6E8A-4147-A177-3AD203B41FA5}">
                      <a16:colId xmlns:a16="http://schemas.microsoft.com/office/drawing/2014/main" val="1691760087"/>
                    </a:ext>
                  </a:extLst>
                </a:gridCol>
                <a:gridCol w="2303394">
                  <a:extLst>
                    <a:ext uri="{9D8B030D-6E8A-4147-A177-3AD203B41FA5}">
                      <a16:colId xmlns:a16="http://schemas.microsoft.com/office/drawing/2014/main" val="88536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Test Case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 of A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Output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Decision Coverage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7684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50%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32837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50%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3923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20002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УСЛОВИЙ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окрытие условий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покрытие множественных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(multiple condition)  -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более высокий уровень покрытия структуры кода после покрытия альтернатив. Техника предполагает покрытие всех условий, которые могут повлиять на результат принятия решения.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758" y="5268525"/>
            <a:ext cx="312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2995" y="4945360"/>
            <a:ext cx="5476627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3656" y="5582566"/>
            <a:ext cx="3749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кол-во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4714" y="5225160"/>
            <a:ext cx="117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100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939224" y="5591691"/>
            <a:ext cx="4873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www.guru99.com/images/1/102518_1122_CodeCoverag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7" y="628320"/>
            <a:ext cx="39624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574" y="1271009"/>
            <a:ext cx="31476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Возможные комбинации: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3171"/>
              </p:ext>
            </p:extLst>
          </p:nvPr>
        </p:nvGraphicFramePr>
        <p:xfrm>
          <a:off x="448574" y="3154387"/>
          <a:ext cx="10274060" cy="3383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054812">
                  <a:extLst>
                    <a:ext uri="{9D8B030D-6E8A-4147-A177-3AD203B41FA5}">
                      <a16:colId xmlns:a16="http://schemas.microsoft.com/office/drawing/2014/main" val="1180447220"/>
                    </a:ext>
                  </a:extLst>
                </a:gridCol>
                <a:gridCol w="2054812">
                  <a:extLst>
                    <a:ext uri="{9D8B030D-6E8A-4147-A177-3AD203B41FA5}">
                      <a16:colId xmlns:a16="http://schemas.microsoft.com/office/drawing/2014/main" val="3494121475"/>
                    </a:ext>
                  </a:extLst>
                </a:gridCol>
                <a:gridCol w="2054812">
                  <a:extLst>
                    <a:ext uri="{9D8B030D-6E8A-4147-A177-3AD203B41FA5}">
                      <a16:colId xmlns:a16="http://schemas.microsoft.com/office/drawing/2014/main" val="1135967188"/>
                    </a:ext>
                  </a:extLst>
                </a:gridCol>
                <a:gridCol w="2054812">
                  <a:extLst>
                    <a:ext uri="{9D8B030D-6E8A-4147-A177-3AD203B41FA5}">
                      <a16:colId xmlns:a16="http://schemas.microsoft.com/office/drawing/2014/main" val="1691760087"/>
                    </a:ext>
                  </a:extLst>
                </a:gridCol>
                <a:gridCol w="2054812">
                  <a:extLst>
                    <a:ext uri="{9D8B030D-6E8A-4147-A177-3AD203B41FA5}">
                      <a16:colId xmlns:a16="http://schemas.microsoft.com/office/drawing/2014/main" val="88536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Test Case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Value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Value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True/False</a:t>
                      </a:r>
                      <a:endParaRPr lang="en-US" b="1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Condition </a:t>
                      </a:r>
                      <a:r>
                        <a:rPr lang="en-US" b="1" dirty="0">
                          <a:effectLst/>
                        </a:rPr>
                        <a:t>Coverage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7684295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X=3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Y=4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25%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328372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A=5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B=4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392399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X=3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Y=4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25%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41561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A=3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B=4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532737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X=4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Y=3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25%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726621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A=5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B=4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6971542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X=4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Y=3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25%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741300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A=3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B=4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6012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0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 НА ОСНОВЕ ОПЫТА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Предположения об ошибках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guessing technique)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10618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20002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ПРЕДПОЛОЖЕНИЯ ОБ ОШИБКАХ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Организованным подходом к предположению об ошибках является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списка возможных дефектов и разработка тестов для атаки этих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дефектов. Данный подход называется атакой, или атакой на недочеты.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дефектов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отказов могут быть созданы на основе опыта, доступной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информации 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дефектах и отказах и общего представления о том, почему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отказать.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КАТЕГОРИИ ТЕХНИК ТД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75" y="1671468"/>
            <a:ext cx="10688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 методом черного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ящика;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етод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создания тестов на основе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 методом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белого ящика.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595268"/>
            <a:ext cx="0" cy="1830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9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2750" y="390075"/>
            <a:ext cx="3393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ЧЕРНОГО ЯЩИКА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88" y="1595754"/>
            <a:ext cx="4703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Техника базируется на анализе спецификаций или других проектных документов, описывающих требования к системе.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296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67195" y="390075"/>
            <a:ext cx="31470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БЕЛОГО ЯЩИКА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517" y="1595754"/>
            <a:ext cx="4612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Техника базируется на анализе внутренней структуры компонентов системы.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0552" y="5255636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ОСНОВЕ ОПЫТА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89481" y="4258051"/>
            <a:ext cx="1290863" cy="133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9507" y="4258051"/>
            <a:ext cx="1195383" cy="133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99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тестов методом черного ящика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описания задач, которые должны быть решены,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программных продуктов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их компонентов, используются модели - формальные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неформальные;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этих моделей систематически выводятся тестовые сценарии.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00578"/>
            <a:ext cx="0" cy="1723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99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тестов методом белого ящика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естовые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 выводятся на основе информации о том,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спроектировано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(например, 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основе программного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кода и подробного описания проектного решения).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обеспечения может быть измерена величина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имеющихся тестовых сценариев, и последующие тестовые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 могут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разрабатываться для систематического увеличения покрытия.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90568"/>
            <a:ext cx="0" cy="2624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создания тестов на основе опыта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тестовых сценариев используются человеческие знания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опыт.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разработчиков, пользователей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заинтересованных лиц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программном продукте, его использовании и окружении,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являются одним источником информации.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вероятных дефектах и их распределении являются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другим источником информации.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90568"/>
            <a:ext cx="0" cy="2895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ТД МЕТОДОМ БЕЛОГО ЯЩИКА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Компонентный уровень: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компонента программного обеспечения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т.е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операторы, альтернативы, ветви или определенные пути;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Интеграционный уровень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может быть представлена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деревом вызовов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(диаграмма, в которой модули вызывают другие модули);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уровень: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представлять собой структуру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меню, бизнес-процессов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же схему веб-страницы.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3877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ТЕХНИКИ ТЕСТ ДИЗАЙНА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операторов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coverage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(decision coverage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(condition coverage testing)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1741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5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ОПЕРАТОРОВ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Техника тестирования, которая включает в себя выполнение всех операторов хотя бы единожды. Полученная метрика позволяет высчитать количество операторов, которые были выполнены и которые вообще есть в коде.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4637068"/>
            <a:ext cx="368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операторов =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9224" y="4344259"/>
            <a:ext cx="4885055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выполненных операторов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39224" y="4998790"/>
            <a:ext cx="4873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9224" y="4981996"/>
            <a:ext cx="4861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кол-во операторов в коде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3930" y="4666500"/>
            <a:ext cx="117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100</a:t>
            </a:r>
          </a:p>
        </p:txBody>
      </p:sp>
    </p:spTree>
    <p:extLst>
      <p:ext uri="{BB962C8B-B14F-4D97-AF65-F5344CB8AC3E}">
        <p14:creationId xmlns:p14="http://schemas.microsoft.com/office/powerpoint/2010/main" val="28784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2" ma:contentTypeDescription="Create a new document." ma:contentTypeScope="" ma:versionID="5f60a6ed7d09f8d580d5f31450da543a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a5e745141df0d32a18acb544d9e9827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9A1A4-0007-471E-8456-EC98C12980F0}"/>
</file>

<file path=customXml/itemProps2.xml><?xml version="1.0" encoding="utf-8"?>
<ds:datastoreItem xmlns:ds="http://schemas.openxmlformats.org/officeDocument/2006/customXml" ds:itemID="{9328B965-3C37-4E92-BC8B-CBCD8D2F0724}"/>
</file>

<file path=customXml/itemProps3.xml><?xml version="1.0" encoding="utf-8"?>
<ds:datastoreItem xmlns:ds="http://schemas.openxmlformats.org/officeDocument/2006/customXml" ds:itemID="{548F2880-C14D-48BD-9012-72D870C172CE}"/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815</Words>
  <Application>Microsoft Office PowerPoint</Application>
  <PresentationFormat>Widescreen</PresentationFormat>
  <Paragraphs>181</Paragraphs>
  <Slides>19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Monaco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268</cp:revision>
  <dcterms:created xsi:type="dcterms:W3CDTF">2017-08-15T13:37:41Z</dcterms:created>
  <dcterms:modified xsi:type="dcterms:W3CDTF">2020-11-30T08:50:44Z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