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73" r:id="rId6"/>
    <p:sldId id="274" r:id="rId7"/>
    <p:sldId id="260" r:id="rId8"/>
    <p:sldId id="261" r:id="rId9"/>
    <p:sldId id="276" r:id="rId10"/>
    <p:sldId id="277" r:id="rId11"/>
    <p:sldId id="275" r:id="rId12"/>
    <p:sldId id="278"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669" autoAdjust="0"/>
  </p:normalViewPr>
  <p:slideViewPr>
    <p:cSldViewPr>
      <p:cViewPr>
        <p:scale>
          <a:sx n="80" d="100"/>
          <a:sy n="80" d="100"/>
        </p:scale>
        <p:origin x="-1032"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9CE823-73F4-46BA-9BA3-802783DA6238}" type="datetimeFigureOut">
              <a:rPr lang="ru-RU" smtClean="0"/>
              <a:pPr/>
              <a:t>17.11.2011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E823-73F4-46BA-9BA3-802783DA6238}" type="datetimeFigureOut">
              <a:rPr lang="ru-RU" smtClean="0"/>
              <a:pPr/>
              <a:t>17.11.2011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2A39B-C3F9-4367-8A81-8D50C8479E2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ru.wikipedia.org/wiki/XML" TargetMode="External"/><Relationship Id="rId2" Type="http://schemas.openxmlformats.org/officeDocument/2006/relationships/hyperlink" Target="http://ru.wikipedia.org/wiki/Base64" TargetMode="External"/><Relationship Id="rId1" Type="http://schemas.openxmlformats.org/officeDocument/2006/relationships/slideLayout" Target="../slideLayouts/slideLayout7.xml"/><Relationship Id="rId4" Type="http://schemas.openxmlformats.org/officeDocument/2006/relationships/hyperlink" Target="http://ontosys.com/xml-rpc/extensions.ph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_________Microsoft_Office_Word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00100" y="2928934"/>
            <a:ext cx="724057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noFill/>
                </a:ln>
                <a:solidFill>
                  <a:srgbClr val="000000"/>
                </a:solidFill>
                <a:effectLst/>
                <a:latin typeface="Arial CYR" charset="-52"/>
                <a:ea typeface="Times New Roman" pitchFamily="18" charset="0"/>
                <a:cs typeface="Times New Roman" pitchFamily="18" charset="0"/>
              </a:rPr>
              <a:t>Вызов удаленных процедур (RPC)</a:t>
            </a:r>
            <a:endParaRPr kumimoji="0" lang="ru-RU"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6" name="Rectangle 4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35841" name="Group 1"/>
          <p:cNvGrpSpPr>
            <a:grpSpLocks noChangeAspect="1"/>
          </p:cNvGrpSpPr>
          <p:nvPr/>
        </p:nvGrpSpPr>
        <p:grpSpPr bwMode="auto">
          <a:xfrm>
            <a:off x="1285852" y="-285776"/>
            <a:ext cx="5829300" cy="7315200"/>
            <a:chOff x="1789" y="2100"/>
            <a:chExt cx="9180" cy="11520"/>
          </a:xfrm>
        </p:grpSpPr>
        <p:sp>
          <p:nvSpPr>
            <p:cNvPr id="35885" name="AutoShape 45"/>
            <p:cNvSpPr>
              <a:spLocks noChangeAspect="1" noChangeArrowheads="1" noTextEdit="1"/>
            </p:cNvSpPr>
            <p:nvPr/>
          </p:nvSpPr>
          <p:spPr bwMode="auto">
            <a:xfrm>
              <a:off x="1789" y="2100"/>
              <a:ext cx="9180" cy="1152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5884" name="Rectangle 44"/>
            <p:cNvSpPr>
              <a:spLocks noChangeArrowheads="1"/>
            </p:cNvSpPr>
            <p:nvPr/>
          </p:nvSpPr>
          <p:spPr bwMode="auto">
            <a:xfrm>
              <a:off x="5209" y="2640"/>
              <a:ext cx="2159"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Uuidgen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83" name="Rectangle 43"/>
            <p:cNvSpPr>
              <a:spLocks noChangeArrowheads="1"/>
            </p:cNvSpPr>
            <p:nvPr/>
          </p:nvSpPr>
          <p:spPr bwMode="auto">
            <a:xfrm>
              <a:off x="5209" y="3540"/>
              <a:ext cx="2158"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IDL -файл</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82" name="Rectangle 42"/>
            <p:cNvSpPr>
              <a:spLocks noChangeArrowheads="1"/>
            </p:cNvSpPr>
            <p:nvPr/>
          </p:nvSpPr>
          <p:spPr bwMode="auto">
            <a:xfrm>
              <a:off x="5029" y="4440"/>
              <a:ext cx="270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Компилятор </a:t>
              </a: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IDL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81" name="Rectangle 41"/>
            <p:cNvSpPr>
              <a:spLocks noChangeArrowheads="1"/>
            </p:cNvSpPr>
            <p:nvPr/>
          </p:nvSpPr>
          <p:spPr bwMode="auto">
            <a:xfrm>
              <a:off x="19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80" name="Rectangle 40"/>
            <p:cNvSpPr>
              <a:spLocks noChangeArrowheads="1"/>
            </p:cNvSpPr>
            <p:nvPr/>
          </p:nvSpPr>
          <p:spPr bwMode="auto">
            <a:xfrm>
              <a:off x="37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Код</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Client stub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9" name="Rectangle 39"/>
            <p:cNvSpPr>
              <a:spLocks noChangeArrowheads="1"/>
            </p:cNvSpPr>
            <p:nvPr/>
          </p:nvSpPr>
          <p:spPr bwMode="auto">
            <a:xfrm>
              <a:off x="5569" y="5880"/>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 -</a:t>
              </a:r>
              <a:r>
                <a:rPr kumimoji="0" lang="en-US"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файл</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78" name="Rectangle 38"/>
            <p:cNvSpPr>
              <a:spLocks noChangeArrowheads="1"/>
            </p:cNvSpPr>
            <p:nvPr/>
          </p:nvSpPr>
          <p:spPr bwMode="auto">
            <a:xfrm>
              <a:off x="7189" y="6600"/>
              <a:ext cx="18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Код</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Server stub</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7" name="Rectangle 37"/>
            <p:cNvSpPr>
              <a:spLocks noChangeArrowheads="1"/>
            </p:cNvSpPr>
            <p:nvPr/>
          </p:nvSpPr>
          <p:spPr bwMode="auto">
            <a:xfrm>
              <a:off x="91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Server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6" name="Rectangle 36"/>
            <p:cNvSpPr>
              <a:spLocks noChangeArrowheads="1"/>
            </p:cNvSpPr>
            <p:nvPr/>
          </p:nvSpPr>
          <p:spPr bwMode="auto">
            <a:xfrm>
              <a:off x="1969" y="8040"/>
              <a:ext cx="882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Компилятор С</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5875" name="Rectangle 35"/>
            <p:cNvSpPr>
              <a:spLocks noChangeArrowheads="1"/>
            </p:cNvSpPr>
            <p:nvPr/>
          </p:nvSpPr>
          <p:spPr bwMode="auto">
            <a:xfrm>
              <a:off x="1969" y="9300"/>
              <a:ext cx="180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4" name="Rectangle 34"/>
            <p:cNvSpPr>
              <a:spLocks noChangeArrowheads="1"/>
            </p:cNvSpPr>
            <p:nvPr/>
          </p:nvSpPr>
          <p:spPr bwMode="auto">
            <a:xfrm>
              <a:off x="8989" y="9480"/>
              <a:ext cx="180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3" name="Rectangle 33"/>
            <p:cNvSpPr>
              <a:spLocks noChangeArrowheads="1"/>
            </p:cNvSpPr>
            <p:nvPr/>
          </p:nvSpPr>
          <p:spPr bwMode="auto">
            <a:xfrm>
              <a:off x="1969" y="11640"/>
              <a:ext cx="882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Компоновщик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5872" name="Rectangle 32"/>
            <p:cNvSpPr>
              <a:spLocks noChangeArrowheads="1"/>
            </p:cNvSpPr>
            <p:nvPr/>
          </p:nvSpPr>
          <p:spPr bwMode="auto">
            <a:xfrm>
              <a:off x="4489" y="8760"/>
              <a:ext cx="37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lib-файлы библиотеки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1" name="Rectangle 31"/>
            <p:cNvSpPr>
              <a:spLocks noChangeArrowheads="1"/>
            </p:cNvSpPr>
            <p:nvPr/>
          </p:nvSpPr>
          <p:spPr bwMode="auto">
            <a:xfrm>
              <a:off x="2149" y="1254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Исполняемый  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70" name="Rectangle 30"/>
            <p:cNvSpPr>
              <a:spLocks noChangeArrowheads="1"/>
            </p:cNvSpPr>
            <p:nvPr/>
          </p:nvSpPr>
          <p:spPr bwMode="auto">
            <a:xfrm>
              <a:off x="8629" y="1254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Исполняемый  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69" name="Line 29"/>
            <p:cNvSpPr>
              <a:spLocks noChangeShapeType="1"/>
            </p:cNvSpPr>
            <p:nvPr/>
          </p:nvSpPr>
          <p:spPr bwMode="auto">
            <a:xfrm>
              <a:off x="6289" y="3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8" name="Line 28"/>
            <p:cNvSpPr>
              <a:spLocks noChangeShapeType="1"/>
            </p:cNvSpPr>
            <p:nvPr/>
          </p:nvSpPr>
          <p:spPr bwMode="auto">
            <a:xfrm>
              <a:off x="6289" y="40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7" name="Line 27"/>
            <p:cNvSpPr>
              <a:spLocks noChangeShapeType="1"/>
            </p:cNvSpPr>
            <p:nvPr/>
          </p:nvSpPr>
          <p:spPr bwMode="auto">
            <a:xfrm>
              <a:off x="6289" y="498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6" name="Line 26"/>
            <p:cNvSpPr>
              <a:spLocks noChangeShapeType="1"/>
            </p:cNvSpPr>
            <p:nvPr/>
          </p:nvSpPr>
          <p:spPr bwMode="auto">
            <a:xfrm flipH="1">
              <a:off x="4489" y="4980"/>
              <a:ext cx="180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5" name="Line 25"/>
            <p:cNvSpPr>
              <a:spLocks noChangeShapeType="1"/>
            </p:cNvSpPr>
            <p:nvPr/>
          </p:nvSpPr>
          <p:spPr bwMode="auto">
            <a:xfrm>
              <a:off x="6289" y="4980"/>
              <a:ext cx="198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4" name="Rectangle 24"/>
            <p:cNvSpPr>
              <a:spLocks noChangeArrowheads="1"/>
            </p:cNvSpPr>
            <p:nvPr/>
          </p:nvSpPr>
          <p:spPr bwMode="auto">
            <a:xfrm>
              <a:off x="3949" y="1038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Client stub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63" name="Rectangle 23"/>
            <p:cNvSpPr>
              <a:spLocks noChangeArrowheads="1"/>
            </p:cNvSpPr>
            <p:nvPr/>
          </p:nvSpPr>
          <p:spPr bwMode="auto">
            <a:xfrm>
              <a:off x="6469" y="10380"/>
              <a:ext cx="2408"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Объектный код </a:t>
              </a:r>
              <a:endParaRPr kumimoji="0" 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Server stub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62" name="Line 22"/>
            <p:cNvSpPr>
              <a:spLocks noChangeShapeType="1"/>
            </p:cNvSpPr>
            <p:nvPr/>
          </p:nvSpPr>
          <p:spPr bwMode="auto">
            <a:xfrm>
              <a:off x="2689" y="7320"/>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1" name="Line 21"/>
            <p:cNvSpPr>
              <a:spLocks noChangeShapeType="1"/>
            </p:cNvSpPr>
            <p:nvPr/>
          </p:nvSpPr>
          <p:spPr bwMode="auto">
            <a:xfrm>
              <a:off x="2689" y="8580"/>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0" name="Line 20"/>
            <p:cNvSpPr>
              <a:spLocks noChangeShapeType="1"/>
            </p:cNvSpPr>
            <p:nvPr/>
          </p:nvSpPr>
          <p:spPr bwMode="auto">
            <a:xfrm flipH="1">
              <a:off x="3769" y="7320"/>
              <a:ext cx="72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9" name="Line 19"/>
            <p:cNvSpPr>
              <a:spLocks noChangeShapeType="1"/>
            </p:cNvSpPr>
            <p:nvPr/>
          </p:nvSpPr>
          <p:spPr bwMode="auto">
            <a:xfrm>
              <a:off x="3769" y="8580"/>
              <a:ext cx="1080" cy="18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8" name="Line 18"/>
            <p:cNvSpPr>
              <a:spLocks noChangeShapeType="1"/>
            </p:cNvSpPr>
            <p:nvPr/>
          </p:nvSpPr>
          <p:spPr bwMode="auto">
            <a:xfrm flipH="1">
              <a:off x="4309" y="11280"/>
              <a:ext cx="72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7" name="Line 17"/>
            <p:cNvSpPr>
              <a:spLocks noChangeShapeType="1"/>
            </p:cNvSpPr>
            <p:nvPr/>
          </p:nvSpPr>
          <p:spPr bwMode="auto">
            <a:xfrm>
              <a:off x="2689" y="10200"/>
              <a:ext cx="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6" name="Line 16"/>
            <p:cNvSpPr>
              <a:spLocks noChangeShapeType="1"/>
            </p:cNvSpPr>
            <p:nvPr/>
          </p:nvSpPr>
          <p:spPr bwMode="auto">
            <a:xfrm>
              <a:off x="3049" y="12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5" name="Line 15"/>
            <p:cNvSpPr>
              <a:spLocks noChangeShapeType="1"/>
            </p:cNvSpPr>
            <p:nvPr/>
          </p:nvSpPr>
          <p:spPr bwMode="auto">
            <a:xfrm>
              <a:off x="8089" y="7320"/>
              <a:ext cx="72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4" name="Line 14"/>
            <p:cNvSpPr>
              <a:spLocks noChangeShapeType="1"/>
            </p:cNvSpPr>
            <p:nvPr/>
          </p:nvSpPr>
          <p:spPr bwMode="auto">
            <a:xfrm>
              <a:off x="10069" y="7320"/>
              <a:ext cx="1"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3" name="Line 13"/>
            <p:cNvSpPr>
              <a:spLocks noChangeShapeType="1"/>
            </p:cNvSpPr>
            <p:nvPr/>
          </p:nvSpPr>
          <p:spPr bwMode="auto">
            <a:xfrm>
              <a:off x="10069" y="858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2" name="Line 12"/>
            <p:cNvSpPr>
              <a:spLocks noChangeShapeType="1"/>
            </p:cNvSpPr>
            <p:nvPr/>
          </p:nvSpPr>
          <p:spPr bwMode="auto">
            <a:xfrm>
              <a:off x="10069" y="10380"/>
              <a:ext cx="0" cy="12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1" name="Line 11"/>
            <p:cNvSpPr>
              <a:spLocks noChangeShapeType="1"/>
            </p:cNvSpPr>
            <p:nvPr/>
          </p:nvSpPr>
          <p:spPr bwMode="auto">
            <a:xfrm flipH="1">
              <a:off x="7909" y="8580"/>
              <a:ext cx="1080" cy="18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0" name="Line 10"/>
            <p:cNvSpPr>
              <a:spLocks noChangeShapeType="1"/>
            </p:cNvSpPr>
            <p:nvPr/>
          </p:nvSpPr>
          <p:spPr bwMode="auto">
            <a:xfrm>
              <a:off x="7549" y="11280"/>
              <a:ext cx="72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9" name="Line 9"/>
            <p:cNvSpPr>
              <a:spLocks noChangeShapeType="1"/>
            </p:cNvSpPr>
            <p:nvPr/>
          </p:nvSpPr>
          <p:spPr bwMode="auto">
            <a:xfrm>
              <a:off x="9529" y="12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8" name="Line 8"/>
            <p:cNvSpPr>
              <a:spLocks noChangeShapeType="1"/>
            </p:cNvSpPr>
            <p:nvPr/>
          </p:nvSpPr>
          <p:spPr bwMode="auto">
            <a:xfrm>
              <a:off x="6289" y="9300"/>
              <a:ext cx="0" cy="23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7" name="Line 7"/>
            <p:cNvSpPr>
              <a:spLocks noChangeShapeType="1"/>
            </p:cNvSpPr>
            <p:nvPr/>
          </p:nvSpPr>
          <p:spPr bwMode="auto">
            <a:xfrm flipH="1">
              <a:off x="2689" y="6060"/>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846" name="Line 6"/>
            <p:cNvSpPr>
              <a:spLocks noChangeShapeType="1"/>
            </p:cNvSpPr>
            <p:nvPr/>
          </p:nvSpPr>
          <p:spPr bwMode="auto">
            <a:xfrm>
              <a:off x="2689" y="6060"/>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5" name="Line 5"/>
            <p:cNvSpPr>
              <a:spLocks noChangeShapeType="1"/>
            </p:cNvSpPr>
            <p:nvPr/>
          </p:nvSpPr>
          <p:spPr bwMode="auto">
            <a:xfrm>
              <a:off x="7189" y="6060"/>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844" name="Line 4"/>
            <p:cNvSpPr>
              <a:spLocks noChangeShapeType="1"/>
            </p:cNvSpPr>
            <p:nvPr/>
          </p:nvSpPr>
          <p:spPr bwMode="auto">
            <a:xfrm>
              <a:off x="10069" y="6060"/>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3" name="Text Box 3"/>
            <p:cNvSpPr txBox="1">
              <a:spLocks noChangeArrowheads="1"/>
            </p:cNvSpPr>
            <p:nvPr/>
          </p:nvSpPr>
          <p:spPr bwMode="auto">
            <a:xfrm>
              <a:off x="8269" y="5700"/>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#include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42" name="Text Box 2"/>
            <p:cNvSpPr txBox="1">
              <a:spLocks noChangeArrowheads="1"/>
            </p:cNvSpPr>
            <p:nvPr/>
          </p:nvSpPr>
          <p:spPr bwMode="auto">
            <a:xfrm>
              <a:off x="3049" y="5700"/>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#include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7158" y="357166"/>
            <a:ext cx="8286808"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tab pos="742950" algn="l"/>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Проблемы,  возникающие при передаче параметров </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228600" algn="just" defTabSz="914400" rtl="0" eaLnBrk="1" fontAlgn="base" latinLnBrk="0" hangingPunct="1">
              <a:lnSpc>
                <a:spcPct val="100000"/>
              </a:lnSpc>
              <a:spcBef>
                <a:spcPct val="0"/>
              </a:spcBef>
              <a:spcAft>
                <a:spcPct val="0"/>
              </a:spcAft>
              <a:buClrTx/>
              <a:buSzTx/>
              <a:buFontTx/>
              <a:buNone/>
              <a:tabLst>
                <a:tab pos="742950" algn="l"/>
              </a:tabLst>
            </a:pPr>
            <a:r>
              <a:rPr kumimoji="0" lang="ru-RU"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Клиент и сервер могут иметь разную форму представления данных. Формат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Intel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остроконечный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little ending</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формат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SPARC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тупоконечный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big ending</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Клиент и сервер могут применять разные кодировки. </a:t>
            </a:r>
            <a:r>
              <a:rPr kumimoji="0" lang="ru-RU"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Мэйнфреймы</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IBM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применяют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EBCDIC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IBM 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ASCII</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Unicode</a:t>
            </a: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Передача параметров по ссылке. Клиент и сервер имеют разные адресные пространства. Один из способов решения пересылка всего параметра (копирование и восстановлении). Передача будет эффективнее если параметры будут помечены признаками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out</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inout</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Необходимо договориться о внутреннем представлении данных. Например, все целые без знака,  числа с плавающей точкой в формате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754, символы в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UTF</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16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Unicode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и все в остроконечном формате. </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rgbClr val="000000"/>
                </a:solidFill>
                <a:effectLst/>
                <a:latin typeface="Arial CYR"/>
                <a:ea typeface="Times New Roman" pitchFamily="18" charset="0"/>
                <a:cs typeface="Times New Roman" pitchFamily="18" charset="0"/>
              </a:rPr>
              <a:t>С</a:t>
            </a:r>
            <a:r>
              <a:rPr kumimoji="0" lang="ru-RU" sz="1400" b="1" i="0" u="none" strike="noStrike" cap="none" normalizeH="0" baseline="0" smtClean="0" bmk="">
                <a:ln>
                  <a:noFill/>
                </a:ln>
                <a:solidFill>
                  <a:srgbClr val="000000"/>
                </a:solidFill>
                <a:effectLst/>
                <a:latin typeface="Arial CYR"/>
                <a:ea typeface="Times New Roman" pitchFamily="18" charset="0"/>
                <a:cs typeface="Times New Roman" pitchFamily="18" charset="0"/>
              </a:rPr>
              <a:t>емантика RPC в случае отказов</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142844" y="428604"/>
            <a:ext cx="8786874" cy="55168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Клиент не может определить местонахождения сервера.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Потерян запрос от клиента к серверу.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Потеряно ответное сообщение от сервера клиенту.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Сервер потерпел аварию после получения запроса. Существует три подхода к этой проблеме: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Ждать до тех пор, пока сервер не перезагрузится и пытаться выполнить операцию снова. Этот подход гарантирует, что RPC был выполнен до конца по крайней мере один раз, а возможно и более.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Сразу сообщить приложению об ошибке. Этот подход гарантирует, что RPC был выполнен не более одного раза. </a:t>
            </a:r>
            <a:endPar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Третий подход не гарантирует ничего. Когда сервер отказывает, клиенту не оказывается никакой поддержки. RPC может быть или не выполнен вообще, или выполнен много раз. Во всяком случае этот способ очень легко реализовать.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142844" y="1142984"/>
          <a:ext cx="8501124" cy="5431289"/>
        </p:xfrm>
        <a:graphic>
          <a:graphicData uri="http://schemas.openxmlformats.org/drawingml/2006/table">
            <a:tbl>
              <a:tblPr/>
              <a:tblGrid>
                <a:gridCol w="1285885"/>
                <a:gridCol w="4572031"/>
                <a:gridCol w="2643208"/>
              </a:tblGrid>
              <a:tr h="154049">
                <a:tc>
                  <a:txBody>
                    <a:bodyPr/>
                    <a:lstStyle/>
                    <a:p>
                      <a:pPr algn="ctr">
                        <a:lnSpc>
                          <a:spcPct val="115000"/>
                        </a:lnSpc>
                        <a:spcAft>
                          <a:spcPts val="1000"/>
                        </a:spcAft>
                      </a:pPr>
                      <a:r>
                        <a:rPr lang="ru-RU" sz="1400" b="1">
                          <a:latin typeface="Calibri"/>
                          <a:ea typeface="Calibri"/>
                          <a:cs typeface="Times New Roman"/>
                        </a:rPr>
                        <a:t>Имя типа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tc>
                  <a:txBody>
                    <a:bodyPr/>
                    <a:lstStyle/>
                    <a:p>
                      <a:pPr algn="ctr">
                        <a:lnSpc>
                          <a:spcPct val="115000"/>
                        </a:lnSpc>
                        <a:spcAft>
                          <a:spcPts val="1000"/>
                        </a:spcAft>
                      </a:pPr>
                      <a:r>
                        <a:rPr lang="ru-RU" sz="1400" b="1">
                          <a:latin typeface="Calibri"/>
                          <a:ea typeface="Calibri"/>
                          <a:cs typeface="Times New Roman"/>
                        </a:rPr>
                        <a:t>Пример тега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tc>
                  <a:txBody>
                    <a:bodyPr/>
                    <a:lstStyle/>
                    <a:p>
                      <a:pPr algn="ctr">
                        <a:lnSpc>
                          <a:spcPct val="115000"/>
                        </a:lnSpc>
                        <a:spcAft>
                          <a:spcPts val="1000"/>
                        </a:spcAft>
                      </a:pPr>
                      <a:r>
                        <a:rPr lang="ru-RU" sz="1400" b="1">
                          <a:latin typeface="Calibri"/>
                          <a:ea typeface="Calibri"/>
                          <a:cs typeface="Times New Roman"/>
                        </a:rPr>
                        <a:t>Описание типа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tr>
              <a:tr h="855025">
                <a:tc>
                  <a:txBody>
                    <a:bodyPr/>
                    <a:lstStyle/>
                    <a:p>
                      <a:pPr>
                        <a:lnSpc>
                          <a:spcPct val="115000"/>
                        </a:lnSpc>
                        <a:spcAft>
                          <a:spcPts val="1000"/>
                        </a:spcAft>
                      </a:pPr>
                      <a:r>
                        <a:rPr lang="ru-RU" sz="1400">
                          <a:latin typeface="Calibri"/>
                          <a:ea typeface="Calibri"/>
                          <a:cs typeface="Times New Roman"/>
                        </a:rPr>
                        <a:t>array</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 </a:t>
                      </a:r>
                      <a:r>
                        <a:rPr lang="en-US" sz="1400">
                          <a:latin typeface="Calibri"/>
                          <a:ea typeface="Times New Roman"/>
                          <a:cs typeface="Times New Roman"/>
                        </a:rPr>
                        <a:t>&lt;array&gt;   &lt;data&gt;     &lt;value&gt;&lt;i4&gt;1404&lt;/i4&gt;&lt;/value&gt;     &lt;value&gt;&lt;string&gt;</a:t>
                      </a:r>
                      <a:r>
                        <a:rPr lang="ru-RU" sz="1400">
                          <a:latin typeface="Calibri"/>
                          <a:ea typeface="Times New Roman"/>
                          <a:cs typeface="Times New Roman"/>
                        </a:rPr>
                        <a:t>Что</a:t>
                      </a:r>
                      <a:r>
                        <a:rPr lang="en-US" sz="1400">
                          <a:latin typeface="Calibri"/>
                          <a:ea typeface="Times New Roman"/>
                          <a:cs typeface="Times New Roman"/>
                        </a:rPr>
                        <a:t>-</a:t>
                      </a:r>
                      <a:r>
                        <a:rPr lang="ru-RU" sz="1400">
                          <a:latin typeface="Calibri"/>
                          <a:ea typeface="Times New Roman"/>
                          <a:cs typeface="Times New Roman"/>
                        </a:rPr>
                        <a:t>нибудь здесь</a:t>
                      </a:r>
                      <a:r>
                        <a:rPr lang="en-US" sz="1400">
                          <a:latin typeface="Calibri"/>
                          <a:ea typeface="Times New Roman"/>
                          <a:cs typeface="Times New Roman"/>
                        </a:rPr>
                        <a:t>&lt;/string&gt;&lt;/value&gt;     &lt;value&gt;&lt;i4&gt;1&lt;/i4&gt;&lt;/value&gt;   &lt;/data&gt; </a:t>
                      </a:r>
                      <a:r>
                        <a:rPr lang="ru-RU" sz="1400">
                          <a:latin typeface="Calibri"/>
                          <a:ea typeface="Times New Roman"/>
                          <a:cs typeface="Times New Roman"/>
                        </a:rPr>
                        <a:t>&lt;/array&gt;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Массив величин, без ключей</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294244">
                <a:tc>
                  <a:txBody>
                    <a:bodyPr/>
                    <a:lstStyle/>
                    <a:p>
                      <a:pPr>
                        <a:lnSpc>
                          <a:spcPct val="115000"/>
                        </a:lnSpc>
                        <a:spcAft>
                          <a:spcPts val="1000"/>
                        </a:spcAft>
                      </a:pPr>
                      <a:r>
                        <a:rPr lang="ru-RU" sz="1400">
                          <a:latin typeface="Calibri"/>
                          <a:ea typeface="Calibri"/>
                          <a:cs typeface="Times New Roman"/>
                        </a:rPr>
                        <a:t>base64</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&lt;base64&gt;eW91IGNhbid0IHJlYWQgdGhpcyE=&lt;/base64&gt;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Кодированные в </a:t>
                      </a:r>
                      <a:r>
                        <a:rPr lang="ru-RU" sz="1400" u="sng">
                          <a:solidFill>
                            <a:srgbClr val="0000FF"/>
                          </a:solidFill>
                          <a:latin typeface="Calibri"/>
                          <a:ea typeface="Calibri"/>
                          <a:cs typeface="Times New Roman"/>
                          <a:hlinkClick r:id="rId2" tooltip="Base64"/>
                        </a:rPr>
                        <a:t>Base64</a:t>
                      </a:r>
                      <a:r>
                        <a:rPr lang="ru-RU" sz="1400">
                          <a:latin typeface="Calibri"/>
                          <a:ea typeface="Calibri"/>
                          <a:cs typeface="Times New Roman"/>
                        </a:rPr>
                        <a:t> двоичные данные</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294244">
                <a:tc>
                  <a:txBody>
                    <a:bodyPr/>
                    <a:lstStyle/>
                    <a:p>
                      <a:pPr>
                        <a:lnSpc>
                          <a:spcPct val="115000"/>
                        </a:lnSpc>
                        <a:spcAft>
                          <a:spcPts val="1000"/>
                        </a:spcAft>
                      </a:pPr>
                      <a:r>
                        <a:rPr lang="ru-RU" sz="1400">
                          <a:latin typeface="Calibri"/>
                          <a:ea typeface="Calibri"/>
                          <a:cs typeface="Times New Roman"/>
                        </a:rPr>
                        <a:t>boolean</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&lt;boolean&gt;1&lt;/boolean&gt;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Логическая (булева) величина (0 или 1)</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294244">
                <a:tc>
                  <a:txBody>
                    <a:bodyPr/>
                    <a:lstStyle/>
                    <a:p>
                      <a:pPr>
                        <a:lnSpc>
                          <a:spcPct val="115000"/>
                        </a:lnSpc>
                        <a:spcAft>
                          <a:spcPts val="1000"/>
                        </a:spcAft>
                      </a:pPr>
                      <a:r>
                        <a:rPr lang="ru-RU" sz="1400">
                          <a:latin typeface="Calibri"/>
                          <a:ea typeface="Calibri"/>
                          <a:cs typeface="Times New Roman"/>
                        </a:rPr>
                        <a:t>date/time</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en-US" sz="1400">
                          <a:latin typeface="Calibri"/>
                          <a:ea typeface="Times New Roman"/>
                          <a:cs typeface="Times New Roman"/>
                        </a:rPr>
                        <a:t>&lt;dateTime.iso8601&gt;19980717T14:08:55&lt;/dateTime.iso8601&gt;</a:t>
                      </a:r>
                      <a:endParaRPr lang="ru-RU" sz="1400">
                        <a:latin typeface="Calibri"/>
                        <a:ea typeface="Times New Roman"/>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Дата и время</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294244">
                <a:tc>
                  <a:txBody>
                    <a:bodyPr/>
                    <a:lstStyle/>
                    <a:p>
                      <a:pPr>
                        <a:lnSpc>
                          <a:spcPct val="115000"/>
                        </a:lnSpc>
                        <a:spcAft>
                          <a:spcPts val="1000"/>
                        </a:spcAft>
                      </a:pPr>
                      <a:r>
                        <a:rPr lang="ru-RU" sz="1400">
                          <a:latin typeface="Calibri"/>
                          <a:ea typeface="Calibri"/>
                          <a:cs typeface="Times New Roman"/>
                        </a:rPr>
                        <a:t>double</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&lt;double&gt;-12.53&lt;/double&gt;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Дробная величина двойной точности</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154049">
                <a:tc>
                  <a:txBody>
                    <a:bodyPr/>
                    <a:lstStyle/>
                    <a:p>
                      <a:pPr>
                        <a:lnSpc>
                          <a:spcPct val="115000"/>
                        </a:lnSpc>
                        <a:spcAft>
                          <a:spcPts val="1000"/>
                        </a:spcAft>
                      </a:pPr>
                      <a:r>
                        <a:rPr lang="ru-RU" sz="1400">
                          <a:latin typeface="Calibri"/>
                          <a:ea typeface="Calibri"/>
                          <a:cs typeface="Times New Roman"/>
                        </a:rPr>
                        <a:t>integer</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&lt;i4&gt;42&lt;/i4&gt;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Целое число</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434439">
                <a:tc>
                  <a:txBody>
                    <a:bodyPr/>
                    <a:lstStyle/>
                    <a:p>
                      <a:pPr>
                        <a:lnSpc>
                          <a:spcPct val="115000"/>
                        </a:lnSpc>
                        <a:spcAft>
                          <a:spcPts val="1000"/>
                        </a:spcAft>
                      </a:pPr>
                      <a:r>
                        <a:rPr lang="ru-RU" sz="1400">
                          <a:latin typeface="Calibri"/>
                          <a:ea typeface="Calibri"/>
                          <a:cs typeface="Times New Roman"/>
                        </a:rPr>
                        <a:t>string</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&lt;string&gt;Здравствуй, Мир!&lt;/string&gt;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Строка символов (в той же кодировке, что и весь </a:t>
                      </a:r>
                      <a:r>
                        <a:rPr lang="ru-RU" sz="1400" u="sng">
                          <a:solidFill>
                            <a:srgbClr val="0000FF"/>
                          </a:solidFill>
                          <a:latin typeface="Calibri"/>
                          <a:ea typeface="Calibri"/>
                          <a:cs typeface="Times New Roman"/>
                          <a:hlinkClick r:id="rId3" tooltip="XML"/>
                        </a:rPr>
                        <a:t>XML</a:t>
                      </a:r>
                      <a:r>
                        <a:rPr lang="ru-RU" sz="1400">
                          <a:latin typeface="Calibri"/>
                          <a:ea typeface="Calibri"/>
                          <a:cs typeface="Times New Roman"/>
                        </a:rPr>
                        <a:t>-документ)</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995220">
                <a:tc>
                  <a:txBody>
                    <a:bodyPr/>
                    <a:lstStyle/>
                    <a:p>
                      <a:pPr>
                        <a:lnSpc>
                          <a:spcPct val="115000"/>
                        </a:lnSpc>
                        <a:spcAft>
                          <a:spcPts val="1000"/>
                        </a:spcAft>
                      </a:pPr>
                      <a:r>
                        <a:rPr lang="ru-RU" sz="1400">
                          <a:latin typeface="Calibri"/>
                          <a:ea typeface="Calibri"/>
                          <a:cs typeface="Times New Roman"/>
                        </a:rPr>
                        <a:t>struct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 </a:t>
                      </a:r>
                      <a:r>
                        <a:rPr lang="en-US" sz="1400">
                          <a:latin typeface="Calibri"/>
                          <a:ea typeface="Times New Roman"/>
                          <a:cs typeface="Times New Roman"/>
                        </a:rPr>
                        <a:t>&lt;struct&gt;   &lt;member&gt;     &lt;name&gt;</a:t>
                      </a:r>
                      <a:r>
                        <a:rPr lang="ru-RU" sz="1400">
                          <a:latin typeface="Calibri"/>
                          <a:ea typeface="Times New Roman"/>
                          <a:cs typeface="Times New Roman"/>
                        </a:rPr>
                        <a:t>Что</a:t>
                      </a:r>
                      <a:r>
                        <a:rPr lang="en-US" sz="1400">
                          <a:latin typeface="Calibri"/>
                          <a:ea typeface="Times New Roman"/>
                          <a:cs typeface="Times New Roman"/>
                        </a:rPr>
                        <a:t>-</a:t>
                      </a:r>
                      <a:r>
                        <a:rPr lang="ru-RU" sz="1400">
                          <a:latin typeface="Calibri"/>
                          <a:ea typeface="Times New Roman"/>
                          <a:cs typeface="Times New Roman"/>
                        </a:rPr>
                        <a:t>то</a:t>
                      </a:r>
                      <a:r>
                        <a:rPr lang="en-US" sz="1400">
                          <a:latin typeface="Calibri"/>
                          <a:ea typeface="Times New Roman"/>
                          <a:cs typeface="Times New Roman"/>
                        </a:rPr>
                        <a:t>&lt;/name&gt;     &lt;value&gt;&lt;i4&gt;1&lt;/i4&gt;&lt;/value&gt;   &lt;/member&gt;   &lt;member&gt;     &lt;name&gt;</a:t>
                      </a:r>
                      <a:r>
                        <a:rPr lang="ru-RU" sz="1400">
                          <a:latin typeface="Calibri"/>
                          <a:ea typeface="Times New Roman"/>
                          <a:cs typeface="Times New Roman"/>
                        </a:rPr>
                        <a:t>Ещё что</a:t>
                      </a:r>
                      <a:r>
                        <a:rPr lang="en-US" sz="1400">
                          <a:latin typeface="Calibri"/>
                          <a:ea typeface="Times New Roman"/>
                          <a:cs typeface="Times New Roman"/>
                        </a:rPr>
                        <a:t>-</a:t>
                      </a:r>
                      <a:r>
                        <a:rPr lang="ru-RU" sz="1400">
                          <a:latin typeface="Calibri"/>
                          <a:ea typeface="Times New Roman"/>
                          <a:cs typeface="Times New Roman"/>
                        </a:rPr>
                        <a:t>то</a:t>
                      </a:r>
                      <a:r>
                        <a:rPr lang="en-US" sz="1400">
                          <a:latin typeface="Calibri"/>
                          <a:ea typeface="Times New Roman"/>
                          <a:cs typeface="Times New Roman"/>
                        </a:rPr>
                        <a:t>&lt;/name&gt;     &lt;value&gt;&lt;i4&gt;2&lt;/i4&gt;&lt;/value&gt;   &lt;/member&gt; </a:t>
                      </a:r>
                      <a:r>
                        <a:rPr lang="ru-RU" sz="1400">
                          <a:latin typeface="Calibri"/>
                          <a:ea typeface="Times New Roman"/>
                          <a:cs typeface="Times New Roman"/>
                        </a:rPr>
                        <a:t>&lt;/struct&gt;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Массив величин, с ключами</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r h="294244">
                <a:tc>
                  <a:txBody>
                    <a:bodyPr/>
                    <a:lstStyle/>
                    <a:p>
                      <a:pPr>
                        <a:lnSpc>
                          <a:spcPct val="115000"/>
                        </a:lnSpc>
                        <a:spcAft>
                          <a:spcPts val="1000"/>
                        </a:spcAft>
                      </a:pPr>
                      <a:r>
                        <a:rPr lang="ru-RU" sz="1400">
                          <a:latin typeface="Calibri"/>
                          <a:ea typeface="Calibri"/>
                          <a:cs typeface="Times New Roman"/>
                        </a:rPr>
                        <a:t>nil</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&lt;nil/&gt;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dirty="0">
                          <a:latin typeface="Calibri"/>
                          <a:ea typeface="Calibri"/>
                          <a:cs typeface="Times New Roman"/>
                        </a:rPr>
                        <a:t>Нулевая (пустая) величина — это </a:t>
                      </a:r>
                      <a:r>
                        <a:rPr lang="ru-RU" sz="1400" u="sng" dirty="0">
                          <a:solidFill>
                            <a:srgbClr val="0000FF"/>
                          </a:solidFill>
                          <a:latin typeface="Calibri"/>
                          <a:ea typeface="Calibri"/>
                          <a:cs typeface="Times New Roman"/>
                          <a:hlinkClick r:id="rId4"/>
                        </a:rPr>
                        <a:t>расширение</a:t>
                      </a:r>
                      <a:r>
                        <a:rPr lang="ru-RU" sz="1400" dirty="0">
                          <a:latin typeface="Calibri"/>
                          <a:ea typeface="Calibri"/>
                          <a:cs typeface="Times New Roman"/>
                        </a:rPr>
                        <a:t> XML-RPC</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r>
            </a:tbl>
          </a:graphicData>
        </a:graphic>
      </p:graphicFrame>
      <p:sp>
        <p:nvSpPr>
          <p:cNvPr id="3" name="Прямоугольник 2"/>
          <p:cNvSpPr/>
          <p:nvPr/>
        </p:nvSpPr>
        <p:spPr>
          <a:xfrm>
            <a:off x="214282" y="285728"/>
            <a:ext cx="1528624" cy="369332"/>
          </a:xfrm>
          <a:prstGeom prst="rect">
            <a:avLst/>
          </a:prstGeom>
        </p:spPr>
        <p:txBody>
          <a:bodyPr wrap="none">
            <a:spAutoFit/>
          </a:bodyPr>
          <a:lstStyle/>
          <a:p>
            <a:r>
              <a:rPr lang="ru-RU" b="1" dirty="0"/>
              <a:t>Типы данных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a:srcRect/>
          <a:stretch>
            <a:fillRect/>
          </a:stretch>
        </p:blipFill>
        <p:spPr bwMode="auto">
          <a:xfrm>
            <a:off x="500034" y="714356"/>
            <a:ext cx="9535263" cy="2181236"/>
          </a:xfrm>
          <a:prstGeom prst="rect">
            <a:avLst/>
          </a:prstGeom>
          <a:noFill/>
          <a:ln w="9525">
            <a:noFill/>
            <a:miter lim="800000"/>
            <a:headEnd/>
            <a:tailEnd/>
          </a:ln>
          <a:effectLst/>
        </p:spPr>
      </p:pic>
      <p:pic>
        <p:nvPicPr>
          <p:cNvPr id="22533" name="Picture 5"/>
          <p:cNvPicPr>
            <a:picLocks noChangeAspect="1" noChangeArrowheads="1"/>
          </p:cNvPicPr>
          <p:nvPr/>
        </p:nvPicPr>
        <p:blipFill>
          <a:blip r:embed="rId3"/>
          <a:srcRect/>
          <a:stretch>
            <a:fillRect/>
          </a:stretch>
        </p:blipFill>
        <p:spPr bwMode="auto">
          <a:xfrm>
            <a:off x="571472" y="4286256"/>
            <a:ext cx="10706655" cy="2214578"/>
          </a:xfrm>
          <a:prstGeom prst="rect">
            <a:avLst/>
          </a:prstGeom>
          <a:noFill/>
          <a:ln w="9525">
            <a:noFill/>
            <a:miter lim="800000"/>
            <a:headEnd/>
            <a:tailEnd/>
          </a:ln>
          <a:effectLst/>
        </p:spPr>
      </p:pic>
      <p:sp>
        <p:nvSpPr>
          <p:cNvPr id="7" name="Прямоугольник 6"/>
          <p:cNvSpPr/>
          <p:nvPr/>
        </p:nvSpPr>
        <p:spPr>
          <a:xfrm>
            <a:off x="285720" y="214290"/>
            <a:ext cx="3713965" cy="369332"/>
          </a:xfrm>
          <a:prstGeom prst="rect">
            <a:avLst/>
          </a:prstGeom>
        </p:spPr>
        <p:txBody>
          <a:bodyPr wrap="none">
            <a:spAutoFit/>
          </a:bodyPr>
          <a:lstStyle/>
          <a:p>
            <a:r>
              <a:rPr lang="ru-RU" dirty="0"/>
              <a:t>Типичный пример запроса XML-RPC</a:t>
            </a:r>
          </a:p>
        </p:txBody>
      </p:sp>
      <p:sp>
        <p:nvSpPr>
          <p:cNvPr id="8" name="Прямоугольник 7"/>
          <p:cNvSpPr/>
          <p:nvPr/>
        </p:nvSpPr>
        <p:spPr>
          <a:xfrm>
            <a:off x="428596" y="3786190"/>
            <a:ext cx="4578626" cy="369332"/>
          </a:xfrm>
          <a:prstGeom prst="rect">
            <a:avLst/>
          </a:prstGeom>
        </p:spPr>
        <p:txBody>
          <a:bodyPr wrap="none">
            <a:spAutoFit/>
          </a:bodyPr>
          <a:lstStyle/>
          <a:p>
            <a:r>
              <a:rPr lang="ru-RU" dirty="0"/>
              <a:t>Типичный пример ответа на запрос XML-RPC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8"/>
            <a:ext cx="6143652" cy="369332"/>
          </a:xfrm>
          <a:prstGeom prst="rect">
            <a:avLst/>
          </a:prstGeom>
        </p:spPr>
        <p:txBody>
          <a:bodyPr wrap="square">
            <a:spAutoFit/>
          </a:bodyPr>
          <a:lstStyle/>
          <a:p>
            <a:r>
              <a:rPr lang="ru-RU" dirty="0"/>
              <a:t>Типичный пример отчёта об ошибке в запросе</a:t>
            </a:r>
            <a:r>
              <a:rPr lang="en-US" dirty="0"/>
              <a:t> XML-RPC</a:t>
            </a:r>
            <a:endParaRPr lang="ru-RU" dirty="0"/>
          </a:p>
        </p:txBody>
      </p:sp>
      <p:pic>
        <p:nvPicPr>
          <p:cNvPr id="21506" name="Picture 2"/>
          <p:cNvPicPr>
            <a:picLocks noChangeAspect="1" noChangeArrowheads="1"/>
          </p:cNvPicPr>
          <p:nvPr/>
        </p:nvPicPr>
        <p:blipFill>
          <a:blip r:embed="rId2"/>
          <a:srcRect/>
          <a:stretch>
            <a:fillRect/>
          </a:stretch>
        </p:blipFill>
        <p:spPr bwMode="auto">
          <a:xfrm>
            <a:off x="285720" y="928670"/>
            <a:ext cx="10415103" cy="385765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00364" y="2571744"/>
            <a:ext cx="2304681" cy="584775"/>
          </a:xfrm>
          <a:prstGeom prst="rect">
            <a:avLst/>
          </a:prstGeom>
        </p:spPr>
        <p:txBody>
          <a:bodyPr wrap="square">
            <a:spAutoFit/>
          </a:bodyPr>
          <a:lstStyle/>
          <a:p>
            <a:r>
              <a:rPr lang="ru-RU" sz="3200" dirty="0"/>
              <a:t>XML-RPC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57422" y="1428736"/>
            <a:ext cx="4572000" cy="3970318"/>
          </a:xfrm>
          <a:prstGeom prst="rect">
            <a:avLst/>
          </a:prstGeom>
        </p:spPr>
        <p:txBody>
          <a:bodyPr>
            <a:spAutoFit/>
          </a:bodyPr>
          <a:lstStyle/>
          <a:p>
            <a:r>
              <a:rPr lang="en-US" dirty="0"/>
              <a:t>POST /RPC2 HTTP/1.0</a:t>
            </a:r>
            <a:br>
              <a:rPr lang="en-US" dirty="0"/>
            </a:br>
            <a:r>
              <a:rPr lang="en-US" dirty="0"/>
              <a:t>User-Agent: </a:t>
            </a:r>
            <a:r>
              <a:rPr lang="en-US" dirty="0" err="1"/>
              <a:t>MyAPP</a:t>
            </a:r>
            <a:r>
              <a:rPr lang="en-US" dirty="0"/>
              <a:t>-Word/5.1.2 (WinNT)</a:t>
            </a:r>
            <a:br>
              <a:rPr lang="en-US" dirty="0"/>
            </a:br>
            <a:r>
              <a:rPr lang="en-US" dirty="0"/>
              <a:t>Host: server.localnet.com</a:t>
            </a:r>
            <a:br>
              <a:rPr lang="en-US" dirty="0"/>
            </a:br>
            <a:r>
              <a:rPr lang="en-US" dirty="0"/>
              <a:t>Content-Type: text/xml</a:t>
            </a:r>
            <a:br>
              <a:rPr lang="en-US" dirty="0"/>
            </a:br>
            <a:r>
              <a:rPr lang="en-US" dirty="0"/>
              <a:t>Content-length: 172</a:t>
            </a:r>
            <a:br>
              <a:rPr lang="en-US" dirty="0"/>
            </a:br>
            <a:r>
              <a:rPr lang="en-US" dirty="0"/>
              <a:t>&lt;? xml version="1.0"?&gt;</a:t>
            </a:r>
            <a:br>
              <a:rPr lang="en-US" dirty="0"/>
            </a:br>
            <a:r>
              <a:rPr lang="en-US" dirty="0"/>
              <a:t>&lt;</a:t>
            </a:r>
            <a:r>
              <a:rPr lang="en-US" dirty="0" err="1"/>
              <a:t>methodCall</a:t>
            </a:r>
            <a:r>
              <a:rPr lang="en-US" dirty="0"/>
              <a:t>&gt;</a:t>
            </a:r>
            <a:br>
              <a:rPr lang="en-US" dirty="0"/>
            </a:br>
            <a:r>
              <a:rPr lang="en-US" dirty="0"/>
              <a:t>&lt;</a:t>
            </a:r>
            <a:r>
              <a:rPr lang="en-US" dirty="0" err="1"/>
              <a:t>methodName</a:t>
            </a:r>
            <a:r>
              <a:rPr lang="en-US" dirty="0"/>
              <a:t>&gt;</a:t>
            </a:r>
            <a:r>
              <a:rPr lang="en-US" dirty="0" err="1"/>
              <a:t>CheckWord</a:t>
            </a:r>
            <a:r>
              <a:rPr lang="en-US" dirty="0"/>
              <a:t>&lt;/</a:t>
            </a:r>
            <a:r>
              <a:rPr lang="en-US" dirty="0" err="1"/>
              <a:t>methodName</a:t>
            </a:r>
            <a:r>
              <a:rPr lang="en-US" dirty="0"/>
              <a:t>&gt;</a:t>
            </a:r>
            <a:br>
              <a:rPr lang="en-US" dirty="0"/>
            </a:br>
            <a:r>
              <a:rPr lang="en-US" dirty="0"/>
              <a:t>&lt;</a:t>
            </a:r>
            <a:r>
              <a:rPr lang="en-US" dirty="0" err="1"/>
              <a:t>params</a:t>
            </a:r>
            <a:r>
              <a:rPr lang="en-US" dirty="0"/>
              <a:t>&gt;</a:t>
            </a:r>
            <a:br>
              <a:rPr lang="en-US" dirty="0"/>
            </a:br>
            <a:r>
              <a:rPr lang="en-US" dirty="0"/>
              <a:t>&lt;</a:t>
            </a:r>
            <a:r>
              <a:rPr lang="en-US" dirty="0" err="1"/>
              <a:t>param</a:t>
            </a:r>
            <a:r>
              <a:rPr lang="en-US" dirty="0"/>
              <a:t>&gt;</a:t>
            </a:r>
            <a:br>
              <a:rPr lang="en-US" dirty="0"/>
            </a:br>
            <a:r>
              <a:rPr lang="en-US" dirty="0"/>
              <a:t>&lt;value&gt;&lt;string&gt;</a:t>
            </a:r>
            <a:r>
              <a:rPr lang="ru-RU" dirty="0"/>
              <a:t>проверка</a:t>
            </a:r>
            <a:r>
              <a:rPr lang="en-US" dirty="0"/>
              <a:t>&lt;/string&gt;&lt;/value&gt;</a:t>
            </a:r>
            <a:br>
              <a:rPr lang="en-US" dirty="0"/>
            </a:br>
            <a:r>
              <a:rPr lang="en-US" dirty="0"/>
              <a:t>&lt;/</a:t>
            </a:r>
            <a:r>
              <a:rPr lang="en-US" dirty="0" err="1"/>
              <a:t>param</a:t>
            </a:r>
            <a:r>
              <a:rPr lang="en-US" dirty="0"/>
              <a:t>&gt;</a:t>
            </a:r>
            <a:br>
              <a:rPr lang="en-US" dirty="0"/>
            </a:br>
            <a:r>
              <a:rPr lang="en-US" dirty="0"/>
              <a:t>&lt;/</a:t>
            </a:r>
            <a:r>
              <a:rPr lang="en-US" dirty="0" err="1"/>
              <a:t>params</a:t>
            </a:r>
            <a:r>
              <a:rPr lang="en-US" dirty="0"/>
              <a:t>&gt;</a:t>
            </a:r>
            <a:br>
              <a:rPr lang="en-US" dirty="0"/>
            </a:br>
            <a:r>
              <a:rPr lang="en-US" dirty="0"/>
              <a:t>&lt;/</a:t>
            </a:r>
            <a:r>
              <a:rPr lang="en-US" dirty="0" err="1"/>
              <a:t>methodCall</a:t>
            </a:r>
            <a:r>
              <a:rPr lang="en-US" dirty="0"/>
              <a:t>&gt;</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85720" y="214290"/>
            <a:ext cx="4288353" cy="2816156"/>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struct</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member</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&lt;name&gt;</a:t>
            </a:r>
            <a:r>
              <a:rPr kumimoji="0" lang="en-US"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FirstWord</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&lt;/name&gt;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&lt;value&gt;&lt;string&gt;Hell&lt;/string&gt;&lt;/value&gt;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&lt;/member&gt;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&lt;member&gt;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&lt;name&gt;</a:t>
            </a:r>
            <a:r>
              <a:rPr kumimoji="0" lang="en-US"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SecondWord</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&lt;/name&gt;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&lt;value&gt;&lt;string&gt;World!&lt;/string&gt;&lt;/value&gt;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member</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struct</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3357554" y="3929066"/>
            <a:ext cx="5044971" cy="2262158"/>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array</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&lt;data&gt;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&lt;value&gt;&lt;i4&gt;34&lt;/i4&gt;&lt;/value&gt;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&lt;value&gt;&lt;string&gt;</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Привет</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Мир</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a:t>
            </a:r>
            <a:r>
              <a:rPr kumimoji="0" lang="en-US"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boolean</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&gt;0&lt;/</a:t>
            </a:r>
            <a:r>
              <a:rPr kumimoji="0" lang="en-US"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boolean</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&lt;value&gt;&lt;i4&gt;-34&lt;/i4&gt;&lt;/value&gt;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data</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array</a:t>
            </a:r>
            <a:r>
              <a:rPr kumimoji="0" lang="ru-RU"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0034" y="357166"/>
            <a:ext cx="8001056" cy="6186309"/>
          </a:xfrm>
          <a:prstGeom prst="rect">
            <a:avLst/>
          </a:prstGeom>
        </p:spPr>
        <p:txBody>
          <a:bodyPr wrap="square">
            <a:spAutoFit/>
          </a:bodyPr>
          <a:lstStyle/>
          <a:p>
            <a:r>
              <a:rPr lang="en-US" dirty="0"/>
              <a:t>HTTP/1.1 200 OK</a:t>
            </a:r>
            <a:br>
              <a:rPr lang="en-US" dirty="0"/>
            </a:br>
            <a:r>
              <a:rPr lang="en-US" dirty="0"/>
              <a:t>Connection: close</a:t>
            </a:r>
            <a:br>
              <a:rPr lang="en-US" dirty="0"/>
            </a:br>
            <a:r>
              <a:rPr lang="en-US" dirty="0"/>
              <a:t>Content-Length: 166</a:t>
            </a:r>
            <a:br>
              <a:rPr lang="en-US" dirty="0"/>
            </a:br>
            <a:r>
              <a:rPr lang="en-US" dirty="0"/>
              <a:t>Content-Type: text/xml</a:t>
            </a:r>
            <a:br>
              <a:rPr lang="en-US" dirty="0"/>
            </a:br>
            <a:r>
              <a:rPr lang="en-US" dirty="0"/>
              <a:t>Date: Fri, 17 Jul 1998 19:55:08 GMT</a:t>
            </a:r>
            <a:br>
              <a:rPr lang="en-US" dirty="0"/>
            </a:br>
            <a:r>
              <a:rPr lang="en-US" dirty="0"/>
              <a:t>Server: </a:t>
            </a:r>
            <a:r>
              <a:rPr lang="en-US" dirty="0" err="1"/>
              <a:t>MyWordCheckSerwer</a:t>
            </a:r>
            <a:r>
              <a:rPr lang="en-US" dirty="0"/>
              <a:t>/5.1.2-WinNT</a:t>
            </a:r>
            <a:br>
              <a:rPr lang="en-US" dirty="0"/>
            </a:br>
            <a:r>
              <a:rPr lang="en-US" dirty="0"/>
              <a:t>&lt;? xml version="1.0"?&gt;</a:t>
            </a:r>
            <a:br>
              <a:rPr lang="en-US" dirty="0"/>
            </a:br>
            <a:r>
              <a:rPr lang="en-US" dirty="0"/>
              <a:t>&lt;</a:t>
            </a:r>
            <a:r>
              <a:rPr lang="en-US" dirty="0" err="1"/>
              <a:t>methodResponse</a:t>
            </a:r>
            <a:r>
              <a:rPr lang="en-US" dirty="0"/>
              <a:t>&gt;</a:t>
            </a:r>
            <a:br>
              <a:rPr lang="en-US" dirty="0"/>
            </a:br>
            <a:r>
              <a:rPr lang="en-US" dirty="0"/>
              <a:t>&lt;</a:t>
            </a:r>
            <a:r>
              <a:rPr lang="en-US" dirty="0" err="1"/>
              <a:t>params</a:t>
            </a:r>
            <a:r>
              <a:rPr lang="en-US" dirty="0" smtClean="0"/>
              <a:t>&gt;&lt;</a:t>
            </a:r>
            <a:r>
              <a:rPr lang="en-US" dirty="0" err="1"/>
              <a:t>param</a:t>
            </a:r>
            <a:r>
              <a:rPr lang="en-US" dirty="0"/>
              <a:t>&gt;</a:t>
            </a:r>
            <a:br>
              <a:rPr lang="en-US" dirty="0"/>
            </a:br>
            <a:r>
              <a:rPr lang="en-US" dirty="0"/>
              <a:t>&lt;value&gt;&lt;</a:t>
            </a:r>
            <a:r>
              <a:rPr lang="en-US" dirty="0" err="1"/>
              <a:t>boolean</a:t>
            </a:r>
            <a:r>
              <a:rPr lang="en-US" dirty="0"/>
              <a:t>&gt;true&lt;/</a:t>
            </a:r>
            <a:r>
              <a:rPr lang="en-US" dirty="0" err="1"/>
              <a:t>boolean</a:t>
            </a:r>
            <a:r>
              <a:rPr lang="en-US" dirty="0"/>
              <a:t>&gt;&lt;/value&gt;</a:t>
            </a:r>
            <a:br>
              <a:rPr lang="en-US" dirty="0"/>
            </a:br>
            <a:r>
              <a:rPr lang="en-US" dirty="0"/>
              <a:t>&lt;/</a:t>
            </a:r>
            <a:r>
              <a:rPr lang="en-US" dirty="0" err="1"/>
              <a:t>param</a:t>
            </a:r>
            <a:r>
              <a:rPr lang="en-US" dirty="0" smtClean="0"/>
              <a:t>&gt;&lt;/</a:t>
            </a:r>
            <a:r>
              <a:rPr lang="en-US" dirty="0" err="1"/>
              <a:t>params</a:t>
            </a:r>
            <a:r>
              <a:rPr lang="en-US" dirty="0"/>
              <a:t>&gt;</a:t>
            </a:r>
            <a:br>
              <a:rPr lang="en-US" dirty="0"/>
            </a:br>
            <a:r>
              <a:rPr lang="en-US" dirty="0"/>
              <a:t>&lt;/</a:t>
            </a:r>
            <a:r>
              <a:rPr lang="en-US" dirty="0" err="1"/>
              <a:t>methodResponse</a:t>
            </a:r>
            <a:r>
              <a:rPr lang="en-US" dirty="0"/>
              <a:t>&gt;</a:t>
            </a:r>
            <a:br>
              <a:rPr lang="en-US" dirty="0"/>
            </a:br>
            <a:r>
              <a:rPr lang="ru-RU" dirty="0"/>
              <a:t>Тело ответа при ошибке приложения</a:t>
            </a:r>
            <a:r>
              <a:rPr lang="en-US" dirty="0"/>
              <a:t/>
            </a:r>
            <a:br>
              <a:rPr lang="en-US" dirty="0"/>
            </a:br>
            <a:r>
              <a:rPr lang="en-US" dirty="0"/>
              <a:t>&lt;fault</a:t>
            </a:r>
            <a:r>
              <a:rPr lang="en-US" dirty="0" smtClean="0"/>
              <a:t>&gt;&lt;</a:t>
            </a:r>
            <a:r>
              <a:rPr lang="en-US" dirty="0"/>
              <a:t>value</a:t>
            </a:r>
            <a:r>
              <a:rPr lang="en-US" dirty="0" smtClean="0"/>
              <a:t>&gt;&lt;</a:t>
            </a:r>
            <a:r>
              <a:rPr lang="en-US" dirty="0" err="1"/>
              <a:t>struct</a:t>
            </a:r>
            <a:r>
              <a:rPr lang="en-US" dirty="0" smtClean="0"/>
              <a:t>&gt;&lt;</a:t>
            </a:r>
            <a:r>
              <a:rPr lang="en-US" dirty="0"/>
              <a:t>member&gt;</a:t>
            </a:r>
            <a:br>
              <a:rPr lang="en-US" dirty="0"/>
            </a:br>
            <a:r>
              <a:rPr lang="en-US" dirty="0"/>
              <a:t>&lt;name&gt;</a:t>
            </a:r>
            <a:r>
              <a:rPr lang="en-US" dirty="0" err="1"/>
              <a:t>faultCode</a:t>
            </a:r>
            <a:r>
              <a:rPr lang="en-US" dirty="0"/>
              <a:t>&lt;/name&gt;</a:t>
            </a:r>
            <a:br>
              <a:rPr lang="en-US" dirty="0"/>
            </a:br>
            <a:r>
              <a:rPr lang="en-US" dirty="0"/>
              <a:t>&lt;value&gt;&lt;</a:t>
            </a:r>
            <a:r>
              <a:rPr lang="en-US" dirty="0" err="1"/>
              <a:t>int</a:t>
            </a:r>
            <a:r>
              <a:rPr lang="en-US" dirty="0"/>
              <a:t>&gt;4&lt;/</a:t>
            </a:r>
            <a:r>
              <a:rPr lang="en-US" dirty="0" err="1"/>
              <a:t>int</a:t>
            </a:r>
            <a:r>
              <a:rPr lang="en-US" dirty="0"/>
              <a:t>&gt;&lt;/value&gt;</a:t>
            </a:r>
            <a:br>
              <a:rPr lang="en-US" dirty="0"/>
            </a:br>
            <a:r>
              <a:rPr lang="en-US" dirty="0"/>
              <a:t>&lt;/member&gt;</a:t>
            </a:r>
            <a:br>
              <a:rPr lang="en-US" dirty="0"/>
            </a:br>
            <a:r>
              <a:rPr lang="en-US" dirty="0"/>
              <a:t>&lt;member&gt;</a:t>
            </a:r>
            <a:br>
              <a:rPr lang="en-US" dirty="0"/>
            </a:br>
            <a:r>
              <a:rPr lang="en-US" dirty="0"/>
              <a:t>&lt;name&gt;</a:t>
            </a:r>
            <a:r>
              <a:rPr lang="en-US" dirty="0" err="1"/>
              <a:t>faultString</a:t>
            </a:r>
            <a:r>
              <a:rPr lang="en-US" dirty="0"/>
              <a:t>&lt;/name&gt;</a:t>
            </a:r>
            <a:br>
              <a:rPr lang="en-US" dirty="0"/>
            </a:br>
            <a:r>
              <a:rPr lang="en-US" dirty="0"/>
              <a:t>&lt;value&gt;</a:t>
            </a:r>
            <a:br>
              <a:rPr lang="en-US" dirty="0"/>
            </a:br>
            <a:r>
              <a:rPr lang="en-US" dirty="0"/>
              <a:t>&lt;string&gt;Too many </a:t>
            </a:r>
            <a:r>
              <a:rPr lang="ru-RU" dirty="0" err="1"/>
              <a:t>р</a:t>
            </a:r>
            <a:r>
              <a:rPr lang="en-US" dirty="0" err="1"/>
              <a:t>arameters</a:t>
            </a:r>
            <a:r>
              <a:rPr lang="en-US" dirty="0"/>
              <a:t>.&lt;/string&gt;</a:t>
            </a:r>
            <a:br>
              <a:rPr lang="en-US" dirty="0"/>
            </a:br>
            <a:r>
              <a:rPr lang="en-US" dirty="0"/>
              <a:t>&lt;/value</a:t>
            </a:r>
            <a:r>
              <a:rPr lang="en-US" dirty="0" smtClean="0"/>
              <a:t>&gt;&lt;/</a:t>
            </a:r>
            <a:r>
              <a:rPr lang="en-US" dirty="0"/>
              <a:t>member</a:t>
            </a:r>
            <a:r>
              <a:rPr lang="en-US" dirty="0" smtClean="0"/>
              <a:t>&gt;&lt;/</a:t>
            </a:r>
            <a:r>
              <a:rPr lang="en-US" dirty="0" err="1"/>
              <a:t>struct</a:t>
            </a:r>
            <a:r>
              <a:rPr lang="en-US" dirty="0" smtClean="0"/>
              <a:t>&gt;&lt;/</a:t>
            </a:r>
            <a:r>
              <a:rPr lang="en-US" dirty="0"/>
              <a:t>value</a:t>
            </a:r>
            <a:r>
              <a:rPr lang="en-US" dirty="0" smtClean="0"/>
              <a:t>&gt;&lt;/</a:t>
            </a:r>
            <a:r>
              <a:rPr lang="en-US" dirty="0"/>
              <a:t>fault&gt;</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7409" name="Text Box 1"/>
          <p:cNvSpPr txBox="1">
            <a:spLocks noChangeArrowheads="1"/>
          </p:cNvSpPr>
          <p:nvPr/>
        </p:nvSpPr>
        <p:spPr bwMode="auto">
          <a:xfrm>
            <a:off x="928662" y="1714488"/>
            <a:ext cx="6500826" cy="2828924"/>
          </a:xfrm>
          <a:prstGeom prst="rect">
            <a:avLst/>
          </a:prstGeom>
          <a:solidFill>
            <a:srgbClr val="F8F8F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#include</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800000"/>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smtClean="0">
                <a:ln>
                  <a:noFill/>
                </a:ln>
                <a:solidFill>
                  <a:srgbClr val="800000"/>
                </a:solidFill>
                <a:effectLst/>
                <a:latin typeface="Courier New" pitchFamily="49" charset="0"/>
                <a:ea typeface="Times New Roman" pitchFamily="18" charset="0"/>
                <a:cs typeface="Courier New" pitchFamily="49" charset="0"/>
              </a:rPr>
              <a:t>stdafx.h</a:t>
            </a:r>
            <a:r>
              <a:rPr kumimoji="0" lang="en-US" b="1" i="0" u="none" strike="noStrike" cap="none" normalizeH="0" baseline="0" dirty="0" smtClean="0">
                <a:ln>
                  <a:noFill/>
                </a:ln>
                <a:solidFill>
                  <a:srgbClr val="800000"/>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n, </a:t>
            </a: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char</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 </a:t>
            </a: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&amp; k);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_</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tmain</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argc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_TCHAR*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argv</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n = 50, k = 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char</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buf</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[50];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k =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(n, </a:t>
            </a:r>
            <a:r>
              <a:rPr kumimoji="0" lang="en-US"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buf</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k);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return</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42910" y="4929198"/>
            <a:ext cx="800102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ru-RU"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Процесс передачи параметров  при вызове удаленной процедуры называется </a:t>
            </a:r>
            <a:r>
              <a:rPr kumimoji="0" lang="ru-RU" sz="1600" b="1" i="1"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маршалингом</a:t>
            </a:r>
            <a:r>
              <a:rPr kumimoji="0" lang="ru-RU"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параметров (</a:t>
            </a:r>
            <a:r>
              <a:rPr kumimoji="0" lang="en-US"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parameter marshaling</a:t>
            </a:r>
            <a:r>
              <a:rPr kumimoji="0" lang="ru-RU"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a:t>
            </a:r>
            <a:r>
              <a:rPr kumimoji="0" lang="ru-RU"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714348" y="428604"/>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POST /RPC2 HTTP/1.0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User-Agent: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MyAppWord</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/5.1.2 (WinNT)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Host: server.localnet.com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Content-Type: text/xml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Content-length: 172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 xml version="1.0"?&gt;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methodCall</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methodName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TranslateWord</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methodName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&lt;name&gt;Word&lt;/name&gt;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&lt;value&gt;&lt;string&gt;world&lt;/string&gt;&lt;/value&gt;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typetranslate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&lt;value&gt;&lt;string&gt;en-</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ru</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methodCall</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00034" y="117693"/>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HTTP/1.1 200 OK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Connection: close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Content-Length: 166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Content-Type: text/xml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Date: Fri, 17 Jul 1998 19:55:08 GMT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Server: </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MyWordCheckSerwer</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/5.1.2-WinNT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 xml version="1.0"?&gt;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methodResponse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WordtoTranslate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&lt;value&gt;&lt;string&gt;world&lt;/string&gt;&lt;/value&gt;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translatesword</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&lt;value&gt;&lt;string&gt;</a:t>
            </a:r>
            <a:r>
              <a:rPr kumimoji="0" lang="ru-RU"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мир</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typetranslate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&lt;value&gt;&lt;string&gt;en-</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ru</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methodResponse</a:t>
            </a:r>
            <a:r>
              <a:rPr kumimoji="0" lang="en-U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428596" y="1000108"/>
          <a:ext cx="7477155" cy="5218938"/>
        </p:xfrm>
        <a:graphic>
          <a:graphicData uri="http://schemas.openxmlformats.org/drawingml/2006/table">
            <a:tbl>
              <a:tblPr>
                <a:tableStyleId>{35758FB7-9AC5-4552-8A53-C91805E547FA}</a:tableStyleId>
              </a:tblPr>
              <a:tblGrid>
                <a:gridCol w="2492385"/>
                <a:gridCol w="2492385"/>
                <a:gridCol w="2492385"/>
              </a:tblGrid>
              <a:tr h="303724">
                <a:tc>
                  <a:txBody>
                    <a:bodyPr/>
                    <a:lstStyle/>
                    <a:p>
                      <a:pPr>
                        <a:lnSpc>
                          <a:spcPct val="115000"/>
                        </a:lnSpc>
                        <a:spcAft>
                          <a:spcPts val="1000"/>
                        </a:spcAft>
                      </a:pPr>
                      <a:r>
                        <a:rPr lang="ru-RU" sz="1800" dirty="0"/>
                        <a:t>Характеристика</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XML-RPC</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SOAP</a:t>
                      </a:r>
                      <a:endParaRPr lang="ru-RU" sz="1800">
                        <a:latin typeface="Calibri"/>
                        <a:ea typeface="Calibri"/>
                        <a:cs typeface="Times New Roman"/>
                      </a:endParaRPr>
                    </a:p>
                  </a:txBody>
                  <a:tcPr marL="9525" marR="9525" marT="9525" marB="9525" anchor="ctr"/>
                </a:tc>
              </a:tr>
              <a:tr h="303724">
                <a:tc>
                  <a:txBody>
                    <a:bodyPr/>
                    <a:lstStyle/>
                    <a:p>
                      <a:pPr>
                        <a:lnSpc>
                          <a:spcPct val="115000"/>
                        </a:lnSpc>
                        <a:spcAft>
                          <a:spcPts val="1000"/>
                        </a:spcAft>
                      </a:pPr>
                      <a:r>
                        <a:rPr lang="ru-RU" sz="1800" dirty="0"/>
                        <a:t>Скалярные типы данных</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r>
              <a:tr h="303724">
                <a:tc>
                  <a:txBody>
                    <a:bodyPr/>
                    <a:lstStyle/>
                    <a:p>
                      <a:pPr>
                        <a:lnSpc>
                          <a:spcPct val="115000"/>
                        </a:lnSpc>
                        <a:spcAft>
                          <a:spcPts val="1000"/>
                        </a:spcAft>
                      </a:pPr>
                      <a:r>
                        <a:rPr lang="ru-RU" sz="1800"/>
                        <a:t>Структуры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r>
              <a:tr h="303724">
                <a:tc>
                  <a:txBody>
                    <a:bodyPr/>
                    <a:lstStyle/>
                    <a:p>
                      <a:pPr>
                        <a:lnSpc>
                          <a:spcPct val="115000"/>
                        </a:lnSpc>
                        <a:spcAft>
                          <a:spcPts val="1000"/>
                        </a:spcAft>
                      </a:pPr>
                      <a:r>
                        <a:rPr lang="ru-RU" sz="1800"/>
                        <a:t>Массивы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r>
              <a:tr h="580135">
                <a:tc>
                  <a:txBody>
                    <a:bodyPr/>
                    <a:lstStyle/>
                    <a:p>
                      <a:pPr>
                        <a:lnSpc>
                          <a:spcPct val="115000"/>
                        </a:lnSpc>
                        <a:spcAft>
                          <a:spcPts val="1000"/>
                        </a:spcAft>
                      </a:pPr>
                      <a:r>
                        <a:rPr lang="ru-RU" sz="1800"/>
                        <a:t>Именованные массивы и структуры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r>
              <a:tr h="580135">
                <a:tc>
                  <a:txBody>
                    <a:bodyPr/>
                    <a:lstStyle/>
                    <a:p>
                      <a:pPr>
                        <a:lnSpc>
                          <a:spcPct val="115000"/>
                        </a:lnSpc>
                        <a:spcAft>
                          <a:spcPts val="1000"/>
                        </a:spcAft>
                      </a:pPr>
                      <a:r>
                        <a:rPr lang="ru-RU" sz="1800"/>
                        <a:t>Определяемые разработчиком кодировки</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r>
              <a:tr h="580135">
                <a:tc>
                  <a:txBody>
                    <a:bodyPr/>
                    <a:lstStyle/>
                    <a:p>
                      <a:pPr>
                        <a:lnSpc>
                          <a:spcPct val="115000"/>
                        </a:lnSpc>
                        <a:spcAft>
                          <a:spcPts val="1000"/>
                        </a:spcAft>
                      </a:pPr>
                      <a:r>
                        <a:rPr lang="ru-RU" sz="1800"/>
                        <a:t>Определяемые разработчиком типы данных</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r>
              <a:tr h="303724">
                <a:tc>
                  <a:txBody>
                    <a:bodyPr/>
                    <a:lstStyle/>
                    <a:p>
                      <a:pPr>
                        <a:lnSpc>
                          <a:spcPct val="115000"/>
                        </a:lnSpc>
                        <a:spcAft>
                          <a:spcPts val="1000"/>
                        </a:spcAft>
                      </a:pPr>
                      <a:r>
                        <a:rPr lang="ru-RU" sz="1800"/>
                        <a:t>Детализация ошибок</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r>
              <a:tr h="580135">
                <a:tc>
                  <a:txBody>
                    <a:bodyPr/>
                    <a:lstStyle/>
                    <a:p>
                      <a:pPr>
                        <a:lnSpc>
                          <a:spcPct val="115000"/>
                        </a:lnSpc>
                        <a:spcAft>
                          <a:spcPts val="1000"/>
                        </a:spcAft>
                      </a:pPr>
                      <a:r>
                        <a:rPr lang="ru-RU" sz="1800"/>
                        <a:t>Легкость освоения и практического применения</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16385" name="Group 1"/>
          <p:cNvGrpSpPr>
            <a:grpSpLocks noChangeAspect="1"/>
          </p:cNvGrpSpPr>
          <p:nvPr/>
        </p:nvGrpSpPr>
        <p:grpSpPr bwMode="auto">
          <a:xfrm>
            <a:off x="1071538" y="0"/>
            <a:ext cx="5829300" cy="5486400"/>
            <a:chOff x="2061" y="7726"/>
            <a:chExt cx="9180" cy="8640"/>
          </a:xfrm>
        </p:grpSpPr>
        <p:sp>
          <p:nvSpPr>
            <p:cNvPr id="16399" name="AutoShape 15"/>
            <p:cNvSpPr>
              <a:spLocks noChangeAspect="1" noChangeArrowheads="1" noTextEdit="1"/>
            </p:cNvSpPr>
            <p:nvPr/>
          </p:nvSpPr>
          <p:spPr bwMode="auto">
            <a:xfrm>
              <a:off x="2061" y="7726"/>
              <a:ext cx="9180" cy="864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6398" name="Rectangle 14"/>
            <p:cNvSpPr>
              <a:spLocks noChangeArrowheads="1"/>
            </p:cNvSpPr>
            <p:nvPr/>
          </p:nvSpPr>
          <p:spPr bwMode="auto">
            <a:xfrm>
              <a:off x="2601" y="1078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7" name="Rectangle 13"/>
            <p:cNvSpPr>
              <a:spLocks noChangeArrowheads="1"/>
            </p:cNvSpPr>
            <p:nvPr/>
          </p:nvSpPr>
          <p:spPr bwMode="auto">
            <a:xfrm>
              <a:off x="2601" y="12046"/>
              <a:ext cx="3060" cy="21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396" name="Line 12"/>
            <p:cNvSpPr>
              <a:spLocks noChangeShapeType="1"/>
            </p:cNvSpPr>
            <p:nvPr/>
          </p:nvSpPr>
          <p:spPr bwMode="auto">
            <a:xfrm flipH="1">
              <a:off x="5661" y="12046"/>
              <a:ext cx="720" cy="1"/>
            </a:xfrm>
            <a:prstGeom prst="line">
              <a:avLst/>
            </a:prstGeom>
            <a:noFill/>
            <a:ln w="381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395" name="Line 11"/>
            <p:cNvSpPr>
              <a:spLocks noChangeShapeType="1"/>
            </p:cNvSpPr>
            <p:nvPr/>
          </p:nvSpPr>
          <p:spPr bwMode="auto">
            <a:xfrm flipV="1">
              <a:off x="6381" y="8806"/>
              <a:ext cx="0" cy="324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394" name="Rectangle 10"/>
            <p:cNvSpPr>
              <a:spLocks noChangeArrowheads="1"/>
            </p:cNvSpPr>
            <p:nvPr/>
          </p:nvSpPr>
          <p:spPr bwMode="auto">
            <a:xfrm>
              <a:off x="7281" y="1078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3" name="Rectangle 9"/>
            <p:cNvSpPr>
              <a:spLocks noChangeArrowheads="1"/>
            </p:cNvSpPr>
            <p:nvPr/>
          </p:nvSpPr>
          <p:spPr bwMode="auto">
            <a:xfrm>
              <a:off x="7281" y="12046"/>
              <a:ext cx="3060" cy="3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6392" name="Text Box 8"/>
            <p:cNvSpPr txBox="1">
              <a:spLocks noChangeArrowheads="1"/>
            </p:cNvSpPr>
            <p:nvPr/>
          </p:nvSpPr>
          <p:spPr bwMode="auto">
            <a:xfrm>
              <a:off x="5301" y="8086"/>
              <a:ext cx="25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Указатель стека</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6391" name="Rectangle 7"/>
            <p:cNvSpPr>
              <a:spLocks noChangeArrowheads="1"/>
            </p:cNvSpPr>
            <p:nvPr/>
          </p:nvSpPr>
          <p:spPr bwMode="auto">
            <a:xfrm>
              <a:off x="7281" y="1204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0" name="Rectangle 6"/>
            <p:cNvSpPr>
              <a:spLocks noChangeArrowheads="1"/>
            </p:cNvSpPr>
            <p:nvPr/>
          </p:nvSpPr>
          <p:spPr bwMode="auto">
            <a:xfrm>
              <a:off x="7281" y="1276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7281" y="1348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8" name="Line 4"/>
            <p:cNvSpPr>
              <a:spLocks noChangeShapeType="1"/>
            </p:cNvSpPr>
            <p:nvPr/>
          </p:nvSpPr>
          <p:spPr bwMode="auto">
            <a:xfrm flipV="1">
              <a:off x="6561" y="8806"/>
              <a:ext cx="1" cy="666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387" name="Line 3"/>
            <p:cNvSpPr>
              <a:spLocks noChangeShapeType="1"/>
            </p:cNvSpPr>
            <p:nvPr/>
          </p:nvSpPr>
          <p:spPr bwMode="auto">
            <a:xfrm>
              <a:off x="6561" y="15465"/>
              <a:ext cx="720" cy="1"/>
            </a:xfrm>
            <a:prstGeom prst="line">
              <a:avLst/>
            </a:prstGeom>
            <a:noFill/>
            <a:ln w="381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386" name="Rectangle 2"/>
            <p:cNvSpPr>
              <a:spLocks noChangeArrowheads="1"/>
            </p:cNvSpPr>
            <p:nvPr/>
          </p:nvSpPr>
          <p:spPr bwMode="auto">
            <a:xfrm>
              <a:off x="7281" y="1420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func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citforum.ru/pictures/it/sos/img00045.gif"/>
          <p:cNvPicPr/>
          <p:nvPr/>
        </p:nvPicPr>
        <p:blipFill>
          <a:blip r:embed="rId2"/>
          <a:srcRect/>
          <a:stretch>
            <a:fillRect/>
          </a:stretch>
        </p:blipFill>
        <p:spPr bwMode="auto">
          <a:xfrm>
            <a:off x="714348" y="1000108"/>
            <a:ext cx="7358114" cy="5473165"/>
          </a:xfrm>
          <a:prstGeom prst="rect">
            <a:avLst/>
          </a:prstGeom>
          <a:noFill/>
          <a:ln w="9525">
            <a:noFill/>
            <a:miter lim="800000"/>
            <a:headEnd/>
            <a:tailEnd/>
          </a:ln>
        </p:spPr>
      </p:pic>
      <p:sp>
        <p:nvSpPr>
          <p:cNvPr id="17409" name="Rectangle 1"/>
          <p:cNvSpPr>
            <a:spLocks noChangeArrowheads="1"/>
          </p:cNvSpPr>
          <p:nvPr/>
        </p:nvSpPr>
        <p:spPr bwMode="auto">
          <a:xfrm>
            <a:off x="142844" y="142852"/>
            <a:ext cx="314079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ru-RU" sz="2400"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Remote</a:t>
            </a:r>
            <a:r>
              <a:rPr kumimoji="0" lang="ru-RU" sz="2400"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ru-RU" sz="2400"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Procedure</a:t>
            </a:r>
            <a:r>
              <a:rPr kumimoji="0" lang="ru-RU" sz="2400"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ru-RU" sz="2400"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Call</a:t>
            </a:r>
            <a:r>
              <a:rPr kumimoji="0" lang="ru-RU"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3600" b="1" i="0" u="none" strike="noStrike" cap="none" normalizeH="0" baseline="0" dirty="0" smtClean="0">
              <a:ln>
                <a:noFill/>
              </a:ln>
              <a:solidFill>
                <a:schemeClr val="tx1"/>
              </a:solidFill>
              <a:effectLst/>
              <a:latin typeface="Arial" pitchFamily="34" charset="0"/>
              <a:cs typeface="Arial" pitchFamily="34" charset="0"/>
            </a:endParaRPr>
          </a:p>
        </p:txBody>
      </p:sp>
      <p:sp>
        <p:nvSpPr>
          <p:cNvPr id="1538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bwMode="auto">
          <a:xfrm>
            <a:off x="1500166" y="-142900"/>
            <a:ext cx="5643602" cy="7414144"/>
            <a:chOff x="1788" y="-65"/>
            <a:chExt cx="9180" cy="12060"/>
          </a:xfrm>
        </p:grpSpPr>
        <p:sp>
          <p:nvSpPr>
            <p:cNvPr id="3" name="AutoShape 21"/>
            <p:cNvSpPr>
              <a:spLocks noChangeAspect="1" noChangeArrowheads="1" noTextEdit="1"/>
            </p:cNvSpPr>
            <p:nvPr/>
          </p:nvSpPr>
          <p:spPr bwMode="auto">
            <a:xfrm>
              <a:off x="1788" y="-65"/>
              <a:ext cx="9180" cy="12060"/>
            </a:xfrm>
            <a:prstGeom prst="rect">
              <a:avLst/>
            </a:prstGeom>
            <a:noFill/>
            <a:ln w="9525">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 name="Line 20"/>
            <p:cNvSpPr>
              <a:spLocks noChangeShapeType="1"/>
            </p:cNvSpPr>
            <p:nvPr/>
          </p:nvSpPr>
          <p:spPr bwMode="auto">
            <a:xfrm>
              <a:off x="2688" y="10555"/>
              <a:ext cx="6660" cy="1"/>
            </a:xfrm>
            <a:prstGeom prst="line">
              <a:avLst/>
            </a:prstGeom>
            <a:noFill/>
            <a:ln w="38100">
              <a:solidFill>
                <a:srgbClr val="339966"/>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 name="Text Box 19"/>
            <p:cNvSpPr txBox="1">
              <a:spLocks noChangeArrowheads="1"/>
            </p:cNvSpPr>
            <p:nvPr/>
          </p:nvSpPr>
          <p:spPr bwMode="auto">
            <a:xfrm>
              <a:off x="9348" y="1037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rgbClr val="339966"/>
                  </a:solidFill>
                  <a:effectLst/>
                  <a:latin typeface="Calibri" pitchFamily="34" charset="0"/>
                  <a:ea typeface="Times New Roman" pitchFamily="18" charset="0"/>
                  <a:cs typeface="Calibri" pitchFamily="34" charset="0"/>
                </a:rPr>
                <a:t>Время</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 Box 18"/>
            <p:cNvSpPr txBox="1">
              <a:spLocks noChangeArrowheads="1"/>
            </p:cNvSpPr>
            <p:nvPr/>
          </p:nvSpPr>
          <p:spPr bwMode="auto">
            <a:xfrm>
              <a:off x="1968" y="2995"/>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smtClean="0">
                  <a:ln>
                    <a:noFill/>
                  </a:ln>
                  <a:solidFill>
                    <a:srgbClr val="0000FF"/>
                  </a:solidFill>
                  <a:effectLst/>
                  <a:latin typeface="Calibri" pitchFamily="34" charset="0"/>
                  <a:ea typeface="Times New Roman" pitchFamily="18" charset="0"/>
                  <a:cs typeface="Calibri" pitchFamily="34" charset="0"/>
                </a:rPr>
                <a:t>Клиент</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Line 17"/>
            <p:cNvSpPr>
              <a:spLocks noChangeShapeType="1"/>
            </p:cNvSpPr>
            <p:nvPr/>
          </p:nvSpPr>
          <p:spPr bwMode="auto">
            <a:xfrm>
              <a:off x="3768" y="3175"/>
              <a:ext cx="1260" cy="1"/>
            </a:xfrm>
            <a:prstGeom prst="line">
              <a:avLst/>
            </a:prstGeom>
            <a:noFill/>
            <a:ln w="57150">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Text Box 16"/>
            <p:cNvSpPr txBox="1">
              <a:spLocks noChangeArrowheads="1"/>
            </p:cNvSpPr>
            <p:nvPr/>
          </p:nvSpPr>
          <p:spPr bwMode="auto">
            <a:xfrm>
              <a:off x="2208" y="7135"/>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smtClean="0">
                  <a:ln>
                    <a:noFill/>
                  </a:ln>
                  <a:solidFill>
                    <a:srgbClr val="FF0000"/>
                  </a:solidFill>
                  <a:effectLst/>
                  <a:latin typeface="Calibri" pitchFamily="34" charset="0"/>
                  <a:ea typeface="Times New Roman" pitchFamily="18" charset="0"/>
                  <a:cs typeface="Calibri" pitchFamily="34" charset="0"/>
                </a:rPr>
                <a:t>Сервер</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Line 15"/>
            <p:cNvSpPr>
              <a:spLocks noChangeShapeType="1"/>
            </p:cNvSpPr>
            <p:nvPr/>
          </p:nvSpPr>
          <p:spPr bwMode="auto">
            <a:xfrm>
              <a:off x="3768" y="7315"/>
              <a:ext cx="1800" cy="1"/>
            </a:xfrm>
            <a:prstGeom prst="line">
              <a:avLst/>
            </a:prstGeom>
            <a:noFill/>
            <a:ln w="57150">
              <a:solidFill>
                <a:srgbClr val="FF0000"/>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Line 14"/>
            <p:cNvSpPr>
              <a:spLocks noChangeShapeType="1"/>
            </p:cNvSpPr>
            <p:nvPr/>
          </p:nvSpPr>
          <p:spPr bwMode="auto">
            <a:xfrm>
              <a:off x="5028" y="3175"/>
              <a:ext cx="540" cy="4140"/>
            </a:xfrm>
            <a:prstGeom prst="line">
              <a:avLst/>
            </a:prstGeom>
            <a:noFill/>
            <a:ln w="19050">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1" name="Line 13"/>
            <p:cNvSpPr>
              <a:spLocks noChangeShapeType="1"/>
            </p:cNvSpPr>
            <p:nvPr/>
          </p:nvSpPr>
          <p:spPr bwMode="auto">
            <a:xfrm>
              <a:off x="5568" y="7315"/>
              <a:ext cx="1260" cy="1"/>
            </a:xfrm>
            <a:prstGeom prst="line">
              <a:avLst/>
            </a:prstGeom>
            <a:noFill/>
            <a:ln w="57150">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 name="Line 12"/>
            <p:cNvSpPr>
              <a:spLocks noChangeShapeType="1"/>
            </p:cNvSpPr>
            <p:nvPr/>
          </p:nvSpPr>
          <p:spPr bwMode="auto">
            <a:xfrm flipV="1">
              <a:off x="6828" y="3175"/>
              <a:ext cx="540" cy="4140"/>
            </a:xfrm>
            <a:prstGeom prst="line">
              <a:avLst/>
            </a:prstGeom>
            <a:noFill/>
            <a:ln w="1905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3" name="Line 11"/>
            <p:cNvSpPr>
              <a:spLocks noChangeShapeType="1"/>
            </p:cNvSpPr>
            <p:nvPr/>
          </p:nvSpPr>
          <p:spPr bwMode="auto">
            <a:xfrm>
              <a:off x="7368" y="3175"/>
              <a:ext cx="1260" cy="1"/>
            </a:xfrm>
            <a:prstGeom prst="line">
              <a:avLst/>
            </a:prstGeom>
            <a:noFill/>
            <a:ln w="57150">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Line 10"/>
            <p:cNvSpPr>
              <a:spLocks noChangeShapeType="1"/>
            </p:cNvSpPr>
            <p:nvPr/>
          </p:nvSpPr>
          <p:spPr bwMode="auto">
            <a:xfrm>
              <a:off x="7008" y="7315"/>
              <a:ext cx="1800" cy="1"/>
            </a:xfrm>
            <a:prstGeom prst="line">
              <a:avLst/>
            </a:prstGeom>
            <a:noFill/>
            <a:ln w="57150">
              <a:solidFill>
                <a:srgbClr val="FF0000"/>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5" name="Line 9"/>
            <p:cNvSpPr>
              <a:spLocks noChangeShapeType="1"/>
            </p:cNvSpPr>
            <p:nvPr/>
          </p:nvSpPr>
          <p:spPr bwMode="auto">
            <a:xfrm>
              <a:off x="5028" y="3175"/>
              <a:ext cx="2340" cy="1"/>
            </a:xfrm>
            <a:prstGeom prst="line">
              <a:avLst/>
            </a:prstGeom>
            <a:noFill/>
            <a:ln w="57150">
              <a:solidFill>
                <a:srgbClr val="0000FF"/>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AutoShape 8"/>
            <p:cNvSpPr>
              <a:spLocks noChangeArrowheads="1"/>
            </p:cNvSpPr>
            <p:nvPr/>
          </p:nvSpPr>
          <p:spPr bwMode="auto">
            <a:xfrm>
              <a:off x="2148" y="3895"/>
              <a:ext cx="1800" cy="1440"/>
            </a:xfrm>
            <a:prstGeom prst="wedgeRoundRectCallout">
              <a:avLst>
                <a:gd name="adj1" fmla="val 105611"/>
                <a:gd name="adj2" fmla="val -91667"/>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Вызов удаленной</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7"/>
            <p:cNvSpPr>
              <a:spLocks noChangeArrowheads="1"/>
            </p:cNvSpPr>
            <p:nvPr/>
          </p:nvSpPr>
          <p:spPr bwMode="auto">
            <a:xfrm>
              <a:off x="7908" y="4135"/>
              <a:ext cx="2160" cy="1440"/>
            </a:xfrm>
            <a:prstGeom prst="wedgeRoundRectCallout">
              <a:avLst>
                <a:gd name="adj1" fmla="val -72407"/>
                <a:gd name="adj2" fmla="val -113542"/>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Завершение вызова удаленной процедуры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6"/>
            <p:cNvSpPr>
              <a:spLocks noChangeArrowheads="1"/>
            </p:cNvSpPr>
            <p:nvPr/>
          </p:nvSpPr>
          <p:spPr bwMode="auto">
            <a:xfrm>
              <a:off x="2688" y="7855"/>
              <a:ext cx="1800" cy="1980"/>
            </a:xfrm>
            <a:prstGeom prst="wedgeRoundRectCallout">
              <a:avLst>
                <a:gd name="adj1" fmla="val 105611"/>
                <a:gd name="adj2" fmla="val -80301"/>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Вызов локальной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серверной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AutoShape 5"/>
            <p:cNvSpPr>
              <a:spLocks noChangeArrowheads="1"/>
            </p:cNvSpPr>
            <p:nvPr/>
          </p:nvSpPr>
          <p:spPr bwMode="auto">
            <a:xfrm>
              <a:off x="4848" y="655"/>
              <a:ext cx="1980" cy="1440"/>
            </a:xfrm>
            <a:prstGeom prst="wedgeRoundRectCallout">
              <a:avLst>
                <a:gd name="adj1" fmla="val 17981"/>
                <a:gd name="adj2" fmla="val 117708"/>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Ожидание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результата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4"/>
            <p:cNvSpPr txBox="1">
              <a:spLocks noChangeArrowheads="1"/>
            </p:cNvSpPr>
            <p:nvPr/>
          </p:nvSpPr>
          <p:spPr bwMode="auto">
            <a:xfrm>
              <a:off x="6468" y="551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rgbClr val="FF0000"/>
                  </a:solidFill>
                  <a:effectLst/>
                  <a:latin typeface="Calibri" pitchFamily="34" charset="0"/>
                  <a:ea typeface="Times New Roman" pitchFamily="18" charset="0"/>
                  <a:cs typeface="Calibri" pitchFamily="34" charset="0"/>
                </a:rPr>
                <a:t>ответ</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Text Box 3"/>
            <p:cNvSpPr txBox="1">
              <a:spLocks noChangeArrowheads="1"/>
            </p:cNvSpPr>
            <p:nvPr/>
          </p:nvSpPr>
          <p:spPr bwMode="auto">
            <a:xfrm>
              <a:off x="4488" y="551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rgbClr val="0000FF"/>
                  </a:solidFill>
                  <a:effectLst/>
                  <a:latin typeface="Calibri" pitchFamily="34" charset="0"/>
                  <a:ea typeface="Times New Roman" pitchFamily="18" charset="0"/>
                  <a:cs typeface="Calibri" pitchFamily="34" charset="0"/>
                </a:rPr>
                <a:t>запрос</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AutoShape 2"/>
            <p:cNvSpPr>
              <a:spLocks noChangeArrowheads="1"/>
            </p:cNvSpPr>
            <p:nvPr/>
          </p:nvSpPr>
          <p:spPr bwMode="auto">
            <a:xfrm>
              <a:off x="7728" y="8095"/>
              <a:ext cx="2160" cy="1980"/>
            </a:xfrm>
            <a:prstGeom prst="wedgeRoundRectCallout">
              <a:avLst>
                <a:gd name="adj1" fmla="val -88380"/>
                <a:gd name="adj2" fmla="val -84847"/>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Завершение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работы серверной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17" name="Rectangle 4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32771" name="Group 3"/>
          <p:cNvGrpSpPr>
            <a:grpSpLocks noChangeAspect="1"/>
          </p:cNvGrpSpPr>
          <p:nvPr/>
        </p:nvGrpSpPr>
        <p:grpSpPr bwMode="auto">
          <a:xfrm>
            <a:off x="714348" y="-285776"/>
            <a:ext cx="5829300" cy="7886700"/>
            <a:chOff x="1788" y="54"/>
            <a:chExt cx="9180" cy="12420"/>
          </a:xfrm>
        </p:grpSpPr>
        <p:sp>
          <p:nvSpPr>
            <p:cNvPr id="32816" name="AutoShape 48"/>
            <p:cNvSpPr>
              <a:spLocks noChangeAspect="1" noChangeArrowheads="1" noTextEdit="1"/>
            </p:cNvSpPr>
            <p:nvPr/>
          </p:nvSpPr>
          <p:spPr bwMode="auto">
            <a:xfrm>
              <a:off x="1788" y="54"/>
              <a:ext cx="9180" cy="1242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815" name="Rectangle 47"/>
            <p:cNvSpPr>
              <a:spLocks noChangeArrowheads="1"/>
            </p:cNvSpPr>
            <p:nvPr/>
          </p:nvSpPr>
          <p:spPr bwMode="auto">
            <a:xfrm>
              <a:off x="2328" y="773"/>
              <a:ext cx="3420" cy="9519"/>
            </a:xfrm>
            <a:prstGeom prst="rect">
              <a:avLst/>
            </a:prstGeom>
            <a:solidFill>
              <a:srgbClr val="FFFFFF"/>
            </a:solidFill>
            <a:ln w="57150" cmpd="thinThick">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14" name="Text Box 46"/>
            <p:cNvSpPr txBox="1">
              <a:spLocks noChangeArrowheads="1"/>
            </p:cNvSpPr>
            <p:nvPr/>
          </p:nvSpPr>
          <p:spPr bwMode="auto">
            <a:xfrm>
              <a:off x="2868" y="594"/>
              <a:ext cx="27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smtClean="0">
                  <a:ln>
                    <a:noFill/>
                  </a:ln>
                  <a:solidFill>
                    <a:srgbClr val="0000FF"/>
                  </a:solidFill>
                  <a:effectLst/>
                  <a:latin typeface="Calibri" pitchFamily="34" charset="0"/>
                  <a:ea typeface="Times New Roman" pitchFamily="18" charset="0"/>
                  <a:cs typeface="Calibri" pitchFamily="34" charset="0"/>
                </a:rPr>
                <a:t>Компьютер клиента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813" name="Rectangle 45"/>
            <p:cNvSpPr>
              <a:spLocks noChangeArrowheads="1"/>
            </p:cNvSpPr>
            <p:nvPr/>
          </p:nvSpPr>
          <p:spPr bwMode="auto">
            <a:xfrm>
              <a:off x="2688" y="1674"/>
              <a:ext cx="2700" cy="234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k =  func(n,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buf,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k);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12" name="Rectangle 44"/>
            <p:cNvSpPr>
              <a:spLocks noChangeArrowheads="1"/>
            </p:cNvSpPr>
            <p:nvPr/>
          </p:nvSpPr>
          <p:spPr bwMode="auto">
            <a:xfrm>
              <a:off x="2688" y="4554"/>
              <a:ext cx="2700" cy="34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11" name="Rectangle 43"/>
            <p:cNvSpPr>
              <a:spLocks noChangeArrowheads="1"/>
            </p:cNvSpPr>
            <p:nvPr/>
          </p:nvSpPr>
          <p:spPr bwMode="auto">
            <a:xfrm>
              <a:off x="2688" y="8514"/>
              <a:ext cx="2700" cy="126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Операционная</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система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810" name="Text Box 42"/>
            <p:cNvSpPr txBox="1">
              <a:spLocks noChangeArrowheads="1"/>
            </p:cNvSpPr>
            <p:nvPr/>
          </p:nvSpPr>
          <p:spPr bwMode="auto">
            <a:xfrm>
              <a:off x="3768" y="4374"/>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FF"/>
                  </a:solidFill>
                  <a:effectLst/>
                  <a:latin typeface="Calibri" pitchFamily="34" charset="0"/>
                  <a:ea typeface="Times New Roman" pitchFamily="18" charset="0"/>
                  <a:cs typeface="Calibri" pitchFamily="34" charset="0"/>
                </a:rPr>
                <a:t>Client stub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9" name="Text Box 41"/>
            <p:cNvSpPr txBox="1">
              <a:spLocks noChangeArrowheads="1"/>
            </p:cNvSpPr>
            <p:nvPr/>
          </p:nvSpPr>
          <p:spPr bwMode="auto">
            <a:xfrm>
              <a:off x="4128" y="1494"/>
              <a:ext cx="9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main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8" name="Rectangle 40"/>
            <p:cNvSpPr>
              <a:spLocks noChangeArrowheads="1"/>
            </p:cNvSpPr>
            <p:nvPr/>
          </p:nvSpPr>
          <p:spPr bwMode="auto">
            <a:xfrm>
              <a:off x="3228" y="509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807" name="Rectangle 39"/>
            <p:cNvSpPr>
              <a:spLocks noChangeArrowheads="1"/>
            </p:cNvSpPr>
            <p:nvPr/>
          </p:nvSpPr>
          <p:spPr bwMode="auto">
            <a:xfrm>
              <a:off x="3228" y="563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6" name="Rectangle 38"/>
            <p:cNvSpPr>
              <a:spLocks noChangeArrowheads="1"/>
            </p:cNvSpPr>
            <p:nvPr/>
          </p:nvSpPr>
          <p:spPr bwMode="auto">
            <a:xfrm>
              <a:off x="3228" y="617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5" name="Rectangle 37"/>
            <p:cNvSpPr>
              <a:spLocks noChangeArrowheads="1"/>
            </p:cNvSpPr>
            <p:nvPr/>
          </p:nvSpPr>
          <p:spPr bwMode="auto">
            <a:xfrm>
              <a:off x="3228" y="671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4" name="Rectangle 36"/>
            <p:cNvSpPr>
              <a:spLocks noChangeArrowheads="1"/>
            </p:cNvSpPr>
            <p:nvPr/>
          </p:nvSpPr>
          <p:spPr bwMode="auto">
            <a:xfrm>
              <a:off x="6468" y="773"/>
              <a:ext cx="3420" cy="9519"/>
            </a:xfrm>
            <a:prstGeom prst="rect">
              <a:avLst/>
            </a:prstGeom>
            <a:solidFill>
              <a:srgbClr val="FFFFFF"/>
            </a:solidFill>
            <a:ln w="57150" cmpd="thinThick">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03" name="Text Box 35"/>
            <p:cNvSpPr txBox="1">
              <a:spLocks noChangeArrowheads="1"/>
            </p:cNvSpPr>
            <p:nvPr/>
          </p:nvSpPr>
          <p:spPr bwMode="auto">
            <a:xfrm>
              <a:off x="7008" y="594"/>
              <a:ext cx="27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smtClean="0">
                  <a:ln>
                    <a:noFill/>
                  </a:ln>
                  <a:solidFill>
                    <a:srgbClr val="FF0000"/>
                  </a:solidFill>
                  <a:effectLst/>
                  <a:latin typeface="Calibri" pitchFamily="34" charset="0"/>
                  <a:ea typeface="Times New Roman" pitchFamily="18" charset="0"/>
                  <a:cs typeface="Calibri" pitchFamily="34" charset="0"/>
                </a:rPr>
                <a:t>Компьютер сервера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802" name="Rectangle 34"/>
            <p:cNvSpPr>
              <a:spLocks noChangeArrowheads="1"/>
            </p:cNvSpPr>
            <p:nvPr/>
          </p:nvSpPr>
          <p:spPr bwMode="auto">
            <a:xfrm>
              <a:off x="6828" y="1674"/>
              <a:ext cx="2700" cy="234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int func(n,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buf,</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k)</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return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1" name="Rectangle 33"/>
            <p:cNvSpPr>
              <a:spLocks noChangeArrowheads="1"/>
            </p:cNvSpPr>
            <p:nvPr/>
          </p:nvSpPr>
          <p:spPr bwMode="auto">
            <a:xfrm>
              <a:off x="6828" y="4554"/>
              <a:ext cx="2700" cy="34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00" name="Rectangle 32"/>
            <p:cNvSpPr>
              <a:spLocks noChangeArrowheads="1"/>
            </p:cNvSpPr>
            <p:nvPr/>
          </p:nvSpPr>
          <p:spPr bwMode="auto">
            <a:xfrm>
              <a:off x="6828" y="8514"/>
              <a:ext cx="2700" cy="126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Операционная</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система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799" name="Text Box 31"/>
            <p:cNvSpPr txBox="1">
              <a:spLocks noChangeArrowheads="1"/>
            </p:cNvSpPr>
            <p:nvPr/>
          </p:nvSpPr>
          <p:spPr bwMode="auto">
            <a:xfrm>
              <a:off x="7728" y="4374"/>
              <a:ext cx="16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0000"/>
                  </a:solidFill>
                  <a:effectLst/>
                  <a:latin typeface="Calibri" pitchFamily="34" charset="0"/>
                  <a:ea typeface="Times New Roman" pitchFamily="18" charset="0"/>
                  <a:cs typeface="Calibri" pitchFamily="34" charset="0"/>
                </a:rPr>
                <a:t>Server stub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8" name="Text Box 30"/>
            <p:cNvSpPr txBox="1">
              <a:spLocks noChangeArrowheads="1"/>
            </p:cNvSpPr>
            <p:nvPr/>
          </p:nvSpPr>
          <p:spPr bwMode="auto">
            <a:xfrm>
              <a:off x="8268" y="1494"/>
              <a:ext cx="9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7" name="Rectangle 29"/>
            <p:cNvSpPr>
              <a:spLocks noChangeArrowheads="1"/>
            </p:cNvSpPr>
            <p:nvPr/>
          </p:nvSpPr>
          <p:spPr bwMode="auto">
            <a:xfrm>
              <a:off x="7368" y="509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6" name="Rectangle 28"/>
            <p:cNvSpPr>
              <a:spLocks noChangeArrowheads="1"/>
            </p:cNvSpPr>
            <p:nvPr/>
          </p:nvSpPr>
          <p:spPr bwMode="auto">
            <a:xfrm>
              <a:off x="7368" y="563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5" name="Rectangle 27"/>
            <p:cNvSpPr>
              <a:spLocks noChangeArrowheads="1"/>
            </p:cNvSpPr>
            <p:nvPr/>
          </p:nvSpPr>
          <p:spPr bwMode="auto">
            <a:xfrm>
              <a:off x="7368" y="617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4" name="Rectangle 26"/>
            <p:cNvSpPr>
              <a:spLocks noChangeArrowheads="1"/>
            </p:cNvSpPr>
            <p:nvPr/>
          </p:nvSpPr>
          <p:spPr bwMode="auto">
            <a:xfrm>
              <a:off x="7368" y="671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3" name="Line 25"/>
            <p:cNvSpPr>
              <a:spLocks noChangeShapeType="1"/>
            </p:cNvSpPr>
            <p:nvPr/>
          </p:nvSpPr>
          <p:spPr bwMode="auto">
            <a:xfrm>
              <a:off x="1788" y="11192"/>
              <a:ext cx="8460" cy="1"/>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2" name="Line 24"/>
            <p:cNvSpPr>
              <a:spLocks noChangeShapeType="1"/>
            </p:cNvSpPr>
            <p:nvPr/>
          </p:nvSpPr>
          <p:spPr bwMode="auto">
            <a:xfrm>
              <a:off x="3926" y="10292"/>
              <a:ext cx="72" cy="90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1" name="Line 23"/>
            <p:cNvSpPr>
              <a:spLocks noChangeShapeType="1"/>
            </p:cNvSpPr>
            <p:nvPr/>
          </p:nvSpPr>
          <p:spPr bwMode="auto">
            <a:xfrm>
              <a:off x="8088" y="10292"/>
              <a:ext cx="113" cy="90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0" name="Line 22"/>
            <p:cNvSpPr>
              <a:spLocks noChangeShapeType="1"/>
            </p:cNvSpPr>
            <p:nvPr/>
          </p:nvSpPr>
          <p:spPr bwMode="auto">
            <a:xfrm>
              <a:off x="3048" y="4014"/>
              <a:ext cx="1"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9" name="Line 21"/>
            <p:cNvSpPr>
              <a:spLocks noChangeShapeType="1"/>
            </p:cNvSpPr>
            <p:nvPr/>
          </p:nvSpPr>
          <p:spPr bwMode="auto">
            <a:xfrm>
              <a:off x="3048" y="7974"/>
              <a:ext cx="1"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8" name="Line 20"/>
            <p:cNvSpPr>
              <a:spLocks noChangeShapeType="1"/>
            </p:cNvSpPr>
            <p:nvPr/>
          </p:nvSpPr>
          <p:spPr bwMode="auto">
            <a:xfrm flipV="1">
              <a:off x="9168" y="7974"/>
              <a:ext cx="0"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7" name="Line 19"/>
            <p:cNvSpPr>
              <a:spLocks noChangeShapeType="1"/>
            </p:cNvSpPr>
            <p:nvPr/>
          </p:nvSpPr>
          <p:spPr bwMode="auto">
            <a:xfrm>
              <a:off x="7188" y="401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6" name="Line 18"/>
            <p:cNvSpPr>
              <a:spLocks noChangeShapeType="1"/>
            </p:cNvSpPr>
            <p:nvPr/>
          </p:nvSpPr>
          <p:spPr bwMode="auto">
            <a:xfrm>
              <a:off x="7188" y="797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5" name="Line 17"/>
            <p:cNvSpPr>
              <a:spLocks noChangeShapeType="1"/>
            </p:cNvSpPr>
            <p:nvPr/>
          </p:nvSpPr>
          <p:spPr bwMode="auto">
            <a:xfrm>
              <a:off x="3048" y="9774"/>
              <a:ext cx="90" cy="968"/>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4" name="Line 16"/>
            <p:cNvSpPr>
              <a:spLocks noChangeShapeType="1"/>
            </p:cNvSpPr>
            <p:nvPr/>
          </p:nvSpPr>
          <p:spPr bwMode="auto">
            <a:xfrm>
              <a:off x="3138" y="10782"/>
              <a:ext cx="5963" cy="72"/>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3" name="Line 15"/>
            <p:cNvSpPr>
              <a:spLocks noChangeShapeType="1"/>
            </p:cNvSpPr>
            <p:nvPr/>
          </p:nvSpPr>
          <p:spPr bwMode="auto">
            <a:xfrm flipV="1">
              <a:off x="9097" y="9774"/>
              <a:ext cx="72" cy="108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2" name="Line 14"/>
            <p:cNvSpPr>
              <a:spLocks noChangeShapeType="1"/>
            </p:cNvSpPr>
            <p:nvPr/>
          </p:nvSpPr>
          <p:spPr bwMode="auto">
            <a:xfrm>
              <a:off x="7188" y="9774"/>
              <a:ext cx="72" cy="968"/>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1" name="Line 13"/>
            <p:cNvSpPr>
              <a:spLocks noChangeShapeType="1"/>
            </p:cNvSpPr>
            <p:nvPr/>
          </p:nvSpPr>
          <p:spPr bwMode="auto">
            <a:xfrm flipH="1" flipV="1">
              <a:off x="5051" y="10670"/>
              <a:ext cx="2250" cy="72"/>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0" name="Line 12"/>
            <p:cNvSpPr>
              <a:spLocks noChangeShapeType="1"/>
            </p:cNvSpPr>
            <p:nvPr/>
          </p:nvSpPr>
          <p:spPr bwMode="auto">
            <a:xfrm flipH="1" flipV="1">
              <a:off x="5029" y="9774"/>
              <a:ext cx="72" cy="968"/>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9" name="Line 11"/>
            <p:cNvSpPr>
              <a:spLocks noChangeShapeType="1"/>
            </p:cNvSpPr>
            <p:nvPr/>
          </p:nvSpPr>
          <p:spPr bwMode="auto">
            <a:xfrm flipV="1">
              <a:off x="5028" y="797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8" name="Line 10"/>
            <p:cNvSpPr>
              <a:spLocks noChangeShapeType="1"/>
            </p:cNvSpPr>
            <p:nvPr/>
          </p:nvSpPr>
          <p:spPr bwMode="auto">
            <a:xfrm flipH="1">
              <a:off x="3048" y="3294"/>
              <a:ext cx="1" cy="72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7" name="Line 9"/>
            <p:cNvSpPr>
              <a:spLocks noChangeShapeType="1"/>
            </p:cNvSpPr>
            <p:nvPr/>
          </p:nvSpPr>
          <p:spPr bwMode="auto">
            <a:xfrm flipH="1">
              <a:off x="3048" y="2934"/>
              <a:ext cx="720" cy="36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6" name="Line 8"/>
            <p:cNvSpPr>
              <a:spLocks noChangeShapeType="1"/>
            </p:cNvSpPr>
            <p:nvPr/>
          </p:nvSpPr>
          <p:spPr bwMode="auto">
            <a:xfrm flipV="1">
              <a:off x="5028" y="3654"/>
              <a:ext cx="0" cy="90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5" name="Line 7"/>
            <p:cNvSpPr>
              <a:spLocks noChangeShapeType="1"/>
            </p:cNvSpPr>
            <p:nvPr/>
          </p:nvSpPr>
          <p:spPr bwMode="auto">
            <a:xfrm flipH="1">
              <a:off x="3228" y="3654"/>
              <a:ext cx="1800" cy="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4" name="Line 6"/>
            <p:cNvSpPr>
              <a:spLocks noChangeShapeType="1"/>
            </p:cNvSpPr>
            <p:nvPr/>
          </p:nvSpPr>
          <p:spPr bwMode="auto">
            <a:xfrm flipH="1">
              <a:off x="7188" y="3654"/>
              <a:ext cx="540" cy="36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3" name="Line 5"/>
            <p:cNvSpPr>
              <a:spLocks noChangeShapeType="1"/>
            </p:cNvSpPr>
            <p:nvPr/>
          </p:nvSpPr>
          <p:spPr bwMode="auto">
            <a:xfrm flipV="1">
              <a:off x="9168" y="3294"/>
              <a:ext cx="0" cy="126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2" name="Line 4"/>
            <p:cNvSpPr>
              <a:spLocks noChangeShapeType="1"/>
            </p:cNvSpPr>
            <p:nvPr/>
          </p:nvSpPr>
          <p:spPr bwMode="auto">
            <a:xfrm flipH="1" flipV="1">
              <a:off x="7548" y="2214"/>
              <a:ext cx="1620" cy="108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14282" y="214290"/>
            <a:ext cx="8715436" cy="64094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ru-RU"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Последовательность  выполнения операций при вызове удаленной процедуры</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Процедура клиента вызывает  клиентскую заглушку.</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Клиентская заглушка создает сообщение и вызывает службу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локальной операционной системы.</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пересылает сообщение службе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удаленной операционной системе.</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удаленной операционной системы вызывает серверную заглушку и передает ей сообщение.</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Серверная заглушка извлекает из сообщения параметры и вызывает удаленную процедуру.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Удаленная процедура исполняет код и возвращает параметры и значение возврата серверной заглушке.</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Серверная заглушка формирует сообщение и вызывает службу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своей локальной операционной системе.</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своей локальной операционной системы сервера пересылает сообщение  службе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локальной операционной системы клиента.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Служба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локальной операционной системы клиента возвращает сообщение клиентской заглушке.</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Заглушка извлекает результаты и возвращает их.     </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citforum.ru/pictures/it/sos/img00047.gif"/>
          <p:cNvPicPr/>
          <p:nvPr/>
        </p:nvPicPr>
        <p:blipFill>
          <a:blip r:embed="rId2"/>
          <a:srcRect/>
          <a:stretch>
            <a:fillRect/>
          </a:stretch>
        </p:blipFill>
        <p:spPr bwMode="auto">
          <a:xfrm>
            <a:off x="3500430" y="642918"/>
            <a:ext cx="5643570" cy="3714776"/>
          </a:xfrm>
          <a:prstGeom prst="rect">
            <a:avLst/>
          </a:prstGeom>
          <a:noFill/>
          <a:ln w="9525">
            <a:noFill/>
            <a:miter lim="800000"/>
            <a:headEnd/>
            <a:tailEnd/>
          </a:ln>
        </p:spPr>
      </p:pic>
      <p:sp>
        <p:nvSpPr>
          <p:cNvPr id="15361" name="Rectangle 1"/>
          <p:cNvSpPr>
            <a:spLocks noChangeArrowheads="1"/>
          </p:cNvSpPr>
          <p:nvPr/>
        </p:nvSpPr>
        <p:spPr bwMode="auto">
          <a:xfrm>
            <a:off x="142844" y="142852"/>
            <a:ext cx="644759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Распределение времени между 14 этапами выполнения RPC</a:t>
            </a:r>
            <a:r>
              <a:rPr kumimoji="0" lang="ru-RU"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13313" name="Rectangle 1"/>
          <p:cNvSpPr>
            <a:spLocks noChangeArrowheads="1"/>
          </p:cNvSpPr>
          <p:nvPr/>
        </p:nvSpPr>
        <p:spPr bwMode="auto">
          <a:xfrm>
            <a:off x="214282" y="2087463"/>
            <a:ext cx="428628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 Вызов </a:t>
            </a:r>
            <a:r>
              <a:rPr kumimoji="0" lang="ru-RU"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стаба</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2. Подготовить буфер</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3. Упаковать параметры</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4. Заполнить поле заголовка</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5. Вычислить контрольную </a:t>
            </a:r>
            <a:endParaRPr kumimoji="0" lang="en-US"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сумму в сообщении</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6. Прерывание к ядру</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7. Очередь пакета на выполнение</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8. Передача сообщения контроллеру по шине QBUS</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9. Время передачи по сети </a:t>
            </a:r>
            <a:r>
              <a:rPr kumimoji="0" lang="ru-RU"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Ethernet</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10. Получить пакет от контроллера</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11. Процедура обработки прерывания</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12. Вычисление контрольной суммы</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13.Переключение контекста в пространство пользователя</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14. Выполнение серверного </a:t>
            </a:r>
            <a:r>
              <a:rPr kumimoji="0" lang="ru-RU" b="1" i="1"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стаба</a:t>
            </a:r>
            <a:r>
              <a:rPr kumimoji="0" lang="ru-RU"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0"/>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Определение интерфейса между вызывающей программой и клиентской  и серверной  заглушками</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18" name="Rectangle 2"/>
          <p:cNvSpPr>
            <a:spLocks noChangeArrowheads="1"/>
          </p:cNvSpPr>
          <p:nvPr/>
        </p:nvSpPr>
        <p:spPr bwMode="auto">
          <a:xfrm>
            <a:off x="214282" y="785794"/>
            <a:ext cx="842968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IDL</a:t>
            </a:r>
            <a:r>
              <a:rPr kumimoji="0" lang="ru-RU"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Interface Definition Language</a:t>
            </a:r>
            <a:r>
              <a:rPr kumimoji="0" lang="ru-RU"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кроссплатформенный</a:t>
            </a:r>
            <a:r>
              <a:rPr kumimoji="0" lang="ru-RU"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язык (спецификаций) определения интерфейсов.</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Разновидности  </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IDL</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OSF DCE RPC IDL </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CORBA IDL</a:t>
            </a:r>
            <a:r>
              <a:rPr kumimoji="0" lang="ru-RU"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разработан консорциумом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OMG</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 IDL</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разработан</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Microsoft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подмножество</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CORBA IDL).</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MIDL -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Microsoft IDL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встроен</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Visual Studio).</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Java IDL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Sun Microsystems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совпадает</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спецификацией</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OMG)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4820" name="Object 4"/>
          <p:cNvGraphicFramePr>
            <a:graphicFrameLocks noChangeAspect="1"/>
          </p:cNvGraphicFramePr>
          <p:nvPr/>
        </p:nvGraphicFramePr>
        <p:xfrm>
          <a:off x="2000232" y="3286124"/>
          <a:ext cx="5934075" cy="3086100"/>
        </p:xfrm>
        <a:graphic>
          <a:graphicData uri="http://schemas.openxmlformats.org/presentationml/2006/ole">
            <p:oleObj spid="_x0000_s34820" name="Документ" r:id="rId3" imgW="5934816" imgH="3086673" progId="Word.Document.12">
              <p:embed/>
            </p:oleObj>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1089</Words>
  <Application>Microsoft Office PowerPoint</Application>
  <PresentationFormat>Экран (4:3)</PresentationFormat>
  <Paragraphs>234</Paragraphs>
  <Slides>23</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23</vt:i4>
      </vt:variant>
    </vt:vector>
  </HeadingPairs>
  <TitlesOfParts>
    <vt:vector size="25" baseType="lpstr">
      <vt:lpstr>Тема Office</vt:lpstr>
      <vt:lpstr>Документ Microsoft Office Word</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SHIMAN</dc:creator>
  <cp:lastModifiedBy>SHIMAN</cp:lastModifiedBy>
  <cp:revision>13</cp:revision>
  <dcterms:created xsi:type="dcterms:W3CDTF">2010-12-17T06:47:25Z</dcterms:created>
  <dcterms:modified xsi:type="dcterms:W3CDTF">2011-11-17T10:22:48Z</dcterms:modified>
</cp:coreProperties>
</file>