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6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9" r:id="rId15"/>
    <p:sldId id="290" r:id="rId16"/>
    <p:sldId id="288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4" r:id="rId41"/>
    <p:sldId id="275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810-56FB-431A-B7FA-748A922CC7F4}" type="datetimeFigureOut">
              <a:rPr lang="ru-RU" smtClean="0"/>
              <a:pPr/>
              <a:t>20.10.2011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96DB-397F-41A1-ACEB-2EB90239F2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810-56FB-431A-B7FA-748A922CC7F4}" type="datetimeFigureOut">
              <a:rPr lang="ru-RU" smtClean="0"/>
              <a:pPr/>
              <a:t>20.10.2011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96DB-397F-41A1-ACEB-2EB90239F2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810-56FB-431A-B7FA-748A922CC7F4}" type="datetimeFigureOut">
              <a:rPr lang="ru-RU" smtClean="0"/>
              <a:pPr/>
              <a:t>20.10.2011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96DB-397F-41A1-ACEB-2EB90239F2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810-56FB-431A-B7FA-748A922CC7F4}" type="datetimeFigureOut">
              <a:rPr lang="ru-RU" smtClean="0"/>
              <a:pPr/>
              <a:t>20.10.2011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96DB-397F-41A1-ACEB-2EB90239F2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810-56FB-431A-B7FA-748A922CC7F4}" type="datetimeFigureOut">
              <a:rPr lang="ru-RU" smtClean="0"/>
              <a:pPr/>
              <a:t>20.10.2011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96DB-397F-41A1-ACEB-2EB90239F2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810-56FB-431A-B7FA-748A922CC7F4}" type="datetimeFigureOut">
              <a:rPr lang="ru-RU" smtClean="0"/>
              <a:pPr/>
              <a:t>20.10.2011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96DB-397F-41A1-ACEB-2EB90239F2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810-56FB-431A-B7FA-748A922CC7F4}" type="datetimeFigureOut">
              <a:rPr lang="ru-RU" smtClean="0"/>
              <a:pPr/>
              <a:t>20.10.2011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96DB-397F-41A1-ACEB-2EB90239F2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810-56FB-431A-B7FA-748A922CC7F4}" type="datetimeFigureOut">
              <a:rPr lang="ru-RU" smtClean="0"/>
              <a:pPr/>
              <a:t>20.10.2011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96DB-397F-41A1-ACEB-2EB90239F2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810-56FB-431A-B7FA-748A922CC7F4}" type="datetimeFigureOut">
              <a:rPr lang="ru-RU" smtClean="0"/>
              <a:pPr/>
              <a:t>20.10.2011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96DB-397F-41A1-ACEB-2EB90239F2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810-56FB-431A-B7FA-748A922CC7F4}" type="datetimeFigureOut">
              <a:rPr lang="ru-RU" smtClean="0"/>
              <a:pPr/>
              <a:t>20.10.2011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96DB-397F-41A1-ACEB-2EB90239F2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810-56FB-431A-B7FA-748A922CC7F4}" type="datetimeFigureOut">
              <a:rPr lang="ru-RU" smtClean="0"/>
              <a:pPr/>
              <a:t>20.10.2011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96DB-397F-41A1-ACEB-2EB90239F2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FB810-56FB-431A-B7FA-748A922CC7F4}" type="datetimeFigureOut">
              <a:rPr lang="ru-RU" smtClean="0"/>
              <a:pPr/>
              <a:t>20.10.2011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796DB-397F-41A1-ACEB-2EB90239F2A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786058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err="1" smtClean="0"/>
              <a:t>Dynamic</a:t>
            </a:r>
            <a:r>
              <a:rPr lang="ru-RU" sz="4000" b="1" dirty="0" smtClean="0"/>
              <a:t> </a:t>
            </a:r>
            <a:r>
              <a:rPr lang="ru-RU" sz="4000" b="1" dirty="0" err="1"/>
              <a:t>Host</a:t>
            </a:r>
            <a:r>
              <a:rPr lang="ru-RU" sz="4000" b="1" dirty="0"/>
              <a:t> </a:t>
            </a:r>
            <a:r>
              <a:rPr lang="ru-RU" sz="4000" b="1" dirty="0" err="1"/>
              <a:t>Configuration</a:t>
            </a:r>
            <a:r>
              <a:rPr lang="ru-RU" sz="4000" b="1" dirty="0"/>
              <a:t> </a:t>
            </a:r>
            <a:r>
              <a:rPr lang="ru-RU" sz="4000" b="1" dirty="0" err="1" smtClean="0"/>
              <a:t>Protocol</a:t>
            </a:r>
            <a:endParaRPr lang="ru-RU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8143932" cy="45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7500958" y="214290"/>
            <a:ext cx="638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hops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5720" y="714356"/>
            <a:ext cx="8215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Данное   поле   предназначено   для   использования   в   особых   случаях   –   при </a:t>
            </a:r>
          </a:p>
          <a:p>
            <a:pPr algn="just"/>
            <a:r>
              <a:rPr lang="ru-RU" dirty="0" smtClean="0"/>
              <a:t>маршрутизации DHCP сообщений. </a:t>
            </a:r>
            <a:r>
              <a:rPr lang="ru-RU" dirty="0" smtClean="0"/>
              <a:t>Это </a:t>
            </a:r>
            <a:r>
              <a:rPr lang="ru-RU" dirty="0" smtClean="0"/>
              <a:t>поле клиент всегда обязан </a:t>
            </a:r>
            <a:r>
              <a:rPr lang="ru-RU" dirty="0" smtClean="0"/>
              <a:t>установить </a:t>
            </a:r>
            <a:r>
              <a:rPr lang="ru-RU" dirty="0" smtClean="0"/>
              <a:t>в 0, а </a:t>
            </a:r>
            <a:r>
              <a:rPr lang="ru-RU" dirty="0" err="1" smtClean="0"/>
              <a:t>маршрутизаторы</a:t>
            </a:r>
            <a:r>
              <a:rPr lang="ru-RU" dirty="0" smtClean="0"/>
              <a:t>, </a:t>
            </a:r>
            <a:r>
              <a:rPr lang="ru-RU" dirty="0" err="1" smtClean="0"/>
              <a:t>перенаправляющие</a:t>
            </a:r>
            <a:r>
              <a:rPr lang="ru-RU" dirty="0" smtClean="0"/>
              <a:t>  DHCP  сообщения могут это </a:t>
            </a:r>
            <a:r>
              <a:rPr lang="ru-RU" dirty="0" smtClean="0"/>
              <a:t>поле использовать.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928801"/>
            <a:ext cx="8429684" cy="91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7786710" y="2000240"/>
            <a:ext cx="638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hops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5720" y="2928934"/>
            <a:ext cx="828680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Данное поле  играет   важную роль   в  DHCP  взаимодействиях  и  служит  для </a:t>
            </a:r>
            <a:r>
              <a:rPr lang="ru-RU" dirty="0" smtClean="0"/>
              <a:t>идентификации   </a:t>
            </a:r>
            <a:r>
              <a:rPr lang="ru-RU" dirty="0" smtClean="0"/>
              <a:t>транзакции  между   клиентов  и   сервером. </a:t>
            </a:r>
            <a:r>
              <a:rPr lang="ru-RU" dirty="0" smtClean="0"/>
              <a:t>Чтобы клиенты   </a:t>
            </a:r>
            <a:r>
              <a:rPr lang="ru-RU" dirty="0" smtClean="0"/>
              <a:t>и   сервера   могли   отличать   пакеты   посланные   им   от   чужих   пакетов </a:t>
            </a:r>
            <a:r>
              <a:rPr lang="ru-RU" dirty="0" smtClean="0"/>
              <a:t>используется </a:t>
            </a:r>
            <a:r>
              <a:rPr lang="ru-RU" dirty="0" smtClean="0"/>
              <a:t>данное поле «идентификатор транзакции». Работает данное поле очень </a:t>
            </a:r>
            <a:r>
              <a:rPr lang="ru-RU" dirty="0" smtClean="0"/>
              <a:t>просто</a:t>
            </a:r>
            <a:r>
              <a:rPr lang="ru-RU" dirty="0" smtClean="0"/>
              <a:t>: клиент в своем первом пакете серверу устанавливает случайное число в это </a:t>
            </a:r>
            <a:r>
              <a:rPr lang="ru-RU" dirty="0" smtClean="0"/>
              <a:t>поле</a:t>
            </a:r>
            <a:r>
              <a:rPr lang="ru-RU" dirty="0" smtClean="0"/>
              <a:t>, сервер во всех своих пакетах данному клиенту в рамках данной процедуры </a:t>
            </a:r>
            <a:r>
              <a:rPr lang="ru-RU" dirty="0" smtClean="0"/>
              <a:t>взаимодействия </a:t>
            </a:r>
            <a:r>
              <a:rPr lang="ru-RU" dirty="0" smtClean="0"/>
              <a:t>будет цитировать значение этого поля, а клиент соответственно в </a:t>
            </a:r>
            <a:r>
              <a:rPr lang="ru-RU" dirty="0" smtClean="0"/>
              <a:t>рамках </a:t>
            </a:r>
            <a:r>
              <a:rPr lang="ru-RU" dirty="0" smtClean="0"/>
              <a:t>данного обмена пакетами с сервером все свои пакеты будет снабжать тем же </a:t>
            </a:r>
            <a:r>
              <a:rPr lang="ru-RU" dirty="0" smtClean="0"/>
              <a:t>значением </a:t>
            </a:r>
            <a:r>
              <a:rPr lang="ru-RU" dirty="0" smtClean="0"/>
              <a:t>поля </a:t>
            </a:r>
            <a:r>
              <a:rPr lang="ru-RU" dirty="0" err="1" smtClean="0"/>
              <a:t>xid</a:t>
            </a:r>
            <a:r>
              <a:rPr lang="ru-RU" dirty="0" smtClean="0"/>
              <a:t>. Таким образом участники DHCP транзакции могут четко отличать </a:t>
            </a:r>
            <a:r>
              <a:rPr lang="ru-RU" dirty="0" smtClean="0"/>
              <a:t>пакеты</a:t>
            </a:r>
            <a:r>
              <a:rPr lang="ru-RU" dirty="0" smtClean="0"/>
              <a:t>, </a:t>
            </a:r>
            <a:r>
              <a:rPr lang="ru-RU" dirty="0" smtClean="0"/>
              <a:t>поступившие в рамках данной   </a:t>
            </a:r>
            <a:r>
              <a:rPr lang="ru-RU" dirty="0" smtClean="0"/>
              <a:t>транзакции   от   пакетов,   принадлежащих </a:t>
            </a:r>
            <a:r>
              <a:rPr lang="ru-RU" dirty="0" smtClean="0"/>
              <a:t>другим транзакциям</a:t>
            </a:r>
            <a:r>
              <a:rPr lang="ru-RU" dirty="0" smtClean="0"/>
              <a:t>.   Без   подобного   поля   сервера   и   клиенты   легко   могли   бы </a:t>
            </a:r>
            <a:r>
              <a:rPr lang="ru-RU" dirty="0" smtClean="0"/>
              <a:t>запутаться </a:t>
            </a:r>
            <a:r>
              <a:rPr lang="ru-RU" dirty="0" smtClean="0"/>
              <a:t>при осуществлении нескольких взаимодействий одновременно. 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8786874" cy="1358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8001024" y="214290"/>
            <a:ext cx="638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hops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1643050"/>
            <a:ext cx="86439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Данное поле заполняет клиент. Это поле имеет смысл только в пакетах типа </a:t>
            </a:r>
            <a:r>
              <a:rPr lang="ru-RU" dirty="0" smtClean="0"/>
              <a:t>DHCPDISCOVER  </a:t>
            </a:r>
            <a:r>
              <a:rPr lang="ru-RU" dirty="0" smtClean="0"/>
              <a:t>ему клиенту рекомендовано указывать в этом поле, сколько секунд </a:t>
            </a:r>
            <a:r>
              <a:rPr lang="ru-RU" dirty="0" smtClean="0"/>
              <a:t>прошло </a:t>
            </a:r>
            <a:r>
              <a:rPr lang="ru-RU" dirty="0" smtClean="0"/>
              <a:t>от момента, когда клиент начал пытаться получить  IP  адрес до момента, </a:t>
            </a:r>
            <a:r>
              <a:rPr lang="ru-RU" dirty="0" smtClean="0"/>
              <a:t>когда </a:t>
            </a:r>
            <a:r>
              <a:rPr lang="ru-RU" dirty="0" smtClean="0"/>
              <a:t>был послан данный пакет  DHCPDISCOVER.  </a:t>
            </a:r>
            <a:r>
              <a:rPr lang="ru-RU" dirty="0" smtClean="0"/>
              <a:t>т.е</a:t>
            </a:r>
            <a:r>
              <a:rPr lang="ru-RU" dirty="0" smtClean="0"/>
              <a:t>.,  например,  клиент посылает </a:t>
            </a:r>
            <a:r>
              <a:rPr lang="ru-RU" dirty="0" smtClean="0"/>
              <a:t>первый </a:t>
            </a:r>
            <a:r>
              <a:rPr lang="ru-RU" dirty="0" smtClean="0"/>
              <a:t>пакет DHCPDISCOVER и заполняет поле </a:t>
            </a:r>
            <a:r>
              <a:rPr lang="ru-RU" dirty="0" err="1" smtClean="0"/>
              <a:t>secs</a:t>
            </a:r>
            <a:r>
              <a:rPr lang="ru-RU" dirty="0" smtClean="0"/>
              <a:t> = 0. Не получив подходящего (или </a:t>
            </a:r>
          </a:p>
          <a:p>
            <a:pPr algn="just"/>
            <a:r>
              <a:rPr lang="ru-RU" dirty="0" smtClean="0"/>
              <a:t>вообще никакого)  предложения,  клиент посылает еще один пакет  DHCPDISCOVER </a:t>
            </a:r>
            <a:r>
              <a:rPr lang="ru-RU" dirty="0" smtClean="0"/>
              <a:t>через</a:t>
            </a:r>
            <a:r>
              <a:rPr lang="ru-RU" dirty="0" smtClean="0"/>
              <a:t>, положим, 4 секунды, и заполняет поле  </a:t>
            </a:r>
            <a:r>
              <a:rPr lang="ru-RU" dirty="0" err="1" smtClean="0"/>
              <a:t>secs</a:t>
            </a:r>
            <a:r>
              <a:rPr lang="ru-RU" dirty="0" smtClean="0"/>
              <a:t> = 4.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3786190"/>
            <a:ext cx="8569874" cy="134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7858148" y="3857628"/>
            <a:ext cx="638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hops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42844" y="5214950"/>
            <a:ext cx="86439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Поле  </a:t>
            </a:r>
            <a:r>
              <a:rPr lang="ru-RU" dirty="0" err="1" smtClean="0"/>
              <a:t>flags</a:t>
            </a:r>
            <a:r>
              <a:rPr lang="ru-RU" dirty="0" smtClean="0"/>
              <a:t>  занимает   в   заголовке  DHCP  16   бит,   но   в  RFC2131   описано </a:t>
            </a:r>
            <a:r>
              <a:rPr lang="ru-RU" dirty="0" smtClean="0"/>
              <a:t>использование </a:t>
            </a:r>
            <a:r>
              <a:rPr lang="ru-RU" dirty="0" smtClean="0"/>
              <a:t>только первого (старшего) бита, остальные 15 биты называются MBZ </a:t>
            </a:r>
          </a:p>
          <a:p>
            <a:r>
              <a:rPr lang="ru-RU" dirty="0" smtClean="0"/>
              <a:t>(</a:t>
            </a:r>
            <a:r>
              <a:rPr lang="ru-RU" dirty="0" err="1" smtClean="0"/>
              <a:t>Must</a:t>
            </a:r>
            <a:r>
              <a:rPr lang="ru-RU" dirty="0" smtClean="0"/>
              <a:t> </a:t>
            </a:r>
            <a:r>
              <a:rPr lang="ru-RU" dirty="0" err="1" smtClean="0"/>
              <a:t>Be</a:t>
            </a:r>
            <a:r>
              <a:rPr lang="ru-RU" dirty="0" smtClean="0"/>
              <a:t> </a:t>
            </a:r>
            <a:r>
              <a:rPr lang="ru-RU" dirty="0" err="1" smtClean="0"/>
              <a:t>Zero</a:t>
            </a:r>
            <a:r>
              <a:rPr lang="ru-RU" dirty="0" smtClean="0"/>
              <a:t>, должны быть обнулены</a:t>
            </a:r>
            <a:r>
              <a:rPr lang="ru-RU" dirty="0" smtClean="0"/>
              <a:t>). </a:t>
            </a:r>
            <a:r>
              <a:rPr lang="ru-RU" dirty="0" smtClean="0"/>
              <a:t>Старший бит поля </a:t>
            </a:r>
            <a:r>
              <a:rPr lang="ru-RU" dirty="0" err="1" smtClean="0"/>
              <a:t>flags</a:t>
            </a:r>
            <a:r>
              <a:rPr lang="ru-RU" dirty="0" smtClean="0"/>
              <a:t> называется </a:t>
            </a:r>
            <a:r>
              <a:rPr lang="ru-RU" dirty="0" err="1" smtClean="0"/>
              <a:t>broadcast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8786874" cy="184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142844" y="2143116"/>
            <a:ext cx="86439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Данное поле заполняет в своих пакетах только клиент (никогда не заполняется </a:t>
            </a:r>
            <a:r>
              <a:rPr lang="ru-RU" dirty="0" smtClean="0"/>
              <a:t>сервером</a:t>
            </a:r>
            <a:r>
              <a:rPr lang="ru-RU" dirty="0" smtClean="0"/>
              <a:t>) и только в том случае, если у клиента УЖЕ есть  IP  адрес, т.е. это поле </a:t>
            </a:r>
            <a:r>
              <a:rPr lang="ru-RU" dirty="0" smtClean="0"/>
              <a:t>должно </a:t>
            </a:r>
            <a:r>
              <a:rPr lang="ru-RU" dirty="0" smtClean="0"/>
              <a:t>быть равно 00 00 00 00 в пакетах DHCPDISCOVER, так как клиент, посылая </a:t>
            </a:r>
            <a:r>
              <a:rPr lang="ru-RU" dirty="0" smtClean="0"/>
              <a:t>такое </a:t>
            </a:r>
            <a:r>
              <a:rPr lang="ru-RU" dirty="0" smtClean="0"/>
              <a:t>сообщение не имеет адреса, но может быть заполнено в пакете DHCPREQEST </a:t>
            </a:r>
            <a:r>
              <a:rPr lang="ru-RU" dirty="0" smtClean="0"/>
              <a:t>если </a:t>
            </a:r>
            <a:r>
              <a:rPr lang="ru-RU" dirty="0" smtClean="0"/>
              <a:t>клиент продлевает аренду адреса,  так же заполняется клиентом в пакетах </a:t>
            </a:r>
            <a:r>
              <a:rPr lang="ru-RU" dirty="0" smtClean="0"/>
              <a:t>DHCPDECLINE </a:t>
            </a:r>
            <a:r>
              <a:rPr lang="ru-RU" dirty="0" smtClean="0"/>
              <a:t>и DHCPRELEASE. Клиент имеет право заполнять это поле, только если </a:t>
            </a:r>
            <a:r>
              <a:rPr lang="ru-RU" dirty="0" smtClean="0"/>
              <a:t>может </a:t>
            </a:r>
            <a:r>
              <a:rPr lang="ru-RU" dirty="0" smtClean="0"/>
              <a:t>отвечать на ARP запросы по этому IP адресу. 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8643998" cy="218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142844" y="2428868"/>
            <a:ext cx="85011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Данное поле может заполнять в своих пакетах только сервер и это поле и есть </a:t>
            </a:r>
            <a:r>
              <a:rPr lang="ru-RU" dirty="0" smtClean="0"/>
              <a:t>то </a:t>
            </a:r>
            <a:r>
              <a:rPr lang="ru-RU" dirty="0" smtClean="0"/>
              <a:t>место  в пакете,   где  DHCP  сервер предлагает  или назначает  адрес  клиенту, </a:t>
            </a:r>
            <a:r>
              <a:rPr lang="ru-RU" dirty="0" smtClean="0"/>
              <a:t>разумеется</a:t>
            </a:r>
            <a:r>
              <a:rPr lang="ru-RU" dirty="0" smtClean="0"/>
              <a:t>, что это поле крайне важно. Сервер заполняет его в пакетах DHCPOFFER, </a:t>
            </a:r>
            <a:r>
              <a:rPr lang="ru-RU" dirty="0" smtClean="0"/>
              <a:t>предлагая </a:t>
            </a:r>
            <a:r>
              <a:rPr lang="ru-RU" dirty="0" smtClean="0"/>
              <a:t>клиенту указанный в поле  IP  адрес и в  DHCPACK, назначая тем самым </a:t>
            </a:r>
            <a:r>
              <a:rPr lang="ru-RU" dirty="0" smtClean="0"/>
              <a:t>указанный   </a:t>
            </a:r>
            <a:r>
              <a:rPr lang="ru-RU" dirty="0" smtClean="0"/>
              <a:t>в   этом   поле   адрес   клиенту.   В   пакете  DHCPNACK  данное   поле   не </a:t>
            </a:r>
            <a:r>
              <a:rPr lang="ru-RU" dirty="0" smtClean="0"/>
              <a:t>заполняется</a:t>
            </a:r>
            <a:r>
              <a:rPr lang="ru-RU" dirty="0" smtClean="0"/>
              <a:t>,  так как по смыслу  данный пакет есть не предложение/назначение </a:t>
            </a:r>
            <a:r>
              <a:rPr lang="ru-RU" dirty="0" smtClean="0"/>
              <a:t>адреса</a:t>
            </a:r>
            <a:r>
              <a:rPr lang="ru-RU" dirty="0" smtClean="0"/>
              <a:t>, а, напротив, запрещение пользоваться адресом.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8794371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214282" y="2928934"/>
            <a:ext cx="8715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Данное поле заполняется только  сервером и только в пакетах  DHCPOFFER </a:t>
            </a:r>
            <a:r>
              <a:rPr lang="ru-RU" dirty="0" smtClean="0"/>
              <a:t>и </a:t>
            </a:r>
            <a:r>
              <a:rPr lang="ru-RU" dirty="0" smtClean="0"/>
              <a:t>DHCPACK, при чем заполняется опционально, т.е. сервер может данное поле и не </a:t>
            </a:r>
            <a:r>
              <a:rPr lang="ru-RU" dirty="0" smtClean="0"/>
              <a:t>заполнять</a:t>
            </a:r>
            <a:r>
              <a:rPr lang="ru-RU" dirty="0" smtClean="0"/>
              <a:t>. В этом поле сервер может указать клиенту IP адрес DHCP сервера, которым </a:t>
            </a:r>
            <a:r>
              <a:rPr lang="ru-RU" dirty="0" smtClean="0"/>
              <a:t>сможет </a:t>
            </a:r>
            <a:r>
              <a:rPr lang="ru-RU" dirty="0" smtClean="0"/>
              <a:t>воспользоваться клиент на следующем шаге процесса начальной загрузки. 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1"/>
            <a:ext cx="8786874" cy="3042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214282" y="3357562"/>
            <a:ext cx="8643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Данное поле не должны заполнять ни клиент, ни сервер, это поле заполняет </a:t>
            </a:r>
          </a:p>
          <a:p>
            <a:r>
              <a:rPr lang="ru-RU" dirty="0" err="1" smtClean="0"/>
              <a:t>маршрутизатор</a:t>
            </a:r>
            <a:r>
              <a:rPr lang="ru-RU" dirty="0" smtClean="0"/>
              <a:t>, </a:t>
            </a:r>
            <a:r>
              <a:rPr lang="ru-RU" dirty="0" err="1" smtClean="0"/>
              <a:t>перенаправляющий</a:t>
            </a:r>
            <a:r>
              <a:rPr lang="ru-RU" dirty="0" smtClean="0"/>
              <a:t> DHCP сообщения между сетями. 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3"/>
            <a:ext cx="6017846" cy="3214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142844" y="3441680"/>
            <a:ext cx="87868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Клиент должен в этом поле указать свой МАС адрес, идентичный тому, который </a:t>
            </a:r>
            <a:r>
              <a:rPr lang="ru-RU" dirty="0" smtClean="0"/>
              <a:t> используется </a:t>
            </a:r>
            <a:r>
              <a:rPr lang="ru-RU" dirty="0" smtClean="0"/>
              <a:t>в клиентом в заголовках канального уровня. При этом на данное поле </a:t>
            </a:r>
            <a:r>
              <a:rPr lang="ru-RU" dirty="0" smtClean="0"/>
              <a:t>выделено </a:t>
            </a:r>
            <a:r>
              <a:rPr lang="ru-RU" dirty="0" smtClean="0"/>
              <a:t>16 байт для того, чтобы при необходимости клиент, использующий более </a:t>
            </a:r>
            <a:r>
              <a:rPr lang="ru-RU" dirty="0" smtClean="0"/>
              <a:t>длинные </a:t>
            </a:r>
            <a:r>
              <a:rPr lang="ru-RU" dirty="0" smtClean="0"/>
              <a:t>адреса канального уровня, нежели 6 байт мог заполнить это поле своим </a:t>
            </a:r>
            <a:r>
              <a:rPr lang="ru-RU" dirty="0" smtClean="0"/>
              <a:t>канальным  </a:t>
            </a:r>
            <a:r>
              <a:rPr lang="ru-RU" dirty="0" smtClean="0"/>
              <a:t>адресом. </a:t>
            </a:r>
            <a:r>
              <a:rPr lang="ru-RU" dirty="0" smtClean="0"/>
              <a:t>При этом поле </a:t>
            </a:r>
            <a:r>
              <a:rPr lang="ru-RU" dirty="0" err="1" smtClean="0"/>
              <a:t>hlen</a:t>
            </a:r>
            <a:r>
              <a:rPr lang="ru-RU" dirty="0" smtClean="0"/>
              <a:t>, </a:t>
            </a:r>
            <a:r>
              <a:rPr lang="ru-RU" dirty="0" smtClean="0"/>
              <a:t>которое показывает серверу</a:t>
            </a:r>
            <a:r>
              <a:rPr lang="ru-RU" dirty="0" smtClean="0"/>
              <a:t>, какой на самом деле длины канальный адрес клиента, так что клиент, указав </a:t>
            </a:r>
            <a:r>
              <a:rPr lang="ru-RU" dirty="0" smtClean="0"/>
              <a:t>в </a:t>
            </a:r>
            <a:r>
              <a:rPr lang="ru-RU" dirty="0" smtClean="0"/>
              <a:t>этом поле свой МАС адрес заполняет остальные байты данного поля нулями,  а </a:t>
            </a:r>
            <a:r>
              <a:rPr lang="ru-RU" dirty="0" smtClean="0"/>
              <a:t> сервер </a:t>
            </a:r>
            <a:r>
              <a:rPr lang="ru-RU" dirty="0" smtClean="0"/>
              <a:t>считывает из этого поля только количество байт, указанное в поле </a:t>
            </a:r>
            <a:r>
              <a:rPr lang="ru-RU" dirty="0" err="1" smtClean="0"/>
              <a:t>hlen</a:t>
            </a:r>
            <a:r>
              <a:rPr lang="ru-RU" dirty="0" smtClean="0"/>
              <a:t>. При </a:t>
            </a:r>
            <a:r>
              <a:rPr lang="ru-RU" dirty="0" smtClean="0"/>
              <a:t>этом </a:t>
            </a:r>
            <a:r>
              <a:rPr lang="ru-RU" dirty="0" smtClean="0"/>
              <a:t>дублирование в заголовке прикладного протокола информации, которую сервер </a:t>
            </a:r>
            <a:r>
              <a:rPr lang="ru-RU" dirty="0" smtClean="0"/>
              <a:t>мог </a:t>
            </a:r>
            <a:r>
              <a:rPr lang="ru-RU" dirty="0" smtClean="0"/>
              <a:t>бы извлечь и из заголовка канального уровня, сделано для удобства работы DHCP </a:t>
            </a:r>
            <a:r>
              <a:rPr lang="ru-RU" dirty="0" smtClean="0"/>
              <a:t>сервера</a:t>
            </a:r>
            <a:r>
              <a:rPr lang="ru-RU" dirty="0" smtClean="0"/>
              <a:t>,  которому гораздо проще анализировать МАС адрес клиента в заголовке </a:t>
            </a:r>
            <a:r>
              <a:rPr lang="ru-RU" dirty="0" smtClean="0"/>
              <a:t>DHCP</a:t>
            </a:r>
            <a:r>
              <a:rPr lang="ru-RU" dirty="0" smtClean="0"/>
              <a:t>, нежели получать сведения по интерфейсу от канального уровня.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251462" cy="6110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7286644" y="3286124"/>
            <a:ext cx="18573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поле </a:t>
            </a:r>
            <a:r>
              <a:rPr lang="ru-RU" i="1" u="sng" dirty="0" err="1" smtClean="0"/>
              <a:t>sname</a:t>
            </a:r>
            <a:r>
              <a:rPr lang="ru-RU" dirty="0" smtClean="0"/>
              <a:t> предназначено </a:t>
            </a:r>
          </a:p>
          <a:p>
            <a:r>
              <a:rPr lang="ru-RU" dirty="0" smtClean="0"/>
              <a:t>для передачи имени TFTP сервера, а поле </a:t>
            </a:r>
            <a:r>
              <a:rPr lang="ru-RU" i="1" u="sng" dirty="0" err="1" smtClean="0"/>
              <a:t>file</a:t>
            </a:r>
            <a:r>
              <a:rPr lang="ru-RU" dirty="0" smtClean="0"/>
              <a:t> – для передачи имени файла, который </a:t>
            </a:r>
          </a:p>
          <a:p>
            <a:r>
              <a:rPr lang="ru-RU" dirty="0" smtClean="0"/>
              <a:t>должен скачать клиент с указанного сервера.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844" y="357166"/>
            <a:ext cx="85725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Если в заголовке DHCP будут присутствовать опции (по стандарту есть опции, </a:t>
            </a:r>
            <a:r>
              <a:rPr lang="ru-RU" dirty="0" smtClean="0"/>
              <a:t>которые </a:t>
            </a:r>
            <a:r>
              <a:rPr lang="ru-RU" dirty="0" smtClean="0"/>
              <a:t>обязательно должны присутствовать в заголовке), то первые четыре байта </a:t>
            </a:r>
            <a:r>
              <a:rPr lang="ru-RU" dirty="0" smtClean="0"/>
              <a:t>поля </a:t>
            </a:r>
            <a:r>
              <a:rPr lang="ru-RU" dirty="0" smtClean="0"/>
              <a:t>опций должны принимать фиксированное значение, так называемое «магическое </a:t>
            </a:r>
            <a:r>
              <a:rPr lang="ru-RU" dirty="0" smtClean="0"/>
              <a:t>число</a:t>
            </a:r>
            <a:r>
              <a:rPr lang="ru-RU" dirty="0" smtClean="0"/>
              <a:t>» (</a:t>
            </a:r>
            <a:r>
              <a:rPr lang="ru-RU" dirty="0" err="1" smtClean="0"/>
              <a:t>magic</a:t>
            </a:r>
            <a:r>
              <a:rPr lang="ru-RU" dirty="0" smtClean="0"/>
              <a:t> </a:t>
            </a:r>
            <a:r>
              <a:rPr lang="ru-RU" dirty="0" err="1" smtClean="0"/>
              <a:t>cookie</a:t>
            </a:r>
            <a:r>
              <a:rPr lang="ru-RU" dirty="0" smtClean="0"/>
              <a:t>), равное 63 82 53 63 в шестнадцатеричной записи. 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После </a:t>
            </a:r>
            <a:r>
              <a:rPr lang="ru-RU" dirty="0" smtClean="0"/>
              <a:t>этого </a:t>
            </a:r>
            <a:r>
              <a:rPr lang="ru-RU" dirty="0" smtClean="0"/>
              <a:t>поля </a:t>
            </a:r>
            <a:r>
              <a:rPr lang="ru-RU" dirty="0" smtClean="0"/>
              <a:t>следуют непосредственно опции. </a:t>
            </a:r>
            <a:endParaRPr lang="ru-RU" dirty="0" smtClean="0"/>
          </a:p>
          <a:p>
            <a:pPr algn="just"/>
            <a:r>
              <a:rPr lang="ru-RU" dirty="0" smtClean="0"/>
              <a:t>Опции  </a:t>
            </a:r>
            <a:r>
              <a:rPr lang="ru-RU" dirty="0" smtClean="0"/>
              <a:t>DHCP </a:t>
            </a:r>
            <a:r>
              <a:rPr lang="ru-RU" dirty="0" smtClean="0"/>
              <a:t>начинаются </a:t>
            </a:r>
            <a:r>
              <a:rPr lang="ru-RU" dirty="0" smtClean="0"/>
              <a:t>с однобайтового поля  </a:t>
            </a:r>
            <a:r>
              <a:rPr lang="ru-RU" dirty="0" err="1" smtClean="0"/>
              <a:t>code</a:t>
            </a:r>
            <a:r>
              <a:rPr lang="ru-RU" dirty="0" smtClean="0"/>
              <a:t>, показывающего, по сути, тип опции. </a:t>
            </a:r>
            <a:r>
              <a:rPr lang="ru-RU" dirty="0" smtClean="0"/>
              <a:t>Снова таки </a:t>
            </a:r>
            <a:r>
              <a:rPr lang="ru-RU" dirty="0" smtClean="0"/>
              <a:t>существует два вида опций: состоящие только из поля  </a:t>
            </a:r>
            <a:r>
              <a:rPr lang="ru-RU" dirty="0" err="1" smtClean="0"/>
              <a:t>code</a:t>
            </a:r>
            <a:r>
              <a:rPr lang="ru-RU" dirty="0" smtClean="0"/>
              <a:t>  и имеющее </a:t>
            </a:r>
            <a:r>
              <a:rPr lang="ru-RU" dirty="0" smtClean="0"/>
              <a:t>тело (</a:t>
            </a:r>
            <a:r>
              <a:rPr lang="ru-RU" dirty="0" smtClean="0"/>
              <a:t>фиксированной или переменной длины). </a:t>
            </a:r>
            <a:endParaRPr lang="ru-RU" dirty="0" smtClean="0"/>
          </a:p>
          <a:p>
            <a:pPr algn="just"/>
            <a:r>
              <a:rPr lang="ru-RU" dirty="0" smtClean="0"/>
              <a:t>Опций</a:t>
            </a:r>
            <a:r>
              <a:rPr lang="ru-RU" dirty="0" smtClean="0"/>
              <a:t>, состоящих только из поля </a:t>
            </a:r>
            <a:r>
              <a:rPr lang="ru-RU" dirty="0" err="1" smtClean="0"/>
              <a:t>code</a:t>
            </a:r>
            <a:r>
              <a:rPr lang="ru-RU" dirty="0" smtClean="0"/>
              <a:t> всего </a:t>
            </a:r>
            <a:r>
              <a:rPr lang="ru-RU" dirty="0" smtClean="0"/>
              <a:t>две</a:t>
            </a:r>
            <a:r>
              <a:rPr lang="ru-RU" dirty="0" smtClean="0"/>
              <a:t>, остальные опции имеют поле </a:t>
            </a:r>
            <a:r>
              <a:rPr lang="ru-RU" dirty="0" err="1" smtClean="0"/>
              <a:t>length</a:t>
            </a:r>
            <a:r>
              <a:rPr lang="ru-RU" dirty="0" smtClean="0"/>
              <a:t> и поле с данными самой опции. 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П</a:t>
            </a:r>
            <a:r>
              <a:rPr lang="ru-RU" dirty="0" smtClean="0"/>
              <a:t>оле </a:t>
            </a:r>
            <a:r>
              <a:rPr lang="ru-RU" dirty="0" err="1" smtClean="0"/>
              <a:t>length</a:t>
            </a:r>
            <a:r>
              <a:rPr lang="ru-RU" dirty="0" smtClean="0"/>
              <a:t> в опциях DHCP показывает длину ТЕЛА опции, </a:t>
            </a:r>
            <a:r>
              <a:rPr lang="ru-RU" dirty="0" smtClean="0"/>
              <a:t>т.е</a:t>
            </a:r>
            <a:r>
              <a:rPr lang="ru-RU" dirty="0" smtClean="0"/>
              <a:t>. не учитывает байт </a:t>
            </a:r>
            <a:r>
              <a:rPr lang="ru-RU" dirty="0" err="1" smtClean="0"/>
              <a:t>code</a:t>
            </a:r>
            <a:r>
              <a:rPr lang="ru-RU" dirty="0" smtClean="0"/>
              <a:t> и байт </a:t>
            </a:r>
            <a:r>
              <a:rPr lang="ru-RU" dirty="0" err="1" smtClean="0"/>
              <a:t>length</a:t>
            </a:r>
            <a:r>
              <a:rPr lang="ru-RU" dirty="0" smtClean="0"/>
              <a:t>. </a:t>
            </a:r>
            <a:r>
              <a:rPr lang="ru-RU" dirty="0" smtClean="0"/>
              <a:t>В </a:t>
            </a:r>
            <a:r>
              <a:rPr lang="ru-RU" dirty="0" smtClean="0"/>
              <a:t>произвольном </a:t>
            </a:r>
            <a:r>
              <a:rPr lang="ru-RU" dirty="0" smtClean="0"/>
              <a:t>порядке </a:t>
            </a:r>
            <a:r>
              <a:rPr lang="ru-RU" dirty="0" smtClean="0"/>
              <a:t>могут следовать различные опции, каждая характеризуется типом длинной и </a:t>
            </a:r>
            <a:r>
              <a:rPr lang="ru-RU" dirty="0" smtClean="0"/>
              <a:t>телом</a:t>
            </a:r>
            <a:r>
              <a:rPr lang="ru-RU" dirty="0" smtClean="0"/>
              <a:t>, если получатель пакета не понимает некоторой опции, то он может пропустить </a:t>
            </a:r>
            <a:r>
              <a:rPr lang="ru-RU" dirty="0" smtClean="0"/>
              <a:t>ее</a:t>
            </a:r>
            <a:r>
              <a:rPr lang="ru-RU" dirty="0" smtClean="0"/>
              <a:t>, так как знает ее длину и перейти к анализу следующей опции.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5214950"/>
            <a:ext cx="85011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Первая </a:t>
            </a:r>
            <a:r>
              <a:rPr lang="ru-RU" dirty="0" smtClean="0"/>
              <a:t>опция имеет поле </a:t>
            </a:r>
            <a:r>
              <a:rPr lang="ru-RU" dirty="0" err="1" smtClean="0"/>
              <a:t>code</a:t>
            </a:r>
            <a:r>
              <a:rPr lang="ru-RU" dirty="0" smtClean="0"/>
              <a:t> равным </a:t>
            </a:r>
            <a:r>
              <a:rPr lang="ru-RU" dirty="0" smtClean="0"/>
              <a:t>0 </a:t>
            </a:r>
            <a:r>
              <a:rPr lang="ru-RU" dirty="0" smtClean="0"/>
              <a:t>и называется </a:t>
            </a:r>
            <a:r>
              <a:rPr lang="ru-RU" dirty="0" err="1" smtClean="0"/>
              <a:t>pad</a:t>
            </a:r>
            <a:r>
              <a:rPr lang="ru-RU" dirty="0" smtClean="0"/>
              <a:t> (</a:t>
            </a:r>
            <a:r>
              <a:rPr lang="ru-RU" dirty="0" smtClean="0"/>
              <a:t>заполнитель). </a:t>
            </a:r>
            <a:r>
              <a:rPr lang="ru-RU" dirty="0" smtClean="0"/>
              <a:t>Данная   </a:t>
            </a:r>
            <a:r>
              <a:rPr lang="ru-RU" dirty="0" smtClean="0"/>
              <a:t>опция </a:t>
            </a:r>
            <a:r>
              <a:rPr lang="ru-RU" dirty="0" smtClean="0"/>
              <a:t>используется для выравнивания и может быть применена </a:t>
            </a:r>
            <a:r>
              <a:rPr lang="ru-RU" dirty="0" smtClean="0"/>
              <a:t>в заголовке  DHCP пакета несколько раз. Вторая опция имеет поле </a:t>
            </a:r>
            <a:r>
              <a:rPr lang="ru-RU" dirty="0" err="1" smtClean="0"/>
              <a:t>code</a:t>
            </a:r>
            <a:r>
              <a:rPr lang="ru-RU" dirty="0" smtClean="0"/>
              <a:t> </a:t>
            </a:r>
            <a:r>
              <a:rPr lang="ru-RU" dirty="0" smtClean="0"/>
              <a:t>равным 255 (</a:t>
            </a:r>
            <a:r>
              <a:rPr lang="ru-RU" dirty="0" smtClean="0"/>
              <a:t>FF) </a:t>
            </a:r>
            <a:r>
              <a:rPr lang="ru-RU" dirty="0" smtClean="0"/>
              <a:t>и показывает   </a:t>
            </a:r>
            <a:r>
              <a:rPr lang="ru-RU" dirty="0" smtClean="0"/>
              <a:t>окончание   опций  DHCP  пакета. 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2542435" cy="98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285860"/>
            <a:ext cx="2143140" cy="2037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2714612" y="357166"/>
            <a:ext cx="60722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В протоколе </a:t>
            </a:r>
            <a:r>
              <a:rPr lang="ru-RU" dirty="0" smtClean="0"/>
              <a:t>DHCP используется большее количество типов сообщений, </a:t>
            </a:r>
            <a:r>
              <a:rPr lang="ru-RU" dirty="0" smtClean="0"/>
              <a:t>и </a:t>
            </a:r>
            <a:r>
              <a:rPr lang="ru-RU" dirty="0" smtClean="0"/>
              <a:t>тип сообщения как раз и передается с помощью опции 53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714612" y="1571612"/>
            <a:ext cx="60722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DHCPINFORM используется станцией </a:t>
            </a:r>
            <a:r>
              <a:rPr lang="ru-RU" dirty="0" smtClean="0"/>
              <a:t>клиентом в том случае,  если у станции уже есть настроенный  IP  адрес </a:t>
            </a:r>
            <a:r>
              <a:rPr lang="ru-RU" dirty="0" smtClean="0"/>
              <a:t>(</a:t>
            </a:r>
            <a:r>
              <a:rPr lang="ru-RU" dirty="0" smtClean="0"/>
              <a:t>статически),   но   станция   желает   получить   у  DHCP  сервера   дополнительные </a:t>
            </a:r>
            <a:r>
              <a:rPr lang="ru-RU" dirty="0" smtClean="0"/>
              <a:t>конфигурационные </a:t>
            </a:r>
            <a:r>
              <a:rPr lang="ru-RU" dirty="0" smtClean="0"/>
              <a:t>параметры, в ответ на такое сообщение сервер должен ответить </a:t>
            </a:r>
            <a:r>
              <a:rPr lang="ru-RU" dirty="0" smtClean="0"/>
              <a:t>DHCPACK </a:t>
            </a:r>
            <a:r>
              <a:rPr lang="ru-RU" dirty="0" smtClean="0"/>
              <a:t>с передачей данных параметров. </a:t>
            </a:r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14282" y="3429000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1" y="3643314"/>
            <a:ext cx="4546055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Прямоугольник 8"/>
          <p:cNvSpPr/>
          <p:nvPr/>
        </p:nvSpPr>
        <p:spPr>
          <a:xfrm>
            <a:off x="285720" y="4714884"/>
            <a:ext cx="86439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с помощью данной опции клиент </a:t>
            </a:r>
            <a:r>
              <a:rPr lang="ru-RU" dirty="0" smtClean="0"/>
              <a:t>может </a:t>
            </a:r>
            <a:r>
              <a:rPr lang="ru-RU" dirty="0" smtClean="0"/>
              <a:t>в пакете DHCPDISCOVER попросить сервер выдать ему определенный IP адрес, </a:t>
            </a:r>
            <a:r>
              <a:rPr lang="ru-RU" dirty="0" smtClean="0"/>
              <a:t>опция </a:t>
            </a:r>
            <a:r>
              <a:rPr lang="ru-RU" dirty="0" smtClean="0"/>
              <a:t>называется </a:t>
            </a:r>
            <a:r>
              <a:rPr lang="ru-RU" dirty="0" err="1" smtClean="0"/>
              <a:t>Requested</a:t>
            </a:r>
            <a:r>
              <a:rPr lang="ru-RU" dirty="0" smtClean="0"/>
              <a:t> IP </a:t>
            </a:r>
            <a:r>
              <a:rPr lang="ru-RU" dirty="0" err="1" smtClean="0"/>
              <a:t>Address</a:t>
            </a:r>
            <a:r>
              <a:rPr lang="ru-RU" dirty="0" smtClean="0"/>
              <a:t> и значение поля </a:t>
            </a:r>
            <a:r>
              <a:rPr lang="ru-RU" dirty="0" err="1" smtClean="0"/>
              <a:t>code</a:t>
            </a:r>
            <a:r>
              <a:rPr lang="ru-RU" dirty="0" smtClean="0"/>
              <a:t> равно 50. Очевидно, что </a:t>
            </a:r>
            <a:r>
              <a:rPr lang="ru-RU" dirty="0" smtClean="0"/>
              <a:t>длина </a:t>
            </a:r>
            <a:r>
              <a:rPr lang="ru-RU" dirty="0" smtClean="0"/>
              <a:t>опции фиксирована и равна 4 байта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42976" y="1928802"/>
            <a:ext cx="65008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П</a:t>
            </a:r>
            <a:r>
              <a:rPr lang="ru-RU" sz="2000" dirty="0" smtClean="0"/>
              <a:t>рикладные  протоколы   </a:t>
            </a:r>
            <a:r>
              <a:rPr lang="ru-RU" sz="2000" dirty="0" smtClean="0"/>
              <a:t>стека  TCP/IP </a:t>
            </a:r>
            <a:r>
              <a:rPr lang="ru-RU" sz="2000" dirty="0" smtClean="0"/>
              <a:t>делятся  </a:t>
            </a:r>
            <a:r>
              <a:rPr lang="ru-RU" sz="2000" dirty="0" smtClean="0"/>
              <a:t>на   две   категории:   </a:t>
            </a:r>
            <a:r>
              <a:rPr lang="ru-RU" sz="2000" dirty="0" smtClean="0"/>
              <a:t> </a:t>
            </a:r>
          </a:p>
          <a:p>
            <a:pPr algn="just"/>
            <a:endParaRPr lang="ru-RU" sz="2000" dirty="0" smtClean="0"/>
          </a:p>
          <a:p>
            <a:pPr algn="just">
              <a:buFontTx/>
              <a:buChar char="-"/>
            </a:pPr>
            <a:r>
              <a:rPr lang="ru-RU" sz="2000" dirty="0" smtClean="0"/>
              <a:t>  служебные протоколы</a:t>
            </a:r>
            <a:r>
              <a:rPr lang="ru-RU" sz="2000" dirty="0" smtClean="0"/>
              <a:t>, </a:t>
            </a:r>
            <a:r>
              <a:rPr lang="ru-RU" sz="2000" dirty="0" smtClean="0"/>
              <a:t>необходимые для упрощения управления </a:t>
            </a:r>
            <a:r>
              <a:rPr lang="ru-RU" sz="2000" dirty="0" smtClean="0"/>
              <a:t>сетью,   упрощения </a:t>
            </a:r>
            <a:r>
              <a:rPr lang="ru-RU" sz="2000" dirty="0" smtClean="0"/>
              <a:t>использования </a:t>
            </a:r>
            <a:r>
              <a:rPr lang="ru-RU" sz="2000" dirty="0" smtClean="0"/>
              <a:t>сети и т.д. </a:t>
            </a:r>
            <a:endParaRPr lang="ru-RU" sz="2000" dirty="0" smtClean="0"/>
          </a:p>
          <a:p>
            <a:pPr algn="just">
              <a:buFontTx/>
              <a:buChar char="-"/>
            </a:pPr>
            <a:endParaRPr lang="ru-RU" sz="2000" dirty="0" smtClean="0"/>
          </a:p>
          <a:p>
            <a:pPr algn="just">
              <a:buFontTx/>
              <a:buChar char="-"/>
            </a:pPr>
            <a:r>
              <a:rPr lang="ru-RU" sz="2000" dirty="0" smtClean="0"/>
              <a:t> </a:t>
            </a:r>
            <a:r>
              <a:rPr lang="ru-RU" sz="2000" dirty="0" smtClean="0"/>
              <a:t>прикладные протоколы, </a:t>
            </a:r>
            <a:r>
              <a:rPr lang="ru-RU" sz="2000" dirty="0" smtClean="0"/>
              <a:t>призванные </a:t>
            </a:r>
            <a:r>
              <a:rPr lang="ru-RU" sz="2000" dirty="0" smtClean="0"/>
              <a:t>непосредственно </a:t>
            </a:r>
            <a:r>
              <a:rPr lang="ru-RU" sz="2000" dirty="0" smtClean="0"/>
              <a:t>решать </a:t>
            </a:r>
            <a:r>
              <a:rPr lang="ru-RU" sz="2000" dirty="0" smtClean="0"/>
              <a:t>задачи,  стоящие перед пользователями</a:t>
            </a:r>
            <a:endParaRPr lang="ru-RU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440707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285720" y="1071546"/>
            <a:ext cx="850112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Данная   опция </a:t>
            </a:r>
            <a:r>
              <a:rPr lang="ru-RU" dirty="0" smtClean="0"/>
              <a:t>предназначена </a:t>
            </a:r>
            <a:r>
              <a:rPr lang="ru-RU" dirty="0" smtClean="0"/>
              <a:t>для того, чтобы клиент уникально идентифицировал себя для DHCP </a:t>
            </a:r>
            <a:r>
              <a:rPr lang="ru-RU" dirty="0" smtClean="0"/>
              <a:t>сервера</a:t>
            </a:r>
            <a:r>
              <a:rPr lang="ru-RU" dirty="0" smtClean="0"/>
              <a:t>,   который   в   свою   очередь   использует   сведения   из   данной   опции   как </a:t>
            </a:r>
            <a:r>
              <a:rPr lang="ru-RU" dirty="0" smtClean="0"/>
              <a:t> уникальный </a:t>
            </a:r>
            <a:r>
              <a:rPr lang="ru-RU" dirty="0" smtClean="0"/>
              <a:t>идентификатор, к которому сервер привязывает выдачу того или иного IP </a:t>
            </a:r>
            <a:r>
              <a:rPr lang="ru-RU" dirty="0" smtClean="0"/>
              <a:t>адреса.  Станция </a:t>
            </a:r>
            <a:r>
              <a:rPr lang="ru-RU" dirty="0" smtClean="0"/>
              <a:t>может указать в качестве своего уникального идентификатора свой </a:t>
            </a:r>
            <a:r>
              <a:rPr lang="ru-RU" dirty="0" smtClean="0"/>
              <a:t>аппаратный </a:t>
            </a:r>
            <a:r>
              <a:rPr lang="ru-RU" dirty="0" smtClean="0"/>
              <a:t>адрес, в таком случае поле </a:t>
            </a:r>
            <a:r>
              <a:rPr lang="ru-RU" dirty="0" err="1" smtClean="0"/>
              <a:t>type</a:t>
            </a:r>
            <a:r>
              <a:rPr lang="ru-RU" dirty="0" smtClean="0"/>
              <a:t> (третий байт) должно совпадать с полем </a:t>
            </a:r>
            <a:r>
              <a:rPr lang="ru-RU" dirty="0" err="1" smtClean="0"/>
              <a:t>htype</a:t>
            </a:r>
            <a:r>
              <a:rPr lang="ru-RU" dirty="0" smtClean="0"/>
              <a:t>  </a:t>
            </a:r>
            <a:r>
              <a:rPr lang="ru-RU" dirty="0" smtClean="0"/>
              <a:t>заголовка  DHCP. </a:t>
            </a:r>
            <a:r>
              <a:rPr lang="ru-RU" dirty="0" smtClean="0"/>
              <a:t>Кроме   </a:t>
            </a:r>
            <a:r>
              <a:rPr lang="ru-RU" dirty="0" smtClean="0"/>
              <a:t>этого   станция   может   указать   произвольный </a:t>
            </a:r>
            <a:r>
              <a:rPr lang="ru-RU" dirty="0" smtClean="0"/>
              <a:t>идентификатор</a:t>
            </a:r>
            <a:r>
              <a:rPr lang="ru-RU" dirty="0" smtClean="0"/>
              <a:t>, </a:t>
            </a:r>
            <a:r>
              <a:rPr lang="ru-RU" dirty="0" smtClean="0"/>
              <a:t>в таком   </a:t>
            </a:r>
            <a:r>
              <a:rPr lang="ru-RU" dirty="0" smtClean="0"/>
              <a:t>случае   поле  </a:t>
            </a:r>
            <a:r>
              <a:rPr lang="ru-RU" dirty="0" err="1" smtClean="0"/>
              <a:t>type</a:t>
            </a:r>
            <a:r>
              <a:rPr lang="ru-RU" dirty="0" smtClean="0"/>
              <a:t>  в   опции   должно   быть   равно </a:t>
            </a:r>
            <a:r>
              <a:rPr lang="ru-RU" dirty="0" smtClean="0"/>
              <a:t>нулю</a:t>
            </a:r>
            <a:r>
              <a:rPr lang="ru-RU" dirty="0" smtClean="0"/>
              <a:t>. </a:t>
            </a:r>
            <a:r>
              <a:rPr lang="ru-RU" dirty="0" smtClean="0"/>
              <a:t>Необходимо</a:t>
            </a:r>
            <a:r>
              <a:rPr lang="ru-RU" dirty="0" smtClean="0"/>
              <a:t>, </a:t>
            </a:r>
            <a:r>
              <a:rPr lang="ru-RU" dirty="0" smtClean="0"/>
              <a:t>чтобы  </a:t>
            </a:r>
            <a:r>
              <a:rPr lang="ru-RU" dirty="0" smtClean="0"/>
              <a:t>все  DHCP  клиенты в  сети использовали различные  значения </a:t>
            </a:r>
            <a:r>
              <a:rPr lang="ru-RU" dirty="0" smtClean="0"/>
              <a:t>данной </a:t>
            </a:r>
            <a:r>
              <a:rPr lang="ru-RU" dirty="0" smtClean="0"/>
              <a:t>опции. Отметим, что чаще всего клиент указываем в данной опции свой МАС </a:t>
            </a:r>
            <a:r>
              <a:rPr lang="ru-RU" dirty="0" smtClean="0"/>
              <a:t>адрес</a:t>
            </a:r>
            <a:r>
              <a:rPr lang="ru-RU" dirty="0" smtClean="0"/>
              <a:t>, поэтому длина данной опции составит 7 байт (</a:t>
            </a:r>
            <a:r>
              <a:rPr lang="ru-RU" dirty="0" err="1" smtClean="0"/>
              <a:t>байт</a:t>
            </a:r>
            <a:r>
              <a:rPr lang="ru-RU" dirty="0" smtClean="0"/>
              <a:t> </a:t>
            </a:r>
            <a:r>
              <a:rPr lang="ru-RU" dirty="0" err="1" smtClean="0"/>
              <a:t>type</a:t>
            </a:r>
            <a:r>
              <a:rPr lang="ru-RU" dirty="0" smtClean="0"/>
              <a:t> и 6 байт МАС адреса).</a:t>
            </a:r>
            <a:endParaRPr lang="ru-RU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357694"/>
            <a:ext cx="427519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214282" y="4214818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214282" y="5214950"/>
            <a:ext cx="87154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Данная опция, содержащая в себе </a:t>
            </a:r>
            <a:r>
              <a:rPr lang="ru-RU" dirty="0" smtClean="0"/>
              <a:t>IP </a:t>
            </a:r>
            <a:r>
              <a:rPr lang="ru-RU" dirty="0" smtClean="0"/>
              <a:t>адрес DHCP сервера, обязательно должна включатся сервером в пакет DHCPOFFER </a:t>
            </a:r>
            <a:r>
              <a:rPr lang="ru-RU" dirty="0" smtClean="0"/>
              <a:t>для </a:t>
            </a:r>
            <a:r>
              <a:rPr lang="ru-RU" dirty="0" smtClean="0"/>
              <a:t>того, чтобы клиент знал, какой сервер сделал ему предложение. В свою очередь </a:t>
            </a:r>
            <a:r>
              <a:rPr lang="ru-RU" dirty="0" smtClean="0"/>
              <a:t>клиент </a:t>
            </a:r>
            <a:r>
              <a:rPr lang="ru-RU" dirty="0" smtClean="0"/>
              <a:t>обязан включать данную опцию (цитируя, разумеется, то, что передал сервер) </a:t>
            </a:r>
            <a:r>
              <a:rPr lang="ru-RU" dirty="0" smtClean="0"/>
              <a:t>в </a:t>
            </a:r>
            <a:r>
              <a:rPr lang="ru-RU" dirty="0" smtClean="0"/>
              <a:t>пакет DHCPREQEST для того, чтобы сервера правильно понимали, кому из них послан </a:t>
            </a:r>
            <a:r>
              <a:rPr lang="ru-RU" dirty="0" smtClean="0"/>
              <a:t>данный  </a:t>
            </a:r>
            <a:r>
              <a:rPr lang="ru-RU" dirty="0" smtClean="0"/>
              <a:t>DHCPREQEST 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142852"/>
            <a:ext cx="272812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285720" y="1071546"/>
            <a:ext cx="86439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Опция </a:t>
            </a:r>
            <a:r>
              <a:rPr lang="ru-RU" dirty="0" smtClean="0"/>
              <a:t>– </a:t>
            </a:r>
            <a:r>
              <a:rPr lang="ru-RU" dirty="0" err="1" smtClean="0"/>
              <a:t>Maximum</a:t>
            </a:r>
            <a:r>
              <a:rPr lang="ru-RU" dirty="0" smtClean="0"/>
              <a:t> DHCP </a:t>
            </a:r>
            <a:r>
              <a:rPr lang="ru-RU" dirty="0" err="1" smtClean="0"/>
              <a:t>Message</a:t>
            </a:r>
            <a:r>
              <a:rPr lang="ru-RU" dirty="0" smtClean="0"/>
              <a:t> </a:t>
            </a:r>
            <a:r>
              <a:rPr lang="ru-RU" dirty="0" err="1" smtClean="0"/>
              <a:t>Size</a:t>
            </a:r>
            <a:r>
              <a:rPr lang="ru-RU" dirty="0" smtClean="0"/>
              <a:t>. С помощью этой опции клиент в </a:t>
            </a:r>
            <a:r>
              <a:rPr lang="ru-RU" dirty="0" smtClean="0"/>
              <a:t>сообщениях </a:t>
            </a:r>
            <a:r>
              <a:rPr lang="ru-RU" dirty="0" smtClean="0"/>
              <a:t>DHCPDISCOVER или DHCPREQEST (но не DHCPDECLINE) может при желании </a:t>
            </a:r>
            <a:r>
              <a:rPr lang="ru-RU" dirty="0" smtClean="0"/>
              <a:t>сообщить </a:t>
            </a:r>
            <a:r>
              <a:rPr lang="ru-RU" dirty="0" smtClean="0"/>
              <a:t>серверу какого максимального размера  DHCP  сообщения может принять </a:t>
            </a:r>
            <a:r>
              <a:rPr lang="ru-RU" dirty="0" smtClean="0"/>
              <a:t>клиент</a:t>
            </a:r>
            <a:r>
              <a:rPr lang="ru-RU" dirty="0" smtClean="0"/>
              <a:t>. Минимальная допустимая длина – 576 байт. Длина опции – два байта,  сами два байта тела опции рассматриваются как </a:t>
            </a:r>
            <a:r>
              <a:rPr lang="ru-RU" dirty="0" smtClean="0"/>
              <a:t> целое   </a:t>
            </a:r>
            <a:r>
              <a:rPr lang="ru-RU" dirty="0" err="1" smtClean="0"/>
              <a:t>беззнаковое</a:t>
            </a:r>
            <a:r>
              <a:rPr lang="ru-RU" dirty="0" smtClean="0"/>
              <a:t>   число,  показывающее  максимально  длину  DHCP  сообщения   в </a:t>
            </a:r>
            <a:r>
              <a:rPr lang="ru-RU" dirty="0" smtClean="0"/>
              <a:t>байтах</a:t>
            </a:r>
            <a:r>
              <a:rPr lang="ru-RU" dirty="0" smtClean="0"/>
              <a:t>.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85720" y="2857496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000372"/>
            <a:ext cx="381796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285720" y="4000504"/>
            <a:ext cx="8358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опции – </a:t>
            </a:r>
            <a:r>
              <a:rPr lang="ru-RU" dirty="0" err="1" smtClean="0"/>
              <a:t>Message</a:t>
            </a:r>
            <a:r>
              <a:rPr lang="ru-RU" dirty="0" smtClean="0"/>
              <a:t>. С помощью этого сообщения сервер в сообщении </a:t>
            </a:r>
            <a:r>
              <a:rPr lang="ru-RU" dirty="0" smtClean="0"/>
              <a:t>DHCPDECLINE  </a:t>
            </a:r>
            <a:r>
              <a:rPr lang="ru-RU" dirty="0" smtClean="0"/>
              <a:t>или   клиент   в   сообщении  DHCPDECLINE  могут   передать   текстовое </a:t>
            </a:r>
            <a:r>
              <a:rPr lang="ru-RU" dirty="0" smtClean="0"/>
              <a:t>сообщение</a:t>
            </a:r>
            <a:r>
              <a:rPr lang="ru-RU" dirty="0" smtClean="0"/>
              <a:t>,   поясняющее   ошибку,   данное   сообщение   программное   обеспечение </a:t>
            </a:r>
            <a:r>
              <a:rPr lang="ru-RU" dirty="0" smtClean="0"/>
              <a:t>клиента </a:t>
            </a:r>
            <a:r>
              <a:rPr lang="ru-RU" dirty="0" smtClean="0"/>
              <a:t>или сервера должно вывести на доступное устройство вывода. 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3" y="214290"/>
            <a:ext cx="433390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214282" y="1000108"/>
            <a:ext cx="85725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 помощью опции с полем </a:t>
            </a:r>
            <a:r>
              <a:rPr lang="ru-RU" dirty="0" err="1" smtClean="0"/>
              <a:t>code</a:t>
            </a:r>
            <a:r>
              <a:rPr lang="ru-RU" dirty="0" smtClean="0"/>
              <a:t> = 51, данная опция называется IP </a:t>
            </a:r>
            <a:r>
              <a:rPr lang="ru-RU" dirty="0" err="1" smtClean="0"/>
              <a:t>Address</a:t>
            </a:r>
            <a:r>
              <a:rPr lang="ru-RU" dirty="0" smtClean="0"/>
              <a:t> </a:t>
            </a:r>
            <a:r>
              <a:rPr lang="ru-RU" dirty="0" err="1" smtClean="0"/>
              <a:t>Lease</a:t>
            </a:r>
            <a:r>
              <a:rPr lang="ru-RU" dirty="0" smtClean="0"/>
              <a:t> </a:t>
            </a:r>
          </a:p>
          <a:p>
            <a:r>
              <a:rPr lang="ru-RU" dirty="0" err="1" smtClean="0"/>
              <a:t>Time</a:t>
            </a:r>
            <a:r>
              <a:rPr lang="ru-RU" dirty="0" smtClean="0"/>
              <a:t>. Данное время передается с помощью 32 битового целого </a:t>
            </a:r>
            <a:r>
              <a:rPr lang="ru-RU" dirty="0" err="1" smtClean="0"/>
              <a:t>беззнакового</a:t>
            </a:r>
            <a:r>
              <a:rPr lang="ru-RU" dirty="0" smtClean="0"/>
              <a:t> числа, </a:t>
            </a:r>
          </a:p>
          <a:p>
            <a:r>
              <a:rPr lang="ru-RU" dirty="0" smtClean="0"/>
              <a:t>выраженного в секундах. Так как синхронизация часов между клиентом и сервером </a:t>
            </a:r>
          </a:p>
          <a:p>
            <a:r>
              <a:rPr lang="ru-RU" dirty="0" smtClean="0"/>
              <a:t>вообще говоря отсутствует, данное время является относительным – сервер говорит </a:t>
            </a:r>
          </a:p>
          <a:p>
            <a:r>
              <a:rPr lang="ru-RU" dirty="0" smtClean="0"/>
              <a:t>клиенту,   на   какое   количество   секунд   он   выдает   клиенту  IP  адрес   в   аренду. </a:t>
            </a:r>
          </a:p>
          <a:p>
            <a:r>
              <a:rPr lang="ru-RU" dirty="0" smtClean="0"/>
              <a:t>Использование значения  FF  FF  FF  FF  означает неограниченное время аренды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2844" y="4357694"/>
            <a:ext cx="82868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Для того, чтобы в случае преждевременного отключения клиента (без посылки </a:t>
            </a:r>
            <a:r>
              <a:rPr lang="ru-RU" dirty="0" smtClean="0"/>
              <a:t>DHCPRELEASE</a:t>
            </a:r>
            <a:r>
              <a:rPr lang="ru-RU" dirty="0" smtClean="0"/>
              <a:t>) сервер мог скорее освободить занимаемый клиентом адрес, клиенту </a:t>
            </a:r>
            <a:r>
              <a:rPr lang="ru-RU" dirty="0" smtClean="0"/>
              <a:t>сообщается   </a:t>
            </a:r>
            <a:r>
              <a:rPr lang="ru-RU" dirty="0" smtClean="0"/>
              <a:t>помимо   аренды   еще   два   времени,   через   которые   клиент   должен </a:t>
            </a:r>
            <a:r>
              <a:rPr lang="ru-RU" dirty="0" smtClean="0"/>
              <a:t>подтвердить </a:t>
            </a:r>
            <a:r>
              <a:rPr lang="ru-RU" dirty="0" smtClean="0"/>
              <a:t>использование им адреса. Обычно первое из этих времен равно половине </a:t>
            </a:r>
            <a:r>
              <a:rPr lang="ru-RU" dirty="0" smtClean="0"/>
              <a:t>времени </a:t>
            </a:r>
            <a:r>
              <a:rPr lang="ru-RU" dirty="0" smtClean="0"/>
              <a:t>аренды, а второе равно 87.5 % времени аренды. Эти два времени передаются </a:t>
            </a:r>
            <a:r>
              <a:rPr lang="ru-RU" dirty="0" smtClean="0"/>
              <a:t>клиенту </a:t>
            </a:r>
            <a:r>
              <a:rPr lang="ru-RU" dirty="0" smtClean="0"/>
              <a:t>в пакетах DHCPOFFER и DHCPACK и называются </a:t>
            </a:r>
            <a:r>
              <a:rPr lang="ru-RU" dirty="0" err="1" smtClean="0"/>
              <a:t>Renewal</a:t>
            </a:r>
            <a:r>
              <a:rPr lang="ru-RU" dirty="0" smtClean="0"/>
              <a:t> </a:t>
            </a:r>
            <a:r>
              <a:rPr lang="ru-RU" dirty="0" err="1" smtClean="0"/>
              <a:t>Time</a:t>
            </a:r>
            <a:r>
              <a:rPr lang="ru-RU" dirty="0" smtClean="0"/>
              <a:t> (T1) и </a:t>
            </a:r>
            <a:r>
              <a:rPr lang="ru-RU" dirty="0" err="1" smtClean="0"/>
              <a:t>Rebinding</a:t>
            </a:r>
            <a:r>
              <a:rPr lang="ru-RU" dirty="0" smtClean="0"/>
              <a:t> </a:t>
            </a:r>
            <a:r>
              <a:rPr lang="ru-RU" dirty="0" err="1" smtClean="0"/>
              <a:t>Time</a:t>
            </a:r>
            <a:r>
              <a:rPr lang="ru-RU" dirty="0" smtClean="0"/>
              <a:t> </a:t>
            </a:r>
            <a:r>
              <a:rPr lang="ru-RU" dirty="0" smtClean="0"/>
              <a:t>(T2). Для передачи данных параметров используются еще две опции, с кодами 58 </a:t>
            </a:r>
            <a:r>
              <a:rPr lang="ru-RU" dirty="0" smtClean="0"/>
              <a:t>и 59.</a:t>
            </a:r>
            <a:endParaRPr lang="ru-RU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1" y="2857496"/>
            <a:ext cx="3479156" cy="1599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285720" y="2786058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142852"/>
            <a:ext cx="362905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214282" y="1000108"/>
            <a:ext cx="83582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опцию с кодом 1 – Маска подсети. Смысл данной опции </a:t>
            </a:r>
            <a:r>
              <a:rPr lang="ru-RU" dirty="0" smtClean="0"/>
              <a:t>очевиден – с ее   </a:t>
            </a:r>
            <a:r>
              <a:rPr lang="ru-RU" dirty="0" smtClean="0"/>
              <a:t>помощью </a:t>
            </a:r>
            <a:r>
              <a:rPr lang="ru-RU" dirty="0" smtClean="0"/>
              <a:t>узлу передается   </a:t>
            </a:r>
            <a:r>
              <a:rPr lang="ru-RU" dirty="0" smtClean="0"/>
              <a:t>маска   подсети,   которая   будет </a:t>
            </a:r>
            <a:r>
              <a:rPr lang="ru-RU" dirty="0" smtClean="0"/>
              <a:t>использоваться </a:t>
            </a:r>
            <a:r>
              <a:rPr lang="ru-RU" dirty="0" smtClean="0"/>
              <a:t>вместе с  IP </a:t>
            </a:r>
            <a:r>
              <a:rPr lang="ru-RU" dirty="0" smtClean="0"/>
              <a:t>адресом</a:t>
            </a:r>
            <a:r>
              <a:rPr lang="ru-RU" dirty="0" smtClean="0"/>
              <a:t>,  который передан узлу в стационарной части </a:t>
            </a:r>
            <a:r>
              <a:rPr lang="ru-RU" dirty="0" smtClean="0"/>
              <a:t>заголовка </a:t>
            </a:r>
            <a:r>
              <a:rPr lang="ru-RU" dirty="0" smtClean="0"/>
              <a:t>DHCP.</a:t>
            </a:r>
            <a:endParaRPr lang="ru-RU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1" y="2214554"/>
            <a:ext cx="6753077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285720" y="2071678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214282" y="3214686"/>
            <a:ext cx="84296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Опция с кодом 3 крайне важна,  отмечаем,  что с ее помощью узлу можно </a:t>
            </a:r>
            <a:r>
              <a:rPr lang="ru-RU" dirty="0" smtClean="0"/>
              <a:t>передать </a:t>
            </a:r>
            <a:r>
              <a:rPr lang="ru-RU" dirty="0" smtClean="0"/>
              <a:t>несколько адресов </a:t>
            </a:r>
            <a:r>
              <a:rPr lang="ru-RU" dirty="0" err="1" smtClean="0"/>
              <a:t>маршрутизаторов</a:t>
            </a:r>
            <a:r>
              <a:rPr lang="ru-RU" dirty="0" smtClean="0"/>
              <a:t>, которые узел сможет использовать </a:t>
            </a:r>
            <a:r>
              <a:rPr lang="ru-RU" dirty="0" smtClean="0"/>
              <a:t>в качестве </a:t>
            </a:r>
            <a:r>
              <a:rPr lang="ru-RU" dirty="0" smtClean="0"/>
              <a:t>шлюзов по умолчанию для отправки IP пакетов в удаленные сети.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4282" y="4572008"/>
            <a:ext cx="8501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 помощью опций  с  кодами 4 и 5  DHCP  сервер может передать  клиенту </a:t>
            </a:r>
          </a:p>
          <a:p>
            <a:r>
              <a:rPr lang="ru-RU" dirty="0" smtClean="0"/>
              <a:t>соответственно адреса серверов времени стандарта  </a:t>
            </a:r>
            <a:r>
              <a:rPr lang="ru-RU" dirty="0" smtClean="0"/>
              <a:t>RFC868.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85720" y="4357694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214290"/>
            <a:ext cx="8572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Опция с кодом 6 очень важна и применяется для передачи клиенту адресов </a:t>
            </a:r>
          </a:p>
          <a:p>
            <a:r>
              <a:rPr lang="ru-RU" dirty="0" smtClean="0"/>
              <a:t>серверов DNS имен</a:t>
            </a:r>
            <a:endParaRPr lang="ru-RU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928670"/>
            <a:ext cx="631168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285720" y="1928802"/>
            <a:ext cx="8572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Ясно,   что длина  опции кратна 4 и не менее 4.  Отметим,   что  вследствие </a:t>
            </a:r>
            <a:r>
              <a:rPr lang="ru-RU" dirty="0" smtClean="0"/>
              <a:t> важности </a:t>
            </a:r>
            <a:r>
              <a:rPr lang="ru-RU" dirty="0" smtClean="0"/>
              <a:t>технологии DNS практически любой DHCP клиент готов принимать от DHCP </a:t>
            </a:r>
            <a:r>
              <a:rPr lang="ru-RU" dirty="0" smtClean="0"/>
              <a:t>сервера </a:t>
            </a:r>
            <a:r>
              <a:rPr lang="ru-RU" dirty="0" smtClean="0"/>
              <a:t>данную опцию.</a:t>
            </a:r>
            <a:endParaRPr lang="ru-RU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000372"/>
            <a:ext cx="335132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285720" y="2928934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214282" y="4000504"/>
            <a:ext cx="83582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Опция </a:t>
            </a:r>
            <a:r>
              <a:rPr lang="ru-RU" dirty="0" smtClean="0"/>
              <a:t>–  </a:t>
            </a:r>
            <a:r>
              <a:rPr lang="ru-RU" dirty="0" err="1" smtClean="0"/>
              <a:t>Boot</a:t>
            </a:r>
            <a:r>
              <a:rPr lang="ru-RU" dirty="0" smtClean="0"/>
              <a:t>  </a:t>
            </a:r>
            <a:r>
              <a:rPr lang="ru-RU" dirty="0" err="1" smtClean="0"/>
              <a:t>File</a:t>
            </a:r>
            <a:r>
              <a:rPr lang="ru-RU" dirty="0" smtClean="0"/>
              <a:t>  </a:t>
            </a:r>
            <a:r>
              <a:rPr lang="ru-RU" dirty="0" err="1" smtClean="0"/>
              <a:t>Size</a:t>
            </a:r>
            <a:r>
              <a:rPr lang="ru-RU" dirty="0" smtClean="0"/>
              <a:t>  </a:t>
            </a:r>
            <a:r>
              <a:rPr lang="ru-RU" dirty="0" err="1" smtClean="0"/>
              <a:t>Option</a:t>
            </a:r>
            <a:r>
              <a:rPr lang="ru-RU" dirty="0" smtClean="0"/>
              <a:t>. С помощью данной </a:t>
            </a:r>
            <a:r>
              <a:rPr lang="ru-RU" dirty="0" smtClean="0"/>
              <a:t>опции </a:t>
            </a:r>
            <a:r>
              <a:rPr lang="ru-RU" dirty="0" smtClean="0"/>
              <a:t>узлу можно сообщить размер файла образа памяти, который узел будет от TFTP </a:t>
            </a:r>
            <a:r>
              <a:rPr lang="ru-RU" dirty="0" smtClean="0"/>
              <a:t>сервера</a:t>
            </a:r>
            <a:r>
              <a:rPr lang="ru-RU" dirty="0" smtClean="0"/>
              <a:t>. Длина файла задается двумя байтами и выражена в количестве 512 байтовых </a:t>
            </a:r>
            <a:r>
              <a:rPr lang="ru-RU" dirty="0" smtClean="0"/>
              <a:t>блоков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5000636"/>
            <a:ext cx="5234883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Прямоугольник 8"/>
          <p:cNvSpPr/>
          <p:nvPr/>
        </p:nvSpPr>
        <p:spPr>
          <a:xfrm>
            <a:off x="214282" y="6072206"/>
            <a:ext cx="8501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Опция </a:t>
            </a:r>
            <a:r>
              <a:rPr lang="ru-RU" dirty="0" smtClean="0"/>
              <a:t>с кодом 15 – с ее помощью узлу можно передать его </a:t>
            </a:r>
            <a:r>
              <a:rPr lang="ru-RU" dirty="0" smtClean="0"/>
              <a:t>доменное </a:t>
            </a:r>
            <a:r>
              <a:rPr lang="ru-RU" dirty="0" smtClean="0"/>
              <a:t>имя – часть структурированного имени узла в рамках системы доменных </a:t>
            </a:r>
            <a:r>
              <a:rPr lang="ru-RU" dirty="0" smtClean="0"/>
              <a:t>имен  </a:t>
            </a:r>
            <a:r>
              <a:rPr lang="ru-RU" dirty="0" smtClean="0"/>
              <a:t>DNS. 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14282" y="4929198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rcRect l="13148" t="17949" r="47079" b="13590"/>
          <a:stretch>
            <a:fillRect/>
          </a:stretch>
        </p:blipFill>
        <p:spPr bwMode="auto">
          <a:xfrm>
            <a:off x="1285852" y="0"/>
            <a:ext cx="57864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rcRect l="52921" t="17949" r="6681" b="13590"/>
          <a:stretch>
            <a:fillRect/>
          </a:stretch>
        </p:blipFill>
        <p:spPr bwMode="auto">
          <a:xfrm>
            <a:off x="1142976" y="0"/>
            <a:ext cx="5857916" cy="674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Установка и настройка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DHCP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-сервера в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Windows Server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2008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7519789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Установка и настройка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DHCP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-сервера в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Windows Server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2008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642918"/>
            <a:ext cx="7550358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1" y="500042"/>
            <a:ext cx="7259959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Установка и настройка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DHCP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-сервера в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Windows Server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2008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714356"/>
            <a:ext cx="87154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000" dirty="0" smtClean="0"/>
              <a:t>DHCP. Протокол, предназначенный для автоматизации </a:t>
            </a:r>
            <a:r>
              <a:rPr lang="ru-RU" sz="2000" dirty="0" smtClean="0"/>
              <a:t>конфигурирования стека </a:t>
            </a:r>
            <a:r>
              <a:rPr lang="ru-RU" sz="2000" dirty="0" smtClean="0"/>
              <a:t>TCP/IP на узлах. С его помощью можно назначить узлам IP адрес, маску </a:t>
            </a:r>
            <a:r>
              <a:rPr lang="ru-RU" sz="2000" dirty="0" smtClean="0"/>
              <a:t>подсети</a:t>
            </a:r>
            <a:r>
              <a:rPr lang="ru-RU" sz="2000" dirty="0" smtClean="0"/>
              <a:t>, </a:t>
            </a:r>
            <a:r>
              <a:rPr lang="ru-RU" sz="2000" dirty="0" smtClean="0"/>
              <a:t>адрес шлюза по умолчанию</a:t>
            </a:r>
            <a:r>
              <a:rPr lang="ru-RU" sz="2000" dirty="0" smtClean="0"/>
              <a:t>, </a:t>
            </a:r>
            <a:r>
              <a:rPr lang="ru-RU" sz="2000" dirty="0" smtClean="0"/>
              <a:t>сконфигурировать многие другие настраиваемые </a:t>
            </a:r>
            <a:r>
              <a:rPr lang="ru-RU" sz="2000" dirty="0" smtClean="0"/>
              <a:t>параметры стека TCP/IP, сделав соответствующие настройки на </a:t>
            </a:r>
            <a:r>
              <a:rPr lang="ru-RU" sz="2000" dirty="0" smtClean="0"/>
              <a:t>сервере</a:t>
            </a:r>
            <a:r>
              <a:rPr lang="ru-RU" sz="2000" dirty="0" smtClean="0"/>
              <a:t>, а не на каждом узле. </a:t>
            </a:r>
            <a:endParaRPr lang="ru-RU" sz="2000" dirty="0" smtClean="0"/>
          </a:p>
          <a:p>
            <a:pPr algn="just"/>
            <a:endParaRPr lang="ru-RU" sz="2000" dirty="0" smtClean="0"/>
          </a:p>
          <a:p>
            <a:pPr algn="just"/>
            <a:r>
              <a:rPr lang="ru-RU" sz="2000" dirty="0" smtClean="0"/>
              <a:t>• DNS.  Это  протокол,  предназначенный для   установления   соответствий </a:t>
            </a:r>
            <a:r>
              <a:rPr lang="ru-RU" sz="2000" dirty="0" smtClean="0"/>
              <a:t>между символьными </a:t>
            </a:r>
            <a:r>
              <a:rPr lang="ru-RU" sz="2000" dirty="0" smtClean="0"/>
              <a:t>структурированными именами узлов </a:t>
            </a:r>
            <a:r>
              <a:rPr lang="ru-RU" sz="2000" dirty="0" smtClean="0"/>
              <a:t>и </a:t>
            </a:r>
            <a:r>
              <a:rPr lang="ru-RU" sz="2000" dirty="0" smtClean="0"/>
              <a:t>их </a:t>
            </a:r>
            <a:r>
              <a:rPr lang="ru-RU" sz="2000" dirty="0" smtClean="0"/>
              <a:t>IP  </a:t>
            </a:r>
            <a:r>
              <a:rPr lang="ru-RU" sz="2000" dirty="0" smtClean="0"/>
              <a:t>адресами </a:t>
            </a:r>
            <a:r>
              <a:rPr lang="ru-RU" sz="2000" dirty="0" smtClean="0"/>
              <a:t>(</a:t>
            </a:r>
            <a:r>
              <a:rPr lang="ru-RU" sz="2000" dirty="0" smtClean="0"/>
              <a:t>разумеется, </a:t>
            </a:r>
            <a:r>
              <a:rPr lang="ru-RU" sz="2000" dirty="0" smtClean="0"/>
              <a:t>сейчас не время говорить обо всех возможностях   </a:t>
            </a:r>
            <a:r>
              <a:rPr lang="ru-RU" sz="2000" dirty="0" smtClean="0"/>
              <a:t>протокола, </a:t>
            </a:r>
            <a:r>
              <a:rPr lang="ru-RU" sz="2000" dirty="0" smtClean="0"/>
              <a:t>необходимо   </a:t>
            </a:r>
            <a:r>
              <a:rPr lang="ru-RU" sz="2000" dirty="0" smtClean="0"/>
              <a:t>дать   лишь   первое   общее   представление),   что </a:t>
            </a:r>
            <a:r>
              <a:rPr lang="ru-RU" sz="2000" dirty="0" smtClean="0"/>
              <a:t>позволяет пользователям </a:t>
            </a:r>
            <a:r>
              <a:rPr lang="ru-RU" sz="2000" dirty="0" smtClean="0"/>
              <a:t>не запоминать IP адреса узлов, а запоминать понятные имена, а </a:t>
            </a:r>
            <a:r>
              <a:rPr lang="ru-RU" sz="2000" dirty="0" smtClean="0"/>
              <a:t>с </a:t>
            </a:r>
            <a:r>
              <a:rPr lang="ru-RU" sz="2000" dirty="0" smtClean="0"/>
              <a:t>помощью протокола DNS прозрачно преобразовывать их в IP адреса</a:t>
            </a:r>
            <a:r>
              <a:rPr lang="ru-RU" sz="2000" dirty="0" smtClean="0"/>
              <a:t>.</a:t>
            </a:r>
          </a:p>
          <a:p>
            <a:pPr algn="just"/>
            <a:endParaRPr lang="ru-RU" sz="2000" dirty="0" smtClean="0"/>
          </a:p>
          <a:p>
            <a:pPr algn="just"/>
            <a:r>
              <a:rPr lang="ru-RU" sz="2000" dirty="0" smtClean="0"/>
              <a:t>• </a:t>
            </a:r>
            <a:r>
              <a:rPr lang="ru-RU" sz="2000" dirty="0" err="1" smtClean="0"/>
              <a:t>Telnet</a:t>
            </a:r>
            <a:r>
              <a:rPr lang="ru-RU" sz="2000" dirty="0" smtClean="0"/>
              <a:t>. </a:t>
            </a:r>
            <a:r>
              <a:rPr lang="ru-RU" sz="2000" dirty="0" smtClean="0"/>
              <a:t>Данный протокол предназначен для удаленного управления узлами </a:t>
            </a:r>
            <a:r>
              <a:rPr lang="ru-RU" sz="2000" dirty="0" smtClean="0"/>
              <a:t>или аппаратными устройствами (</a:t>
            </a:r>
            <a:r>
              <a:rPr lang="ru-RU" sz="2000" dirty="0" err="1" smtClean="0"/>
              <a:t>маршрутизаторами</a:t>
            </a:r>
            <a:r>
              <a:rPr lang="ru-RU" sz="2000" dirty="0" smtClean="0"/>
              <a:t>, коммутаторами</a:t>
            </a:r>
            <a:r>
              <a:rPr lang="ru-RU" sz="2000" dirty="0" smtClean="0"/>
              <a:t>).</a:t>
            </a:r>
          </a:p>
          <a:p>
            <a:pPr algn="just"/>
            <a:endParaRPr lang="ru-RU" sz="2000" dirty="0" smtClean="0"/>
          </a:p>
          <a:p>
            <a:pPr algn="just"/>
            <a:r>
              <a:rPr lang="ru-RU" sz="2000" dirty="0" smtClean="0"/>
              <a:t>• SSH. Данный протокол решает те же задачи, что и </a:t>
            </a:r>
            <a:r>
              <a:rPr lang="ru-RU" sz="2000" dirty="0" err="1" smtClean="0"/>
              <a:t>telnet</a:t>
            </a:r>
            <a:r>
              <a:rPr lang="ru-RU" sz="2000" dirty="0" smtClean="0"/>
              <a:t>, но обеспечивает </a:t>
            </a:r>
            <a:r>
              <a:rPr lang="ru-RU" sz="2000" dirty="0" smtClean="0"/>
              <a:t>безопасность </a:t>
            </a:r>
            <a:r>
              <a:rPr lang="ru-RU" sz="2000" dirty="0" smtClean="0"/>
              <a:t>передаваемых данных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214290"/>
            <a:ext cx="87154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/>
              <a:t>Служебные протоколы</a:t>
            </a:r>
            <a:endParaRPr lang="ru-RU" sz="20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642918"/>
            <a:ext cx="7715304" cy="566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Установка и настройка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DHCP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-сервера в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Windows Server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2008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642918"/>
            <a:ext cx="7353913" cy="550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Установка и настройка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DHCP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-сервера в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Windows Server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2008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142984"/>
            <a:ext cx="5857916" cy="436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Установка и настройка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DHCP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-сервера в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Windows Server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2008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Установка и настройка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DHCP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-сервера в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Windows Server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2008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642918"/>
            <a:ext cx="7929618" cy="580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Установка и настройка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DHCP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-сервера в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Windows Server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2008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71480"/>
            <a:ext cx="7715304" cy="566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Установка и настройка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DHCP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-сервера в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Windows Server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2008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642917"/>
            <a:ext cx="7929618" cy="586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Установка и настройка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DHCP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-сервера в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Windows Server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2008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642918"/>
            <a:ext cx="6858048" cy="5843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Установка и настройка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DHCP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-сервера в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Windows Server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2008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642917"/>
            <a:ext cx="7929618" cy="583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714356"/>
            <a:ext cx="5572164" cy="528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Установка и настройка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DHCP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-сервера в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Windows Server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2008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571480"/>
            <a:ext cx="5786478" cy="5658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Установка и настройка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DHCP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-сервера в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Windows Server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2008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214290"/>
            <a:ext cx="87154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/>
              <a:t>Прикладные протоколы</a:t>
            </a:r>
            <a:endParaRPr lang="ru-RU" sz="2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8596" y="889844"/>
            <a:ext cx="835824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000" dirty="0" smtClean="0"/>
              <a:t> SMTP,  POP3,  IMAP3 – почтовые протоколы.  С помощью этих протоколов </a:t>
            </a:r>
          </a:p>
          <a:p>
            <a:pPr algn="just"/>
            <a:r>
              <a:rPr lang="ru-RU" sz="2000" dirty="0" smtClean="0"/>
              <a:t>пользователи сети могут обмениваться электронными сообщениями. Почтовая </a:t>
            </a:r>
            <a:r>
              <a:rPr lang="ru-RU" sz="2000" dirty="0" smtClean="0"/>
              <a:t>служба </a:t>
            </a:r>
            <a:r>
              <a:rPr lang="ru-RU" sz="2000" dirty="0" smtClean="0"/>
              <a:t>– одна из важнейших сетевых служб</a:t>
            </a:r>
            <a:r>
              <a:rPr lang="ru-RU" sz="2000" dirty="0" smtClean="0"/>
              <a:t>.</a:t>
            </a:r>
          </a:p>
          <a:p>
            <a:pPr algn="just"/>
            <a:endParaRPr lang="ru-RU" sz="2000" dirty="0" smtClean="0"/>
          </a:p>
          <a:p>
            <a:pPr algn="just"/>
            <a:r>
              <a:rPr lang="ru-RU" sz="2000" dirty="0" smtClean="0"/>
              <a:t>• FTP,  TFTP  – протоколы передачи файлов,  так же одна из важнейших </a:t>
            </a:r>
            <a:r>
              <a:rPr lang="ru-RU" sz="2000" dirty="0" smtClean="0"/>
              <a:t>сетевых </a:t>
            </a:r>
            <a:r>
              <a:rPr lang="ru-RU" sz="2000" dirty="0" smtClean="0"/>
              <a:t>служб</a:t>
            </a:r>
            <a:r>
              <a:rPr lang="ru-RU" sz="2000" dirty="0" smtClean="0"/>
              <a:t>.</a:t>
            </a:r>
          </a:p>
          <a:p>
            <a:pPr algn="just"/>
            <a:endParaRPr lang="ru-RU" sz="2000" dirty="0" smtClean="0"/>
          </a:p>
          <a:p>
            <a:pPr algn="just"/>
            <a:r>
              <a:rPr lang="ru-RU" sz="2000" dirty="0" smtClean="0"/>
              <a:t>• HTTP  –   относительно   новый   протокол,   используется   для   передачи </a:t>
            </a:r>
          </a:p>
          <a:p>
            <a:pPr algn="just"/>
            <a:r>
              <a:rPr lang="ru-RU" sz="2000" dirty="0" smtClean="0"/>
              <a:t>произвольного рода информации:  гипертекстовых документов,  изображений, </a:t>
            </a:r>
            <a:r>
              <a:rPr lang="ru-RU" sz="2000" dirty="0" smtClean="0"/>
              <a:t>видеоданных</a:t>
            </a:r>
            <a:r>
              <a:rPr lang="ru-RU" sz="2000" dirty="0" smtClean="0"/>
              <a:t>, аудиоданных и т.д., крайне популярен сегодня</a:t>
            </a:r>
            <a:r>
              <a:rPr lang="ru-RU" sz="2000" dirty="0" smtClean="0"/>
              <a:t>.</a:t>
            </a:r>
          </a:p>
          <a:p>
            <a:pPr algn="just"/>
            <a:endParaRPr lang="ru-RU" sz="2000" dirty="0" smtClean="0"/>
          </a:p>
          <a:p>
            <a:pPr algn="just"/>
            <a:r>
              <a:rPr lang="ru-RU" sz="2000" dirty="0" smtClean="0"/>
              <a:t>• LPR  –  протокол,  с помощью которого пользователи могут отправлять </a:t>
            </a:r>
            <a:r>
              <a:rPr lang="ru-RU" sz="2000" dirty="0" smtClean="0"/>
              <a:t>задания </a:t>
            </a:r>
            <a:r>
              <a:rPr lang="ru-RU" sz="2000" dirty="0" smtClean="0"/>
              <a:t>на печать и управлять сетевыми принтерами. </a:t>
            </a:r>
            <a:endParaRPr lang="ru-RU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643050"/>
            <a:ext cx="6622931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Установка и настройка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DHCP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-сервера в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Windows Server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2008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4"/>
            <a:ext cx="774328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Установка и настройка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DHCP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-сервера в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Windows Server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2008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642918"/>
            <a:ext cx="835824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Преимущества </a:t>
            </a:r>
            <a:r>
              <a:rPr lang="ru-RU" sz="2000" dirty="0" smtClean="0"/>
              <a:t>от использования службы, автоматизирующей </a:t>
            </a:r>
            <a:r>
              <a:rPr lang="ru-RU" sz="2000" dirty="0" smtClean="0"/>
              <a:t>настройку </a:t>
            </a:r>
            <a:r>
              <a:rPr lang="ru-RU" sz="2000" dirty="0" smtClean="0"/>
              <a:t>стека TCP/IP на узлах</a:t>
            </a:r>
            <a:r>
              <a:rPr lang="ru-RU" sz="2000" dirty="0" smtClean="0"/>
              <a:t>:</a:t>
            </a:r>
          </a:p>
          <a:p>
            <a:pPr algn="just"/>
            <a:endParaRPr lang="ru-RU" sz="2000" dirty="0" smtClean="0"/>
          </a:p>
          <a:p>
            <a:pPr algn="just"/>
            <a:r>
              <a:rPr lang="ru-RU" sz="2000" dirty="0" smtClean="0"/>
              <a:t>• </a:t>
            </a:r>
            <a:r>
              <a:rPr lang="ru-RU" sz="2000" dirty="0" smtClean="0"/>
              <a:t>Упрощение жизни администратора, </a:t>
            </a:r>
            <a:r>
              <a:rPr lang="ru-RU" sz="2000" dirty="0" smtClean="0"/>
              <a:t>которому </a:t>
            </a:r>
            <a:r>
              <a:rPr lang="ru-RU" sz="2000" dirty="0" smtClean="0"/>
              <a:t>не придется конфигурировать </a:t>
            </a:r>
            <a:r>
              <a:rPr lang="ru-RU" sz="2000" dirty="0" smtClean="0"/>
              <a:t>большое </a:t>
            </a:r>
            <a:r>
              <a:rPr lang="ru-RU" sz="2000" dirty="0" smtClean="0"/>
              <a:t>количество узлов </a:t>
            </a:r>
            <a:r>
              <a:rPr lang="ru-RU" sz="2000" dirty="0" smtClean="0"/>
              <a:t>вручную</a:t>
            </a:r>
          </a:p>
          <a:p>
            <a:pPr algn="just"/>
            <a:endParaRPr lang="ru-RU" sz="2000" dirty="0" smtClean="0"/>
          </a:p>
          <a:p>
            <a:pPr algn="just"/>
            <a:r>
              <a:rPr lang="ru-RU" sz="2000" dirty="0" smtClean="0"/>
              <a:t>• Сведение к минимуму ошибок администратора при конфигурировании </a:t>
            </a:r>
            <a:r>
              <a:rPr lang="ru-RU" sz="2000" dirty="0" smtClean="0"/>
              <a:t>узлов</a:t>
            </a:r>
          </a:p>
          <a:p>
            <a:pPr algn="just"/>
            <a:endParaRPr lang="ru-RU" sz="2000" dirty="0" smtClean="0"/>
          </a:p>
          <a:p>
            <a:pPr algn="just"/>
            <a:r>
              <a:rPr lang="ru-RU" sz="2000" dirty="0" smtClean="0"/>
              <a:t>• Создание динамического окружения, </a:t>
            </a:r>
            <a:r>
              <a:rPr lang="ru-RU" sz="2000" dirty="0" smtClean="0"/>
              <a:t>в </a:t>
            </a:r>
            <a:r>
              <a:rPr lang="ru-RU" sz="2000" dirty="0" smtClean="0"/>
              <a:t>котором нет будет необходимости в </a:t>
            </a:r>
            <a:r>
              <a:rPr lang="ru-RU" sz="2000" dirty="0" smtClean="0"/>
              <a:t>конфигурировании </a:t>
            </a:r>
            <a:r>
              <a:rPr lang="ru-RU" sz="2000" dirty="0" smtClean="0"/>
              <a:t>узлов при их добавлении или перемещении</a:t>
            </a:r>
            <a:r>
              <a:rPr lang="ru-RU" sz="2000" dirty="0" smtClean="0"/>
              <a:t>.</a:t>
            </a:r>
          </a:p>
          <a:p>
            <a:pPr algn="just"/>
            <a:endParaRPr lang="ru-RU" sz="2000" dirty="0" smtClean="0"/>
          </a:p>
          <a:p>
            <a:pPr algn="just"/>
            <a:r>
              <a:rPr lang="ru-RU" sz="2000" dirty="0" smtClean="0"/>
              <a:t>• Возможность   организации   экономного   расходования  IP  адресов   в   случае </a:t>
            </a:r>
            <a:r>
              <a:rPr lang="ru-RU" sz="2000" dirty="0" smtClean="0"/>
              <a:t>необходимости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357166"/>
            <a:ext cx="8501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Для начала зададимся вопросом о том, КТО может назначать узлам IP адреса и </a:t>
            </a:r>
            <a:r>
              <a:rPr lang="ru-RU" dirty="0" smtClean="0"/>
              <a:t>прочие   </a:t>
            </a:r>
            <a:r>
              <a:rPr lang="ru-RU" dirty="0" smtClean="0"/>
              <a:t>параметры?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5720" y="1428736"/>
            <a:ext cx="8501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Второй   вопрос:   с   помощью  чего   клиент   сможет   получить   от   сервера   все </a:t>
            </a:r>
          </a:p>
          <a:p>
            <a:r>
              <a:rPr lang="ru-RU" dirty="0" smtClean="0"/>
              <a:t>необходимые параметры?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5720" y="2428868"/>
            <a:ext cx="8572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Третий вопрос: как узел, не имеющий IP адреса может общаться с сервером? </a:t>
            </a:r>
            <a:r>
              <a:rPr lang="ru-RU" dirty="0" smtClean="0"/>
              <a:t>От какого  </a:t>
            </a:r>
            <a:r>
              <a:rPr lang="ru-RU" dirty="0" smtClean="0"/>
              <a:t>IP  адреса узел,  пока не имеющий  IP  адреса сможет отправлять пакеты?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5720" y="3500438"/>
            <a:ext cx="8572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Четвертый вопрос: откуда клиент будет знать IP адрес сервера перед тем, как </a:t>
            </a:r>
          </a:p>
          <a:p>
            <a:r>
              <a:rPr lang="ru-RU" dirty="0" smtClean="0"/>
              <a:t>начинать   взаимодействие?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4282" y="4500570"/>
            <a:ext cx="8643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Пятый вопрос: как </a:t>
            </a:r>
            <a:r>
              <a:rPr lang="ru-RU" dirty="0" smtClean="0"/>
              <a:t>клиент </a:t>
            </a:r>
            <a:r>
              <a:rPr lang="ru-RU" dirty="0" smtClean="0"/>
              <a:t>сможет получить от сервера ответ, если он еще не </a:t>
            </a:r>
            <a:r>
              <a:rPr lang="ru-RU" dirty="0" smtClean="0"/>
              <a:t>имеет  </a:t>
            </a:r>
            <a:r>
              <a:rPr lang="ru-RU" dirty="0" smtClean="0"/>
              <a:t>IP  адреса?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5720" y="5429264"/>
            <a:ext cx="8715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Шестой вопрос:  откуда  DHCP  сервер знает,  какие адреса и дополнительные </a:t>
            </a:r>
          </a:p>
          <a:p>
            <a:r>
              <a:rPr lang="ru-RU" dirty="0" smtClean="0"/>
              <a:t>конфигурационные параметры предлагать клиенту?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214290"/>
            <a:ext cx="8715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Служба DHCP, как и большинство служб занимает на сервере хорошо известный </a:t>
            </a:r>
            <a:r>
              <a:rPr lang="ru-RU" dirty="0" smtClean="0"/>
              <a:t>порт</a:t>
            </a:r>
            <a:r>
              <a:rPr lang="ru-RU" dirty="0" smtClean="0"/>
              <a:t>,   а   именно </a:t>
            </a:r>
            <a:r>
              <a:rPr lang="ru-RU" dirty="0" smtClean="0"/>
              <a:t>UDP  </a:t>
            </a:r>
            <a:r>
              <a:rPr lang="ru-RU" dirty="0" smtClean="0"/>
              <a:t>67.  </a:t>
            </a:r>
            <a:endParaRPr lang="ru-RU" dirty="0" smtClean="0"/>
          </a:p>
          <a:p>
            <a:pPr algn="just"/>
            <a:r>
              <a:rPr lang="ru-RU" dirty="0" smtClean="0"/>
              <a:t>Отметим</a:t>
            </a:r>
            <a:r>
              <a:rPr lang="ru-RU" dirty="0" smtClean="0"/>
              <a:t>, </a:t>
            </a:r>
            <a:r>
              <a:rPr lang="ru-RU" dirty="0" smtClean="0"/>
              <a:t>что DHCP клиент</a:t>
            </a:r>
            <a:r>
              <a:rPr lang="ru-RU" dirty="0" smtClean="0"/>
              <a:t>, </a:t>
            </a:r>
            <a:r>
              <a:rPr lang="ru-RU" dirty="0" smtClean="0"/>
              <a:t>в отличие от реализаций большинства </a:t>
            </a:r>
            <a:r>
              <a:rPr lang="ru-RU" dirty="0" smtClean="0"/>
              <a:t>других прикладных протоколов так же пользуется хорошо известным </a:t>
            </a:r>
            <a:r>
              <a:rPr lang="ru-RU" dirty="0" smtClean="0"/>
              <a:t>портом</a:t>
            </a:r>
            <a:r>
              <a:rPr lang="ru-RU" dirty="0" smtClean="0"/>
              <a:t>, </a:t>
            </a:r>
            <a:r>
              <a:rPr lang="ru-RU" dirty="0" smtClean="0"/>
              <a:t>а  </a:t>
            </a:r>
            <a:r>
              <a:rPr lang="ru-RU" dirty="0" smtClean="0"/>
              <a:t>именно </a:t>
            </a:r>
            <a:r>
              <a:rPr lang="ru-RU" dirty="0" smtClean="0"/>
              <a:t>UDP 68.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5720" y="1714488"/>
            <a:ext cx="1822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DHCPDISCOVER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5720" y="2143116"/>
            <a:ext cx="1443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DHCPOFFER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5720" y="2571744"/>
            <a:ext cx="17345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DHCPREQUEST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5720" y="3000372"/>
            <a:ext cx="11689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DHCPACK</a:t>
            </a:r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85720" y="3857628"/>
            <a:ext cx="1648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DHCPDECLINE</a:t>
            </a:r>
            <a:endParaRPr lang="ru-RU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85720" y="3429000"/>
            <a:ext cx="1352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DHCPNACK</a:t>
            </a:r>
            <a:endParaRPr lang="ru-RU" sz="2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85720" y="5214950"/>
            <a:ext cx="85725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Стационарная </a:t>
            </a:r>
            <a:r>
              <a:rPr lang="ru-RU" sz="2000" dirty="0" smtClean="0"/>
              <a:t>часть заголовка  DHCP  составляет целых 59 </a:t>
            </a:r>
            <a:r>
              <a:rPr lang="ru-RU" sz="2000" dirty="0" smtClean="0"/>
              <a:t>(!) четырехбайтовых </a:t>
            </a:r>
            <a:r>
              <a:rPr lang="ru-RU" sz="2000" dirty="0" smtClean="0"/>
              <a:t>слов </a:t>
            </a:r>
            <a:r>
              <a:rPr lang="ru-RU" sz="2000" dirty="0" smtClean="0"/>
              <a:t>или </a:t>
            </a:r>
            <a:r>
              <a:rPr lang="ru-RU" sz="2000" dirty="0" smtClean="0"/>
              <a:t>236 байт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7604" t="10833" r="11979" b="4166"/>
          <a:stretch>
            <a:fillRect/>
          </a:stretch>
        </p:blipFill>
        <p:spPr bwMode="auto">
          <a:xfrm>
            <a:off x="571472" y="11065"/>
            <a:ext cx="7786710" cy="6846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7500958" y="0"/>
            <a:ext cx="638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hops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785794"/>
            <a:ext cx="84296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Поле показывает тип </a:t>
            </a:r>
            <a:r>
              <a:rPr lang="ru-RU" dirty="0" smtClean="0"/>
              <a:t>операции</a:t>
            </a:r>
            <a:r>
              <a:rPr lang="ru-RU" dirty="0" smtClean="0"/>
              <a:t>, значение 01 показывает, что данный пакет является запросом от клиента </a:t>
            </a:r>
            <a:r>
              <a:rPr lang="ru-RU" dirty="0" smtClean="0"/>
              <a:t>серверу </a:t>
            </a:r>
            <a:r>
              <a:rPr lang="ru-RU" dirty="0" smtClean="0"/>
              <a:t>(BOOTREQEST), значение 02 показывает, что данный пакет является ответом </a:t>
            </a:r>
            <a:r>
              <a:rPr lang="ru-RU" dirty="0" smtClean="0"/>
              <a:t>сервера </a:t>
            </a:r>
            <a:r>
              <a:rPr lang="ru-RU" dirty="0" smtClean="0"/>
              <a:t>(BOOTREPLY). Очень важно подчеркнуть, что данное поле принимает только </a:t>
            </a:r>
            <a:r>
              <a:rPr lang="ru-RU" dirty="0" smtClean="0"/>
              <a:t>ДВА </a:t>
            </a:r>
            <a:r>
              <a:rPr lang="ru-RU" dirty="0" smtClean="0"/>
              <a:t>значения и не предназначено для идентификации типа пакета (DHCPDISCOVER, </a:t>
            </a:r>
            <a:r>
              <a:rPr lang="ru-RU" dirty="0" smtClean="0"/>
              <a:t>DHCPOFFER</a:t>
            </a:r>
            <a:r>
              <a:rPr lang="ru-RU" dirty="0" smtClean="0"/>
              <a:t>, </a:t>
            </a:r>
            <a:r>
              <a:rPr lang="ru-RU" dirty="0" smtClean="0"/>
              <a:t>DHCPREQEST </a:t>
            </a:r>
            <a:r>
              <a:rPr lang="ru-RU" dirty="0" smtClean="0"/>
              <a:t>и т.д</a:t>
            </a:r>
            <a:r>
              <a:rPr lang="ru-RU" dirty="0" smtClean="0"/>
              <a:t>.)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8215370" cy="472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214554"/>
            <a:ext cx="8215370" cy="512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285720" y="2857496"/>
            <a:ext cx="82153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Поле </a:t>
            </a:r>
            <a:r>
              <a:rPr lang="ru-RU" dirty="0" err="1" smtClean="0"/>
              <a:t>htype</a:t>
            </a:r>
            <a:r>
              <a:rPr lang="ru-RU" dirty="0" smtClean="0"/>
              <a:t> или </a:t>
            </a:r>
            <a:r>
              <a:rPr lang="ru-RU" dirty="0" err="1" smtClean="0"/>
              <a:t>Hardware</a:t>
            </a:r>
            <a:r>
              <a:rPr lang="ru-RU" dirty="0" smtClean="0"/>
              <a:t> </a:t>
            </a:r>
            <a:r>
              <a:rPr lang="ru-RU" dirty="0" err="1" smtClean="0"/>
              <a:t>Type</a:t>
            </a:r>
            <a:r>
              <a:rPr lang="ru-RU" dirty="0" smtClean="0"/>
              <a:t> показывает, какая технология канального уровня </a:t>
            </a:r>
            <a:r>
              <a:rPr lang="ru-RU" dirty="0" smtClean="0"/>
              <a:t>используется </a:t>
            </a:r>
            <a:r>
              <a:rPr lang="ru-RU" dirty="0" smtClean="0"/>
              <a:t>сервером и клиентом и полностью аналогично соответствующему полю </a:t>
            </a:r>
            <a:r>
              <a:rPr lang="ru-RU" dirty="0" smtClean="0"/>
              <a:t>заголовка </a:t>
            </a:r>
            <a:r>
              <a:rPr lang="ru-RU" dirty="0" smtClean="0"/>
              <a:t>ARP</a:t>
            </a:r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3786190"/>
            <a:ext cx="8143932" cy="45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285720" y="4429132"/>
            <a:ext cx="83582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Данное   поле   показывает   длину   аппаратного   адреса,   используемого  DHCP </a:t>
            </a:r>
            <a:r>
              <a:rPr lang="ru-RU" dirty="0" smtClean="0"/>
              <a:t>клиентом. Так </a:t>
            </a:r>
            <a:r>
              <a:rPr lang="ru-RU" dirty="0" smtClean="0"/>
              <a:t>как формально </a:t>
            </a:r>
            <a:r>
              <a:rPr lang="ru-RU" dirty="0" smtClean="0"/>
              <a:t>говоря </a:t>
            </a:r>
            <a:r>
              <a:rPr lang="ru-RU" dirty="0" smtClean="0"/>
              <a:t>длина аппаратного  адреса в разных канальных технологиях  может быть </a:t>
            </a:r>
            <a:r>
              <a:rPr lang="ru-RU" dirty="0" smtClean="0"/>
              <a:t>отличной</a:t>
            </a:r>
            <a:r>
              <a:rPr lang="ru-RU" dirty="0" smtClean="0"/>
              <a:t>, то  DHCP  серверу придется считывать поле МАС адреса станции клиента </a:t>
            </a:r>
            <a:r>
              <a:rPr lang="ru-RU" dirty="0" smtClean="0"/>
              <a:t>переменной </a:t>
            </a:r>
            <a:r>
              <a:rPr lang="ru-RU" dirty="0" smtClean="0"/>
              <a:t>длины, и один из самых простых способов обеспечить нормальное чтение </a:t>
            </a:r>
            <a:r>
              <a:rPr lang="ru-RU" dirty="0" smtClean="0"/>
              <a:t>такого </a:t>
            </a:r>
            <a:r>
              <a:rPr lang="ru-RU" dirty="0" smtClean="0"/>
              <a:t>поля – просто заранее оговорить его длину.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2561</Words>
  <Application>Microsoft Office PowerPoint</Application>
  <PresentationFormat>Экран (4:3)</PresentationFormat>
  <Paragraphs>121</Paragraphs>
  <Slides>41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2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SHIMAN</dc:creator>
  <cp:lastModifiedBy>SHIMAN</cp:lastModifiedBy>
  <cp:revision>33</cp:revision>
  <dcterms:created xsi:type="dcterms:W3CDTF">2010-10-22T05:35:10Z</dcterms:created>
  <dcterms:modified xsi:type="dcterms:W3CDTF">2011-10-20T10:16:17Z</dcterms:modified>
</cp:coreProperties>
</file>