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4" r:id="rId18"/>
    <p:sldId id="261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5BA6A-64EF-4AC1-821D-3CB4FA5F2C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525A4-0F76-495F-8003-CAB5195717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A41A-60F8-4E3B-8F17-A20F2E91AD8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09CC17-6EDC-484B-85EF-2E1255573EF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5372-CFC2-4556-8C6A-622A9F31E2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86BDA-7221-4223-BDF7-C29BB791DAB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15506-D28E-46B9-AE1C-E17987FB2EF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A20B3-80C7-469B-A08F-C233032947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FCA19-9763-404A-AF3E-597227AF388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FD0D1-9047-4AC9-AF3F-A576F7244E4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A9665-32EE-465A-B7F1-64DA172EA16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7B806-6075-453F-A4D6-50D4B2E6B64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6A0319-2C94-4A01-874A-E6E10548663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shu.kirov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Domain Name System</a:t>
            </a:r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ru-RU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428604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ID</a:t>
            </a:r>
            <a:r>
              <a:rPr lang="en-US" sz="2000" dirty="0" smtClean="0"/>
              <a:t> – </a:t>
            </a:r>
            <a:r>
              <a:rPr lang="ru-RU" sz="2000" dirty="0" smtClean="0"/>
              <a:t>двухбайтовое поле. Так </a:t>
            </a:r>
            <a:r>
              <a:rPr lang="ru-RU" sz="2000" dirty="0" smtClean="0"/>
              <a:t>как обмен данными между клиентом и сервером </a:t>
            </a:r>
          </a:p>
          <a:p>
            <a:pPr algn="just"/>
            <a:r>
              <a:rPr lang="ru-RU" sz="2000" dirty="0" smtClean="0"/>
              <a:t>носит диалоговый характер и отдельное логическое соединение для разрешения каждого имени </a:t>
            </a:r>
            <a:r>
              <a:rPr lang="ru-RU" sz="2000" dirty="0" smtClean="0"/>
              <a:t>не устанавливается ,  то   </a:t>
            </a:r>
            <a:r>
              <a:rPr lang="ru-RU" sz="2000" dirty="0" smtClean="0"/>
              <a:t>клиенту,   пославшему  DNS  запрос </a:t>
            </a:r>
            <a:r>
              <a:rPr lang="ru-RU" sz="2000" dirty="0" smtClean="0"/>
              <a:t>необходимо   </a:t>
            </a:r>
            <a:r>
              <a:rPr lang="ru-RU" sz="2000" dirty="0" smtClean="0"/>
              <a:t>идентифицировать,   какой   именно   из   полученных  DNS  ответов   соответствует </a:t>
            </a:r>
            <a:r>
              <a:rPr lang="ru-RU" sz="2000" dirty="0" smtClean="0"/>
              <a:t>посланному </a:t>
            </a:r>
            <a:r>
              <a:rPr lang="ru-RU" sz="2000" dirty="0" smtClean="0"/>
              <a:t>запросу, с помощью поля  ID  эта задача легко решается: клиент, передавая  DNS </a:t>
            </a:r>
            <a:r>
              <a:rPr lang="ru-RU" sz="2000" dirty="0" smtClean="0"/>
              <a:t>запрос </a:t>
            </a:r>
            <a:r>
              <a:rPr lang="ru-RU" sz="2000" dirty="0" smtClean="0"/>
              <a:t>серверу заполняет поле  ID  неким уникальным идентификатором транзакции, сервер, </a:t>
            </a:r>
            <a:r>
              <a:rPr lang="ru-RU" sz="2000" dirty="0" smtClean="0"/>
              <a:t>генерируя </a:t>
            </a:r>
            <a:r>
              <a:rPr lang="ru-RU" sz="2000" dirty="0" smtClean="0"/>
              <a:t>DNS ответ клиенту, помещает в это поле то значение идентификатора, которое указал </a:t>
            </a:r>
            <a:r>
              <a:rPr lang="ru-RU" sz="2000" dirty="0" smtClean="0"/>
              <a:t>клиент </a:t>
            </a:r>
            <a:r>
              <a:rPr lang="ru-RU" sz="2000" dirty="0" smtClean="0"/>
              <a:t>в  DNS  запросе. </a:t>
            </a:r>
            <a:r>
              <a:rPr lang="ru-RU" sz="2000" dirty="0" smtClean="0"/>
              <a:t>Подобным </a:t>
            </a:r>
            <a:r>
              <a:rPr lang="ru-RU" sz="2000" dirty="0" smtClean="0"/>
              <a:t>образом  DHCP  клиент идентифицирует  DHCP </a:t>
            </a:r>
            <a:r>
              <a:rPr lang="ru-RU" sz="2000" dirty="0" smtClean="0"/>
              <a:t>ответы </a:t>
            </a:r>
            <a:r>
              <a:rPr lang="ru-RU" sz="2000" dirty="0" smtClean="0"/>
              <a:t>посланные в ответ на его запросы (впрочем в случае с  DHCP  ситуация сложнее – там </a:t>
            </a:r>
            <a:r>
              <a:rPr lang="ru-RU" sz="2000" dirty="0" smtClean="0"/>
              <a:t>почти  </a:t>
            </a:r>
            <a:r>
              <a:rPr lang="ru-RU" sz="2000" dirty="0" smtClean="0"/>
              <a:t>все пакеты посылаются  широковещательно).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5357826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Первый бит второго слова заголовка называется </a:t>
            </a:r>
            <a:r>
              <a:rPr lang="ru-RU" sz="2000" b="1" dirty="0" smtClean="0"/>
              <a:t>QR</a:t>
            </a:r>
            <a:r>
              <a:rPr lang="ru-RU" sz="2000" dirty="0" smtClean="0"/>
              <a:t> и этот бит служит для идентификации </a:t>
            </a:r>
            <a:r>
              <a:rPr lang="ru-RU" sz="2000" dirty="0" smtClean="0"/>
              <a:t>того</a:t>
            </a:r>
            <a:r>
              <a:rPr lang="ru-RU" sz="2000" dirty="0" smtClean="0"/>
              <a:t>, является ли данный пакет запросом (Q, </a:t>
            </a:r>
            <a:r>
              <a:rPr lang="ru-RU" sz="2000" dirty="0" err="1" smtClean="0"/>
              <a:t>Query</a:t>
            </a:r>
            <a:r>
              <a:rPr lang="ru-RU" sz="2000" dirty="0" smtClean="0"/>
              <a:t>, значение бита QR = 0) или пакетом ответом </a:t>
            </a:r>
            <a:r>
              <a:rPr lang="ru-RU" sz="2000" dirty="0" smtClean="0"/>
              <a:t>(</a:t>
            </a:r>
            <a:r>
              <a:rPr lang="ru-RU" sz="2000" dirty="0" smtClean="0"/>
              <a:t>R, </a:t>
            </a:r>
            <a:r>
              <a:rPr lang="ru-RU" sz="2000" dirty="0" err="1" smtClean="0"/>
              <a:t>Response</a:t>
            </a:r>
            <a:r>
              <a:rPr lang="ru-RU" sz="2000" dirty="0" smtClean="0"/>
              <a:t>, значение бита QR = 1).  </a:t>
            </a: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 </a:t>
            </a:r>
            <a:r>
              <a:rPr lang="ru-RU" sz="2000" dirty="0" smtClean="0"/>
              <a:t>С </a:t>
            </a:r>
            <a:r>
              <a:rPr lang="ru-RU" sz="2000" dirty="0" smtClean="0"/>
              <a:t>помощью поля </a:t>
            </a:r>
            <a:r>
              <a:rPr lang="ru-RU" sz="2000" b="1" dirty="0" smtClean="0"/>
              <a:t>OPCODE</a:t>
            </a:r>
            <a:r>
              <a:rPr lang="ru-RU" sz="2000" dirty="0" smtClean="0"/>
              <a:t> клиент может указать ТИП </a:t>
            </a:r>
            <a:r>
              <a:rPr lang="ru-RU" sz="2000" dirty="0" smtClean="0"/>
              <a:t> запроса</a:t>
            </a:r>
            <a:r>
              <a:rPr lang="ru-RU" sz="2000" dirty="0" smtClean="0"/>
              <a:t>, который он выполняет к серверу DNS.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142984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Однобитное поле </a:t>
            </a:r>
            <a:r>
              <a:rPr lang="ru-RU" sz="2000" b="1" dirty="0" smtClean="0"/>
              <a:t>АА </a:t>
            </a:r>
            <a:r>
              <a:rPr lang="ru-RU" sz="2000" b="1" dirty="0" smtClean="0"/>
              <a:t>АА</a:t>
            </a:r>
            <a:r>
              <a:rPr lang="ru-RU" sz="2000" dirty="0" smtClean="0"/>
              <a:t>. Данное </a:t>
            </a:r>
            <a:r>
              <a:rPr lang="ru-RU" sz="2000" dirty="0" smtClean="0"/>
              <a:t>поле имеет смысл только в пакетах, являющихся DNS ответами и не имеет смысла </a:t>
            </a:r>
            <a:r>
              <a:rPr lang="ru-RU" sz="2000" dirty="0" smtClean="0"/>
              <a:t>в </a:t>
            </a:r>
            <a:r>
              <a:rPr lang="ru-RU" sz="2000" dirty="0" smtClean="0"/>
              <a:t>запросах, и указывает, что ответ, сообщаемый сервером является авторитетным (</a:t>
            </a:r>
            <a:r>
              <a:rPr lang="ru-RU" sz="2000" dirty="0" err="1" smtClean="0"/>
              <a:t>Authority</a:t>
            </a:r>
            <a:r>
              <a:rPr lang="ru-RU" sz="2000" dirty="0" smtClean="0"/>
              <a:t> </a:t>
            </a:r>
            <a:r>
              <a:rPr lang="ru-RU" sz="2000" dirty="0" err="1" smtClean="0"/>
              <a:t>Answer</a:t>
            </a:r>
            <a:r>
              <a:rPr lang="ru-RU" sz="2000" dirty="0" smtClean="0"/>
              <a:t>). В том случае, если в пакете ответе установлен данный флаг это означает, что сервер, </a:t>
            </a:r>
            <a:r>
              <a:rPr lang="ru-RU" sz="2000" dirty="0" smtClean="0"/>
              <a:t>сгенерировавший   </a:t>
            </a:r>
            <a:r>
              <a:rPr lang="ru-RU" sz="2000" dirty="0" smtClean="0"/>
              <a:t>ответ   является   хранителем   базы   данных  DNS,   из   которой   получена </a:t>
            </a:r>
          </a:p>
          <a:p>
            <a:pPr algn="just"/>
            <a:r>
              <a:rPr lang="ru-RU" sz="2000" dirty="0" smtClean="0"/>
              <a:t>соответствующая информация, в том же случае, когда данный бит не установлен в DNS ответе, </a:t>
            </a:r>
            <a:r>
              <a:rPr lang="ru-RU" sz="2000" dirty="0" smtClean="0"/>
              <a:t>это   </a:t>
            </a:r>
            <a:r>
              <a:rPr lang="ru-RU" sz="2000" dirty="0" smtClean="0"/>
              <a:t>означает,   что   сервер,   пославший   этот   ответ   извлек   информацию </a:t>
            </a:r>
            <a:r>
              <a:rPr lang="ru-RU" sz="2000" dirty="0" smtClean="0"/>
              <a:t>из своего </a:t>
            </a:r>
            <a:r>
              <a:rPr lang="ru-RU" sz="2000" dirty="0" err="1" smtClean="0"/>
              <a:t>кэша</a:t>
            </a:r>
            <a:r>
              <a:rPr lang="ru-RU" sz="2000" dirty="0" smtClean="0"/>
              <a:t> разрешенных </a:t>
            </a:r>
            <a:r>
              <a:rPr lang="ru-RU" sz="2000" dirty="0" smtClean="0"/>
              <a:t>имен. 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4500570"/>
            <a:ext cx="8643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Однобитное поле </a:t>
            </a:r>
            <a:r>
              <a:rPr lang="en-US" sz="2000" b="1" dirty="0" smtClean="0"/>
              <a:t>TC. </a:t>
            </a:r>
            <a:r>
              <a:rPr lang="ru-RU" sz="2000" dirty="0" smtClean="0"/>
              <a:t>Данный флаг устанавливается в пакете ответе   </a:t>
            </a:r>
            <a:r>
              <a:rPr lang="ru-RU" sz="2000" dirty="0" smtClean="0"/>
              <a:t>в </a:t>
            </a:r>
            <a:r>
              <a:rPr lang="ru-RU" sz="2000" dirty="0" smtClean="0"/>
              <a:t>том </a:t>
            </a:r>
            <a:r>
              <a:rPr lang="ru-RU" sz="2000" dirty="0" smtClean="0"/>
              <a:t>случае, </a:t>
            </a:r>
            <a:r>
              <a:rPr lang="ru-RU" sz="2000" dirty="0" smtClean="0"/>
              <a:t>если сервер не смог поместить </a:t>
            </a:r>
            <a:r>
              <a:rPr lang="ru-RU" sz="2000" dirty="0" smtClean="0"/>
              <a:t>всю необходимую информацию в пакет из-за существующих ограничений на длину </a:t>
            </a:r>
            <a:r>
              <a:rPr lang="ru-RU" sz="2000" dirty="0" smtClean="0"/>
              <a:t>UDP  </a:t>
            </a:r>
            <a:r>
              <a:rPr lang="ru-RU" sz="2000" dirty="0" smtClean="0"/>
              <a:t>дейтаграммы. В таком случае сервер просто урезает (</a:t>
            </a:r>
            <a:r>
              <a:rPr lang="ru-RU" sz="2000" dirty="0" err="1" smtClean="0"/>
              <a:t>TranCation</a:t>
            </a:r>
            <a:r>
              <a:rPr lang="ru-RU" sz="2000" dirty="0" smtClean="0"/>
              <a:t>) сообщение, оставляя в </a:t>
            </a:r>
            <a:r>
              <a:rPr lang="ru-RU" sz="2000" dirty="0" smtClean="0"/>
              <a:t>пакете </a:t>
            </a:r>
            <a:r>
              <a:rPr lang="ru-RU" sz="2000" dirty="0" smtClean="0"/>
              <a:t>столько байт, сколько удалось разместить и устанавливает в заголовке пакета флаг TC. </a:t>
            </a: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</a:t>
            </a:r>
            <a:r>
              <a:rPr lang="ru-RU" sz="2000" dirty="0" smtClean="0"/>
              <a:t>днобитное </a:t>
            </a:r>
            <a:r>
              <a:rPr lang="ru-RU" sz="2000" dirty="0" smtClean="0"/>
              <a:t>поле заголовка  DNS  – флаг  </a:t>
            </a:r>
            <a:r>
              <a:rPr lang="ru-RU" sz="2000" b="1" dirty="0" smtClean="0"/>
              <a:t>RD</a:t>
            </a:r>
            <a:r>
              <a:rPr lang="ru-RU" sz="2000" dirty="0" smtClean="0"/>
              <a:t>  (</a:t>
            </a:r>
            <a:r>
              <a:rPr lang="ru-RU" sz="2000" dirty="0" err="1" smtClean="0"/>
              <a:t>Recursion</a:t>
            </a:r>
            <a:r>
              <a:rPr lang="ru-RU" sz="2000" dirty="0" smtClean="0"/>
              <a:t>  </a:t>
            </a:r>
            <a:r>
              <a:rPr lang="ru-RU" sz="2000" dirty="0" err="1" smtClean="0"/>
              <a:t>Desired</a:t>
            </a:r>
            <a:r>
              <a:rPr lang="ru-RU" sz="2000" dirty="0" smtClean="0"/>
              <a:t>  – Желательна </a:t>
            </a:r>
            <a:r>
              <a:rPr lang="ru-RU" sz="2000" dirty="0" smtClean="0"/>
              <a:t>Рекурсия</a:t>
            </a:r>
            <a:r>
              <a:rPr lang="ru-RU" sz="2000" dirty="0" smtClean="0"/>
              <a:t>). Этот флаг может быть установлен в DNS запросе и скопирован в DNS ответ, если такой </a:t>
            </a:r>
            <a:r>
              <a:rPr lang="ru-RU" sz="2000" dirty="0" smtClean="0"/>
              <a:t> флаг  </a:t>
            </a:r>
            <a:r>
              <a:rPr lang="ru-RU" sz="2000" dirty="0" smtClean="0"/>
              <a:t>установлен  в  DNS  запросе  это  означает,  что   клиент просит  сервер  не сообщать   ему </a:t>
            </a:r>
            <a:r>
              <a:rPr lang="ru-RU" sz="2000" dirty="0" smtClean="0"/>
              <a:t> промежуточных </a:t>
            </a:r>
            <a:r>
              <a:rPr lang="ru-RU" sz="2000" dirty="0" smtClean="0"/>
              <a:t>ответов, т.е. серверов имен, к которым клиент мог бы обратиться, а вместо этого </a:t>
            </a:r>
            <a:r>
              <a:rPr lang="ru-RU" sz="2000" dirty="0" smtClean="0"/>
              <a:t>клиент </a:t>
            </a:r>
            <a:r>
              <a:rPr lang="ru-RU" sz="2000" dirty="0" smtClean="0"/>
              <a:t>просит сервер самостоятельно окончательно разрешить искомое имя и сообщить клиенту </a:t>
            </a:r>
            <a:r>
              <a:rPr lang="ru-RU" sz="2000" dirty="0" smtClean="0"/>
              <a:t>только </a:t>
            </a:r>
            <a:r>
              <a:rPr lang="ru-RU" sz="2000" dirty="0" smtClean="0"/>
              <a:t>окончательный ответ на переданный запрос.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214686"/>
            <a:ext cx="8572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Однобитное </a:t>
            </a:r>
            <a:r>
              <a:rPr lang="ru-RU" sz="2000" dirty="0" smtClean="0"/>
              <a:t>поле заголовка  </a:t>
            </a:r>
            <a:r>
              <a:rPr lang="en-US" sz="2000" dirty="0" smtClean="0"/>
              <a:t>DNS  – </a:t>
            </a:r>
            <a:r>
              <a:rPr lang="ru-RU" sz="2000" dirty="0" smtClean="0"/>
              <a:t>флаг  </a:t>
            </a:r>
            <a:r>
              <a:rPr lang="en-US" sz="2000" b="1" dirty="0" smtClean="0"/>
              <a:t>R</a:t>
            </a:r>
            <a:r>
              <a:rPr lang="ru-RU" sz="2000" b="1" dirty="0" smtClean="0"/>
              <a:t>А</a:t>
            </a:r>
            <a:r>
              <a:rPr lang="ru-RU" sz="2000" dirty="0" smtClean="0"/>
              <a:t> (</a:t>
            </a:r>
            <a:r>
              <a:rPr lang="en-US" sz="2000" dirty="0" smtClean="0"/>
              <a:t>Recursion  Available  – </a:t>
            </a:r>
            <a:r>
              <a:rPr lang="ru-RU" sz="2000" dirty="0" smtClean="0"/>
              <a:t>Рекурсия </a:t>
            </a:r>
            <a:r>
              <a:rPr lang="ru-RU" sz="2000" dirty="0" smtClean="0"/>
              <a:t> Доступна</a:t>
            </a:r>
            <a:r>
              <a:rPr lang="ru-RU" sz="2000" dirty="0" smtClean="0"/>
              <a:t>). Данный флаг устанавливается только в DNS ответах и служит для того, чтобы сервер мог </a:t>
            </a:r>
            <a:r>
              <a:rPr lang="ru-RU" sz="2000" dirty="0" smtClean="0"/>
              <a:t> сообщить </a:t>
            </a:r>
            <a:r>
              <a:rPr lang="ru-RU" sz="2000" dirty="0" smtClean="0"/>
              <a:t>клиенту, поддерживает ли он (сервер) рекурсивное обслуживание: если сервер не </a:t>
            </a:r>
            <a:r>
              <a:rPr lang="ru-RU" sz="2000" dirty="0" smtClean="0"/>
              <a:t> поддерживает   </a:t>
            </a:r>
            <a:r>
              <a:rPr lang="ru-RU" sz="2000" dirty="0" smtClean="0"/>
              <a:t>рекурсию,   он   не   устанавливает   данный   флаг   (RA  =   0),   если   же   рекурсия </a:t>
            </a:r>
            <a:r>
              <a:rPr lang="ru-RU" sz="2000" dirty="0" smtClean="0"/>
              <a:t> поддерживается</a:t>
            </a:r>
            <a:r>
              <a:rPr lang="ru-RU" sz="2000" dirty="0" smtClean="0"/>
              <a:t>, то RA = 1.</a:t>
            </a:r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5572140"/>
            <a:ext cx="8501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Следующие три бита заголовка DNS не зарезервированы для дальнейшего применения, не </a:t>
            </a:r>
            <a:r>
              <a:rPr lang="ru-RU" sz="2000" dirty="0" smtClean="0"/>
              <a:t> используются </a:t>
            </a:r>
            <a:r>
              <a:rPr lang="ru-RU" sz="2000" dirty="0" smtClean="0"/>
              <a:t>и должны быть равны нулю во всех запросах и </a:t>
            </a:r>
            <a:r>
              <a:rPr lang="ru-RU" sz="2000" dirty="0" smtClean="0"/>
              <a:t>ответах.</a:t>
            </a:r>
            <a:endParaRPr lang="ru-RU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Наконец последнее поле второго двухбайтового слова заголовка DNS называется </a:t>
            </a:r>
            <a:r>
              <a:rPr lang="ru-RU" sz="2000" b="1" dirty="0" smtClean="0"/>
              <a:t>RCODE</a:t>
            </a:r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Response</a:t>
            </a:r>
            <a:r>
              <a:rPr lang="ru-RU" sz="2000" dirty="0" smtClean="0"/>
              <a:t> </a:t>
            </a:r>
            <a:r>
              <a:rPr lang="ru-RU" sz="2000" dirty="0" err="1" smtClean="0"/>
              <a:t>Code</a:t>
            </a:r>
            <a:r>
              <a:rPr lang="ru-RU" sz="2000" dirty="0" smtClean="0"/>
              <a:t>, Код ответа) и служит для уведомления клиента о том, успешно или с ошибкой </a:t>
            </a:r>
            <a:r>
              <a:rPr lang="ru-RU" sz="2000" dirty="0" smtClean="0"/>
              <a:t> выполнен   </a:t>
            </a:r>
            <a:r>
              <a:rPr lang="ru-RU" sz="2000" dirty="0" smtClean="0"/>
              <a:t>сервером   запрос,   так   же   в   случае   ошибки   с   помощью   данного   поля   можно </a:t>
            </a:r>
            <a:r>
              <a:rPr lang="ru-RU" sz="2000" dirty="0" smtClean="0"/>
              <a:t> детализировать </a:t>
            </a:r>
            <a:r>
              <a:rPr lang="ru-RU" sz="2000" dirty="0" smtClean="0"/>
              <a:t>причину ошибки.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071678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Значения </a:t>
            </a:r>
            <a:r>
              <a:rPr lang="ru-RU" sz="2000" dirty="0" smtClean="0"/>
              <a:t>поля </a:t>
            </a:r>
            <a:r>
              <a:rPr lang="ru-RU" sz="2000" b="1" u="sng" dirty="0" smtClean="0"/>
              <a:t>RCODE</a:t>
            </a:r>
            <a:r>
              <a:rPr lang="ru-RU" sz="2000" dirty="0" smtClean="0"/>
              <a:t>, описанные в RFC1035.</a:t>
            </a:r>
          </a:p>
          <a:p>
            <a:pPr algn="just"/>
            <a:r>
              <a:rPr lang="ru-RU" sz="2000" dirty="0" smtClean="0"/>
              <a:t>• RCODE  = 0. Такое значение поля  RCODE  сообщает клиенту, что запрос выполнен БЕЗ </a:t>
            </a:r>
            <a:r>
              <a:rPr lang="ru-RU" sz="2000" dirty="0" smtClean="0"/>
              <a:t>ошибок</a:t>
            </a:r>
            <a:r>
              <a:rPr lang="ru-RU" sz="2000" dirty="0" smtClean="0"/>
              <a:t>, такое значение имеют нормальные успешные DNS ответы.</a:t>
            </a:r>
          </a:p>
          <a:p>
            <a:pPr algn="just"/>
            <a:r>
              <a:rPr lang="ru-RU" sz="2000" dirty="0" smtClean="0"/>
              <a:t>• RCODE = 1. Такое значение поля RCODE означает ошибку разрешения имен и эта ошибка </a:t>
            </a:r>
            <a:r>
              <a:rPr lang="ru-RU" sz="2000" dirty="0" smtClean="0"/>
              <a:t>связана </a:t>
            </a:r>
            <a:r>
              <a:rPr lang="ru-RU" sz="2000" dirty="0" smtClean="0"/>
              <a:t>с тем, что  DNS сервер не смог понять формата запроса клиента. Такая ошибка </a:t>
            </a:r>
            <a:r>
              <a:rPr lang="ru-RU" sz="2000" dirty="0" smtClean="0"/>
              <a:t>обычно </a:t>
            </a:r>
            <a:r>
              <a:rPr lang="ru-RU" sz="2000" dirty="0" smtClean="0"/>
              <a:t>возникает при отправке некорректно форматированных запросов и не должна </a:t>
            </a:r>
            <a:r>
              <a:rPr lang="ru-RU" sz="2000" dirty="0" smtClean="0"/>
              <a:t>появляться </a:t>
            </a:r>
            <a:r>
              <a:rPr lang="ru-RU" sz="2000" dirty="0" smtClean="0"/>
              <a:t>при нормальных коммуникациях. </a:t>
            </a:r>
          </a:p>
          <a:p>
            <a:pPr algn="just"/>
            <a:r>
              <a:rPr lang="ru-RU" sz="2000" dirty="0" smtClean="0"/>
              <a:t>• RCODE </a:t>
            </a:r>
            <a:r>
              <a:rPr lang="ru-RU" sz="2000" dirty="0" smtClean="0"/>
              <a:t>= 2. Такое значение поля RCODE означает ошибку, связанную с работой сервера </a:t>
            </a:r>
            <a:r>
              <a:rPr lang="ru-RU" sz="2000" dirty="0" smtClean="0"/>
              <a:t>имен   </a:t>
            </a:r>
            <a:r>
              <a:rPr lang="ru-RU" sz="2000" dirty="0" smtClean="0"/>
              <a:t>–   сервер   возвращает   такое   сообщение,   сигнализируя   о   некоторых   внутренних </a:t>
            </a:r>
            <a:r>
              <a:rPr lang="ru-RU" sz="2000" dirty="0" smtClean="0"/>
              <a:t>неисправностях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357166"/>
            <a:ext cx="8572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• </a:t>
            </a:r>
            <a:r>
              <a:rPr lang="ru-RU" sz="2000" dirty="0" smtClean="0"/>
              <a:t>RCODE = 3. Такое значение поля RCODE означает, что имени, которое попросил разрешить </a:t>
            </a:r>
            <a:r>
              <a:rPr lang="ru-RU" sz="2000" dirty="0" smtClean="0"/>
              <a:t>клиент </a:t>
            </a:r>
            <a:r>
              <a:rPr lang="ru-RU" sz="2000" dirty="0" smtClean="0"/>
              <a:t>не существует, например, в искомом домене не существует узла с нужным именем </a:t>
            </a:r>
            <a:r>
              <a:rPr lang="ru-RU" sz="2000" dirty="0" smtClean="0"/>
              <a:t>или </a:t>
            </a:r>
            <a:r>
              <a:rPr lang="ru-RU" sz="2000" dirty="0" smtClean="0"/>
              <a:t>в родительском домене не существует дочернего домена с нужным именем. Такое </a:t>
            </a:r>
            <a:r>
              <a:rPr lang="ru-RU" sz="2000" dirty="0" smtClean="0"/>
              <a:t>сообщения </a:t>
            </a:r>
            <a:r>
              <a:rPr lang="ru-RU" sz="2000" dirty="0" smtClean="0"/>
              <a:t>об ошибке означает, что система  DNS  работает нормально, просто искомого </a:t>
            </a:r>
            <a:r>
              <a:rPr lang="ru-RU" sz="2000" dirty="0" smtClean="0"/>
              <a:t>имени </a:t>
            </a:r>
            <a:r>
              <a:rPr lang="ru-RU" sz="2000" dirty="0" smtClean="0"/>
              <a:t>в системе DNS не существует. Очень важно отметить, что такой код ошибки может </a:t>
            </a:r>
            <a:r>
              <a:rPr lang="ru-RU" sz="2000" dirty="0" smtClean="0"/>
              <a:t>возвращать </a:t>
            </a:r>
            <a:r>
              <a:rPr lang="ru-RU" sz="2000" dirty="0" smtClean="0"/>
              <a:t>только авторитетный север имен, но не кэширующий сервер. </a:t>
            </a:r>
          </a:p>
          <a:p>
            <a:pPr algn="just"/>
            <a:r>
              <a:rPr lang="ru-RU" sz="2000" dirty="0" smtClean="0"/>
              <a:t>• RCODE = 4. Такое значение поля RCODE означает, что сервер не может выполнить запрос </a:t>
            </a:r>
            <a:r>
              <a:rPr lang="ru-RU" sz="2000" dirty="0" smtClean="0"/>
              <a:t>данного </a:t>
            </a:r>
            <a:r>
              <a:rPr lang="ru-RU" sz="2000" dirty="0" smtClean="0"/>
              <a:t>типа (напомним, что тип запроса определяется полем OPCODE в заголовке DNS </a:t>
            </a:r>
            <a:r>
              <a:rPr lang="ru-RU" sz="2000" dirty="0" smtClean="0"/>
              <a:t>запроса</a:t>
            </a:r>
            <a:r>
              <a:rPr lang="ru-RU" sz="2000" dirty="0" smtClean="0"/>
              <a:t>).</a:t>
            </a:r>
          </a:p>
          <a:p>
            <a:pPr algn="just"/>
            <a:r>
              <a:rPr lang="ru-RU" sz="2000" dirty="0" smtClean="0"/>
              <a:t>• RCODE  = 5. Такое значение поля  RCODE  означает, что сервер не может удовлетворить </a:t>
            </a:r>
            <a:r>
              <a:rPr lang="ru-RU" sz="2000" dirty="0" smtClean="0"/>
              <a:t>запрос </a:t>
            </a:r>
            <a:r>
              <a:rPr lang="ru-RU" sz="2000" dirty="0" smtClean="0"/>
              <a:t>клиента в силу некоторых настроек политик безопасности, например, клиенту с </a:t>
            </a:r>
            <a:r>
              <a:rPr lang="ru-RU" sz="2000" dirty="0" smtClean="0"/>
              <a:t>данным  </a:t>
            </a:r>
            <a:r>
              <a:rPr lang="ru-RU" sz="2000" dirty="0" smtClean="0"/>
              <a:t>IP  адресом не должна быть предоставлена затребованная информация. Более </a:t>
            </a:r>
            <a:r>
              <a:rPr lang="ru-RU" sz="2000" dirty="0" smtClean="0"/>
              <a:t>подробно </a:t>
            </a:r>
            <a:r>
              <a:rPr lang="ru-RU" sz="2000" dirty="0" smtClean="0"/>
              <a:t>о защите информации, хранящейся в базе данных DNS мы поговорим позднее. </a:t>
            </a:r>
            <a:endParaRPr lang="ru-RU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179796"/>
            <a:ext cx="8572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Четыре   </a:t>
            </a:r>
            <a:r>
              <a:rPr lang="ru-RU" sz="2000" dirty="0" smtClean="0"/>
              <a:t>слова   состоят   из   четырех   двухбайтовых   счетчиков,   каждый   из   которых </a:t>
            </a:r>
            <a:r>
              <a:rPr lang="ru-RU" sz="2000" dirty="0" smtClean="0"/>
              <a:t> показывает</a:t>
            </a:r>
            <a:r>
              <a:rPr lang="ru-RU" sz="2000" dirty="0" smtClean="0"/>
              <a:t>, КОЛИЧЕСТВО записей известного формата в каждой секции  DNS  пакета. Счетчик  </a:t>
            </a:r>
            <a:r>
              <a:rPr lang="en-US" sz="2000" dirty="0" smtClean="0"/>
              <a:t>QDCOUNT  </a:t>
            </a:r>
            <a:r>
              <a:rPr lang="ru-RU" sz="2000" dirty="0" smtClean="0"/>
              <a:t>показывает количество записей в  </a:t>
            </a:r>
            <a:r>
              <a:rPr lang="en-US" sz="2000" dirty="0" smtClean="0"/>
              <a:t>Question  Section, </a:t>
            </a:r>
            <a:r>
              <a:rPr lang="ru-RU" sz="2000" dirty="0" smtClean="0"/>
              <a:t>счетчик </a:t>
            </a:r>
            <a:r>
              <a:rPr lang="en-US" sz="2000" dirty="0" smtClean="0"/>
              <a:t>ANCOUNT – </a:t>
            </a:r>
            <a:r>
              <a:rPr lang="ru-RU" sz="2000" dirty="0" smtClean="0"/>
              <a:t>количество записей в </a:t>
            </a:r>
            <a:r>
              <a:rPr lang="en-US" sz="2000" dirty="0" smtClean="0"/>
              <a:t>Answer Section, </a:t>
            </a:r>
            <a:r>
              <a:rPr lang="ru-RU" sz="2000" dirty="0" smtClean="0"/>
              <a:t>счетчик </a:t>
            </a:r>
            <a:r>
              <a:rPr lang="en-US" sz="2000" dirty="0" smtClean="0"/>
              <a:t>NSCOUNT – </a:t>
            </a:r>
            <a:r>
              <a:rPr lang="ru-RU" sz="2000" dirty="0" smtClean="0"/>
              <a:t>количество записей </a:t>
            </a:r>
            <a:r>
              <a:rPr lang="ru-RU" sz="2000" dirty="0" smtClean="0"/>
              <a:t> в </a:t>
            </a:r>
            <a:r>
              <a:rPr lang="en-US" sz="2000" dirty="0" smtClean="0"/>
              <a:t>Authority Section </a:t>
            </a:r>
            <a:r>
              <a:rPr lang="ru-RU" sz="2000" dirty="0" smtClean="0"/>
              <a:t>и наконец счетчик </a:t>
            </a:r>
            <a:r>
              <a:rPr lang="en-US" sz="2000" dirty="0" smtClean="0"/>
              <a:t>ARCOUNT – </a:t>
            </a:r>
            <a:r>
              <a:rPr lang="ru-RU" sz="2000" dirty="0" smtClean="0"/>
              <a:t>количество записей в </a:t>
            </a:r>
            <a:r>
              <a:rPr lang="en-US" sz="2000" dirty="0" smtClean="0"/>
              <a:t>Additional Record Section. </a:t>
            </a:r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214422"/>
            <a:ext cx="85011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b="1" dirty="0" smtClean="0"/>
              <a:t>Секция DNS запросов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Question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Section</a:t>
            </a:r>
            <a:r>
              <a:rPr lang="ru-RU" sz="2000" dirty="0" smtClean="0"/>
              <a:t>). В данной секции DNS клиент передает запросы </a:t>
            </a:r>
            <a:r>
              <a:rPr lang="ru-RU" sz="2000" dirty="0" smtClean="0"/>
              <a:t> DNS </a:t>
            </a:r>
            <a:r>
              <a:rPr lang="ru-RU" sz="2000" dirty="0" smtClean="0"/>
              <a:t>серверу, сообщая, для какого имени DNS необходимо разрешить запись DNS и какого </a:t>
            </a:r>
            <a:r>
              <a:rPr lang="ru-RU" sz="2000" dirty="0" smtClean="0"/>
              <a:t> типа </a:t>
            </a:r>
            <a:r>
              <a:rPr lang="ru-RU" sz="2000" dirty="0" smtClean="0"/>
              <a:t>эта запись. Данная секция заполняется клиентом, сервер, генерируя ответ, так же </a:t>
            </a:r>
            <a:r>
              <a:rPr lang="ru-RU" sz="2000" dirty="0" smtClean="0"/>
              <a:t>включает   </a:t>
            </a:r>
            <a:r>
              <a:rPr lang="ru-RU" sz="2000" dirty="0" smtClean="0"/>
              <a:t>в  DNS  ответ  и  содержимое  секции  запросов  из  соответствующего  запроса </a:t>
            </a:r>
            <a:r>
              <a:rPr lang="ru-RU" sz="2000" dirty="0" smtClean="0"/>
              <a:t>клиента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• </a:t>
            </a:r>
            <a:r>
              <a:rPr lang="ru-RU" sz="2000" b="1" dirty="0" smtClean="0"/>
              <a:t>Секция DNS ответов (</a:t>
            </a:r>
            <a:r>
              <a:rPr lang="ru-RU" sz="2000" b="1" dirty="0" err="1" smtClean="0"/>
              <a:t>Answer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Section</a:t>
            </a:r>
            <a:r>
              <a:rPr lang="ru-RU" sz="2000" b="1" dirty="0" smtClean="0"/>
              <a:t>)</a:t>
            </a:r>
            <a:r>
              <a:rPr lang="ru-RU" sz="2000" dirty="0" smtClean="0"/>
              <a:t>. В данной секции DNS сервер сообщает клиенту ответ </a:t>
            </a:r>
            <a:r>
              <a:rPr lang="ru-RU" sz="2000" dirty="0" smtClean="0"/>
              <a:t>(</a:t>
            </a:r>
            <a:r>
              <a:rPr lang="ru-RU" sz="2000" dirty="0" smtClean="0"/>
              <a:t>или несколько ответов) на запрос клиента. Данная секция содержит непосредственное </a:t>
            </a:r>
            <a:r>
              <a:rPr lang="ru-RU" sz="2000" dirty="0" smtClean="0"/>
              <a:t>значение </a:t>
            </a:r>
            <a:r>
              <a:rPr lang="ru-RU" sz="2000" dirty="0" smtClean="0"/>
              <a:t>запрошенного значения в базе данных DNS, например, в том случае, если клиент </a:t>
            </a:r>
            <a:r>
              <a:rPr lang="ru-RU" sz="2000" dirty="0" smtClean="0"/>
              <a:t>разыскивал </a:t>
            </a:r>
            <a:r>
              <a:rPr lang="ru-RU" sz="2000" dirty="0" smtClean="0"/>
              <a:t>запись типа А, то в данной секции будут расположены сведения об IP адресе </a:t>
            </a:r>
            <a:r>
              <a:rPr lang="ru-RU" sz="2000" dirty="0" smtClean="0"/>
              <a:t>искомого </a:t>
            </a:r>
            <a:r>
              <a:rPr lang="ru-RU" sz="2000" dirty="0" smtClean="0"/>
              <a:t>узла, если клиент искал запись типа NS, то в данной секции будут расположены </a:t>
            </a:r>
            <a:r>
              <a:rPr lang="ru-RU" sz="2000" dirty="0" smtClean="0"/>
              <a:t>сведения </a:t>
            </a:r>
            <a:r>
              <a:rPr lang="ru-RU" sz="2000" dirty="0" smtClean="0"/>
              <a:t>об ИМЕНИ авторитетного сервера имен и т.д. </a:t>
            </a:r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b="1" dirty="0" smtClean="0"/>
              <a:t>Секция сведений об авторитетных DNS серверах (</a:t>
            </a:r>
            <a:r>
              <a:rPr lang="ru-RU" sz="2000" b="1" dirty="0" err="1" smtClean="0"/>
              <a:t>Authority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Section</a:t>
            </a:r>
            <a:r>
              <a:rPr lang="ru-RU" sz="2000" b="1" dirty="0" smtClean="0"/>
              <a:t>). </a:t>
            </a:r>
            <a:r>
              <a:rPr lang="ru-RU" sz="2000" dirty="0" smtClean="0"/>
              <a:t>Данную секцию так же </a:t>
            </a:r>
            <a:r>
              <a:rPr lang="ru-RU" sz="2000" dirty="0" smtClean="0"/>
              <a:t>как </a:t>
            </a:r>
            <a:r>
              <a:rPr lang="ru-RU" sz="2000" dirty="0" smtClean="0"/>
              <a:t>и предыдущую заполняет ТОЛЬКО сервер в своих ответах и эта секция содержит, </a:t>
            </a:r>
            <a:r>
              <a:rPr lang="ru-RU" sz="2000" dirty="0" smtClean="0"/>
              <a:t>точнее</a:t>
            </a:r>
            <a:r>
              <a:rPr lang="ru-RU" sz="2000" dirty="0" smtClean="0"/>
              <a:t>, может  содержать  сведения  о том,  с помощью  каких   авторитетных  серверов </a:t>
            </a:r>
            <a:r>
              <a:rPr lang="ru-RU" sz="2000" dirty="0" smtClean="0"/>
              <a:t>получена </a:t>
            </a:r>
            <a:r>
              <a:rPr lang="ru-RU" sz="2000" dirty="0" smtClean="0"/>
              <a:t>та информацию, которая включена в секцию  DNS  ответов. В том же случае, </a:t>
            </a:r>
            <a:r>
              <a:rPr lang="ru-RU" sz="2000" dirty="0" smtClean="0"/>
              <a:t>когда   </a:t>
            </a:r>
            <a:r>
              <a:rPr lang="ru-RU" sz="2000" dirty="0" smtClean="0"/>
              <a:t>сервер  отвечает  на  запрос   клиента   итерационно,  секция  DNS  ответов  (</a:t>
            </a:r>
            <a:r>
              <a:rPr lang="ru-RU" sz="2000" dirty="0" err="1" smtClean="0"/>
              <a:t>Answer</a:t>
            </a:r>
            <a:r>
              <a:rPr lang="ru-RU" sz="2000" dirty="0" smtClean="0"/>
              <a:t> </a:t>
            </a:r>
            <a:r>
              <a:rPr lang="ru-RU" sz="2000" dirty="0" err="1" smtClean="0"/>
              <a:t>Section</a:t>
            </a:r>
            <a:r>
              <a:rPr lang="ru-RU" sz="2000" dirty="0" smtClean="0"/>
              <a:t>) НЕ может быть </a:t>
            </a:r>
            <a:r>
              <a:rPr lang="ru-RU" sz="2000" dirty="0" smtClean="0"/>
              <a:t>заполнена, </a:t>
            </a:r>
            <a:r>
              <a:rPr lang="ru-RU" sz="2000" dirty="0" smtClean="0"/>
              <a:t>но в </a:t>
            </a:r>
            <a:r>
              <a:rPr lang="ru-RU" sz="2000" dirty="0" smtClean="0"/>
              <a:t>таких </a:t>
            </a:r>
            <a:r>
              <a:rPr lang="ru-RU" sz="2000" dirty="0" smtClean="0"/>
              <a:t>DNS ответах сервер заполняет именно </a:t>
            </a:r>
            <a:r>
              <a:rPr lang="ru-RU" sz="2000" dirty="0" err="1" smtClean="0"/>
              <a:t>Authority</a:t>
            </a:r>
            <a:r>
              <a:rPr lang="ru-RU" sz="2000" dirty="0" smtClean="0"/>
              <a:t> </a:t>
            </a:r>
            <a:r>
              <a:rPr lang="ru-RU" sz="2000" dirty="0" err="1" smtClean="0"/>
              <a:t>Section</a:t>
            </a:r>
            <a:r>
              <a:rPr lang="ru-RU" sz="2000" dirty="0" smtClean="0"/>
              <a:t>, вписывая туда сведения о </a:t>
            </a:r>
            <a:r>
              <a:rPr lang="ru-RU" sz="2000" dirty="0" smtClean="0"/>
              <a:t>тех </a:t>
            </a:r>
            <a:r>
              <a:rPr lang="ru-RU" sz="2000" dirty="0" smtClean="0"/>
              <a:t>авторитетных серверах, к которым клиент может обратиться за дальнейшим поиском </a:t>
            </a:r>
            <a:r>
              <a:rPr lang="ru-RU" sz="2000" dirty="0" smtClean="0"/>
              <a:t>информации</a:t>
            </a:r>
            <a:r>
              <a:rPr lang="ru-RU" sz="2000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b="1" dirty="0" smtClean="0"/>
              <a:t>Секция дополнительной информации (</a:t>
            </a:r>
            <a:r>
              <a:rPr lang="ru-RU" sz="2000" b="1" dirty="0" err="1" smtClean="0"/>
              <a:t>Additional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Record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Section</a:t>
            </a:r>
            <a:r>
              <a:rPr lang="ru-RU" sz="2000" b="1" dirty="0" smtClean="0"/>
              <a:t>)</a:t>
            </a:r>
            <a:r>
              <a:rPr lang="ru-RU" sz="2000" dirty="0" smtClean="0"/>
              <a:t>. </a:t>
            </a:r>
            <a:r>
              <a:rPr lang="ru-RU" sz="2000" dirty="0" smtClean="0"/>
              <a:t>Упрощенно </a:t>
            </a:r>
            <a:r>
              <a:rPr lang="ru-RU" sz="2000" dirty="0" smtClean="0"/>
              <a:t>можно сформулировать так: в  </a:t>
            </a:r>
            <a:r>
              <a:rPr lang="ru-RU" sz="2000" dirty="0" err="1" smtClean="0"/>
              <a:t>Additional</a:t>
            </a:r>
            <a:r>
              <a:rPr lang="ru-RU" sz="2000" dirty="0" smtClean="0"/>
              <a:t>  </a:t>
            </a:r>
            <a:r>
              <a:rPr lang="ru-RU" sz="2000" dirty="0" err="1" smtClean="0"/>
              <a:t>Record</a:t>
            </a:r>
            <a:r>
              <a:rPr lang="ru-RU" sz="2000" dirty="0" smtClean="0"/>
              <a:t>  </a:t>
            </a:r>
            <a:r>
              <a:rPr lang="ru-RU" sz="2000" dirty="0" err="1" smtClean="0"/>
              <a:t>Section</a:t>
            </a:r>
            <a:r>
              <a:rPr lang="ru-RU" sz="2000" dirty="0" smtClean="0"/>
              <a:t> </a:t>
            </a:r>
            <a:r>
              <a:rPr lang="ru-RU" sz="2000" dirty="0" smtClean="0"/>
              <a:t>сервера </a:t>
            </a:r>
            <a:r>
              <a:rPr lang="ru-RU" sz="2000" dirty="0" smtClean="0"/>
              <a:t>имен </a:t>
            </a:r>
            <a:r>
              <a:rPr lang="ru-RU" sz="2000" dirty="0" smtClean="0"/>
              <a:t>могут </a:t>
            </a:r>
            <a:r>
              <a:rPr lang="ru-RU" sz="2000" dirty="0" smtClean="0"/>
              <a:t>сообщать известные им IP адреса серверов имен, чьи ИМЕНА были сообщены в </a:t>
            </a:r>
            <a:r>
              <a:rPr lang="ru-RU" sz="2000" dirty="0" err="1" smtClean="0"/>
              <a:t>Authority</a:t>
            </a:r>
            <a:r>
              <a:rPr lang="ru-RU" sz="2000" dirty="0" smtClean="0"/>
              <a:t> </a:t>
            </a:r>
            <a:r>
              <a:rPr lang="ru-RU" sz="2000" dirty="0" err="1" smtClean="0"/>
              <a:t>Section</a:t>
            </a:r>
            <a:r>
              <a:rPr lang="ru-RU" sz="2000" dirty="0" smtClean="0"/>
              <a:t>. </a:t>
            </a:r>
            <a:r>
              <a:rPr lang="ru-RU" sz="2000" dirty="0" smtClean="0"/>
              <a:t> </a:t>
            </a:r>
            <a:r>
              <a:rPr lang="ru-RU" sz="2000" dirty="0" smtClean="0"/>
              <a:t>Отметим, что без этой секции </a:t>
            </a:r>
            <a:r>
              <a:rPr lang="ru-RU" sz="2000" dirty="0" smtClean="0"/>
              <a:t>можно </a:t>
            </a:r>
            <a:r>
              <a:rPr lang="ru-RU" sz="2000" dirty="0" smtClean="0"/>
              <a:t>обойтись – клиент, разрешив имя домена в некоторое имя узла может послать ВТОРОЙ </a:t>
            </a:r>
            <a:r>
              <a:rPr lang="ru-RU" sz="2000" dirty="0" smtClean="0"/>
              <a:t>запрос</a:t>
            </a:r>
            <a:r>
              <a:rPr lang="ru-RU" sz="2000" dirty="0" smtClean="0"/>
              <a:t>, разыскивая теперь </a:t>
            </a:r>
            <a:r>
              <a:rPr lang="ru-RU" sz="2000" dirty="0" smtClean="0"/>
              <a:t>уже </a:t>
            </a:r>
            <a:r>
              <a:rPr lang="ru-RU" sz="2000" dirty="0" smtClean="0"/>
              <a:t>запись типа А для имени, выясненного на предыдущем шаге, </a:t>
            </a:r>
            <a:r>
              <a:rPr lang="ru-RU" sz="2000" dirty="0" smtClean="0"/>
              <a:t>однако </a:t>
            </a:r>
            <a:r>
              <a:rPr lang="ru-RU" sz="2000" dirty="0" smtClean="0"/>
              <a:t>использование секции дополнительных записей позволяет уменьшить сетевой трафик и </a:t>
            </a:r>
            <a:r>
              <a:rPr lang="ru-RU" sz="2000" dirty="0" smtClean="0"/>
              <a:t>ускорить </a:t>
            </a:r>
            <a:r>
              <a:rPr lang="ru-RU" sz="2000" dirty="0" smtClean="0"/>
              <a:t>разрешение имен.</a:t>
            </a:r>
            <a:endParaRPr lang="ru-RU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ru-RU" sz="2800" b="1" i="1"/>
              <a:t>Утилита NSLOOKUP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4963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>
                <a:latin typeface="Times New Roman" pitchFamily="18" charset="0"/>
              </a:rPr>
              <a:t>Утилита  nslookup  используется  для  проверки  способности DNS-серверов выполнять разрешение имен. </a:t>
            </a:r>
          </a:p>
          <a:p>
            <a:endParaRPr lang="ru-RU">
              <a:latin typeface="Times New Roman" pitchFamily="18" charset="0"/>
            </a:endParaRPr>
          </a:p>
          <a:p>
            <a:endParaRPr lang="ru-RU">
              <a:latin typeface="Times New Roman" pitchFamily="18" charset="0"/>
            </a:endParaRPr>
          </a:p>
          <a:p>
            <a:r>
              <a:rPr lang="ru-RU" u="sng">
                <a:latin typeface="Times New Roman" pitchFamily="18" charset="0"/>
              </a:rPr>
              <a:t>Утилита может работать в двух режимах</a:t>
            </a:r>
            <a:r>
              <a:rPr lang="ru-RU">
                <a:latin typeface="Times New Roman" pitchFamily="18" charset="0"/>
              </a:rPr>
              <a:t>: </a:t>
            </a:r>
          </a:p>
          <a:p>
            <a:r>
              <a:rPr lang="ru-RU" sz="1600">
                <a:latin typeface="Times New Roman" pitchFamily="18" charset="0"/>
              </a:rPr>
              <a:t>  режим  командной  строки – обычный  режим  запуска  утилит командной строки. Утилита nslookup выполняется в этом режиме, если указан какой-либо ключ;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интерактивный режим – в этом режиме возможен ввод команд и ключей утилиты без повторения ввода имени утилиты. </a:t>
            </a:r>
          </a:p>
          <a:p>
            <a:endParaRPr lang="ru-RU" sz="1600">
              <a:latin typeface="Times New Roman" pitchFamily="18" charset="0"/>
            </a:endParaRPr>
          </a:p>
          <a:p>
            <a:r>
              <a:rPr lang="ru-RU" sz="1600" u="sng">
                <a:latin typeface="Times New Roman" pitchFamily="18" charset="0"/>
              </a:rPr>
              <a:t>Команды утилиты nslookup:</a:t>
            </a:r>
            <a:r>
              <a:rPr lang="ru-RU" sz="160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help или ? – вывод справки о командах и параметрах утилиты;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set – установка параметров работы утилиты;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server &lt;имя&gt; – установка сервера по умолчанию (Default Server), используемого  утилитой,  с  помощью  текущего  сервера  по умолчанию;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lserver &lt;имя&gt; – установка  сервера  по  умолчанию  утилиты  с помощью первоначального;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root – установка  сервера  по  умолчанию  утилиты  на  корневой сервер;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ls &lt;домен&gt; – вывод информации о соответствии доменных имен IP-адресам для заданного домена; </a:t>
            </a:r>
          </a:p>
          <a:p>
            <a:pPr>
              <a:buFont typeface="Wingdings" pitchFamily="2" charset="2"/>
              <a:buChar char="Ø"/>
            </a:pPr>
            <a:r>
              <a:rPr lang="ru-RU" sz="1600">
                <a:latin typeface="Times New Roman" pitchFamily="18" charset="0"/>
              </a:rPr>
              <a:t>  exit – выход из интерактивного режима.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60350"/>
            <a:ext cx="8424862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8135938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  <a:hlinkClick r:id="rId3"/>
              </a:rPr>
              <a:t>www.vshu.kirov.ru</a:t>
            </a:r>
            <a:r>
              <a:rPr lang="ru-RU" sz="1600" b="1">
                <a:latin typeface="Times New Roman" pitchFamily="18" charset="0"/>
              </a:rPr>
              <a:t>.</a:t>
            </a:r>
          </a:p>
          <a:p>
            <a:pPr algn="ctr"/>
            <a:endParaRPr lang="ru-RU" sz="1600">
              <a:latin typeface="Times New Roman" pitchFamily="18" charset="0"/>
            </a:endParaRPr>
          </a:p>
          <a:p>
            <a:r>
              <a:rPr lang="ru-RU" sz="1600">
                <a:latin typeface="Times New Roman" pitchFamily="18" charset="0"/>
              </a:rPr>
              <a:t>В этой записи www – имя хоста, vshu.kirov.ru. – DNS-суффикс. Точку в конце FQDN обычно можно опускать.</a:t>
            </a:r>
            <a:r>
              <a:rPr lang="ru-RU">
                <a:latin typeface="Times New Roman" pitchFamily="18" charset="0"/>
              </a:rPr>
              <a:t>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74838" y="4738688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</a:rPr>
              <a:t>Рис. 1. </a:t>
            </a:r>
            <a:r>
              <a:rPr lang="ru-RU" sz="1600" dirty="0">
                <a:latin typeface="Times New Roman" pitchFamily="18" charset="0"/>
              </a:rPr>
              <a:t>Фрагмент пространства доменных имен Интернета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"/>
          <p:cNvGrpSpPr>
            <a:grpSpLocks noChangeAspect="1"/>
          </p:cNvGrpSpPr>
          <p:nvPr/>
        </p:nvGrpSpPr>
        <p:grpSpPr bwMode="auto">
          <a:xfrm>
            <a:off x="285720" y="2285992"/>
            <a:ext cx="8098876" cy="3786214"/>
            <a:chOff x="2358" y="1694"/>
            <a:chExt cx="9898" cy="4598"/>
          </a:xfrm>
        </p:grpSpPr>
        <p:sp>
          <p:nvSpPr>
            <p:cNvPr id="1333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358" y="1694"/>
              <a:ext cx="9898" cy="459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 rot="-3441437">
              <a:off x="8075" y="73"/>
              <a:ext cx="1913" cy="6120"/>
            </a:xfrm>
            <a:prstGeom prst="ellipse">
              <a:avLst/>
            </a:prstGeom>
            <a:solidFill>
              <a:srgbClr val="E5E5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6467" y="3224"/>
              <a:ext cx="1542" cy="2382"/>
            </a:xfrm>
            <a:prstGeom prst="ellipse">
              <a:avLst/>
            </a:prstGeom>
            <a:solidFill>
              <a:srgbClr val="E5E5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3728" y="3224"/>
              <a:ext cx="1542" cy="2382"/>
            </a:xfrm>
            <a:prstGeom prst="ellipse">
              <a:avLst/>
            </a:prstGeom>
            <a:solidFill>
              <a:srgbClr val="E5E5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9719" y="4076"/>
              <a:ext cx="1113" cy="59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6724" y="4076"/>
              <a:ext cx="1113" cy="59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3984" y="4076"/>
              <a:ext cx="1114" cy="59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6637" y="1694"/>
              <a:ext cx="1113" cy="595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6296" y="1747"/>
              <a:ext cx="188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microsoft.com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3130" y="4160"/>
              <a:ext cx="2556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sales.microsoft.com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6124" y="4160"/>
              <a:ext cx="210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it.microsoft.com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9033" y="4160"/>
              <a:ext cx="238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edu.microsoft.com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4584" y="2289"/>
              <a:ext cx="2569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7153" y="2289"/>
              <a:ext cx="84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7153" y="2289"/>
              <a:ext cx="3080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2358" y="5606"/>
              <a:ext cx="3294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Файл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: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“</a:t>
              </a: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sales.microsoft.com.dns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”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5954" y="5606"/>
              <a:ext cx="2840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Файл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: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“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it.microsoft.com.dns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”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9633" y="5012"/>
              <a:ext cx="2623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Файл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: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“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microsoft.com.dns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Calibri" pitchFamily="34" charset="0"/>
                  <a:cs typeface="Arial" pitchFamily="34" charset="0"/>
                </a:rPr>
                <a:t>”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357158" y="285728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соотношение между понятиями </a:t>
            </a:r>
            <a:r>
              <a:rPr lang="ru-RU" i="1" dirty="0"/>
              <a:t>домена</a:t>
            </a:r>
            <a:r>
              <a:rPr lang="ru-RU" dirty="0"/>
              <a:t> и </a:t>
            </a:r>
            <a:r>
              <a:rPr lang="ru-RU" i="1" dirty="0"/>
              <a:t>зоны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220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561262" cy="5280025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8596" y="357166"/>
            <a:ext cx="511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Процесс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обработки рекурсивного DNS-запроса</a:t>
            </a:r>
            <a:endParaRPr lang="ru-RU" sz="16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ru-RU" sz="2800" b="1" i="1"/>
              <a:t>Записи о ресурсах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4963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>
                <a:latin typeface="Times New Roman" pitchFamily="18" charset="0"/>
              </a:rPr>
              <a:t>База данных DNS-сервера содержит записи о ресурсах (resource record), в которых содержится информация, необходимая для разрешения доменных имен и правильного функционирования службы DNS. Существует более 20 типов записей о ресурсах, приведем самые важные: </a:t>
            </a:r>
          </a:p>
          <a:p>
            <a:pPr algn="just"/>
            <a:endParaRPr lang="ru-RU">
              <a:latin typeface="Times New Roman" pitchFamily="18" charset="0"/>
            </a:endParaRPr>
          </a:p>
          <a:p>
            <a:pPr algn="just"/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6305" name="Group 161"/>
          <p:cNvGraphicFramePr>
            <a:graphicFrameLocks noGrp="1"/>
          </p:cNvGraphicFramePr>
          <p:nvPr>
            <p:ph idx="1"/>
          </p:nvPr>
        </p:nvGraphicFramePr>
        <p:xfrm>
          <a:off x="457200" y="2205038"/>
          <a:ext cx="8291513" cy="4572000"/>
        </p:xfrm>
        <a:graphic>
          <a:graphicData uri="http://schemas.openxmlformats.org/drawingml/2006/table">
            <a:tbl>
              <a:tblPr/>
              <a:tblGrid>
                <a:gridCol w="1457325"/>
                <a:gridCol w="2732088"/>
                <a:gridCol w="4102100"/>
              </a:tblGrid>
              <a:tr h="314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ресурсной записи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испоьзования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Host Address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Адрес хоста, или узла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Отображает имя узла на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(например, для домена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узлу с именем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www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сопоставляется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 с помощью такой записи: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www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207.46.199.60)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CNAME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Canonical Name (alias)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Какноническое имя (псевдоним)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Отображает одно имя на другое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MX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Mail Exchanger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Обмен почтой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Управляет маршрутизация почтовых сообщений для протокола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SMTP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Server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Сервер имен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 на серверы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DNS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ответственные за конкретный домен и его поддомены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Pointer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Указатель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обратного разрешения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-адресов в имена узлов в домене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arpa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SOA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Start of Authority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Начальная запись зоны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указания основного сервера для данной зоны и описания свойств зоны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SRV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 Locator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Указатель на службу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поиска серверов, на которых функционируют определенные службы (например, контроллеры доменов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Active Directory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или серверы глобального каталога)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85720" y="214290"/>
            <a:ext cx="85725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SOA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имя домена зоны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почтовый адрес администратора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порядок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– число, увеличивается при изменении зоны;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период обновления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(для вторичных серверов);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задержка перед следующей попыткой обновления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(после неудачной попытки);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интервал времени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через который сервер утратит статус ответственного после обновления; 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минимальное время жизни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показывает другим (кэширующим) серверам, как долго они могут пользоваться данными данного сервера.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6" y="2571744"/>
            <a:ext cx="778674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gudzondns.com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IN SOA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subdomain.gudzondns.com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hostmaster.gudzondns.com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. (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1998111201 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Serial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10800 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Refresh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3600 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Retry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3600000 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Expire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86400 );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Minimum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14818"/>
            <a:ext cx="82153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связывает доменное имя  и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-адрес. Если создать несколько записей с одним и тем же доменным именем но разными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-адресами, то это позволяет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равномерно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распределить нагрузку между несколькими хостами (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карусель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). Сервер выбирает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ближайший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адрес к клиенту.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1472" y="6143644"/>
            <a:ext cx="442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info.test.ru. 86400 A 194.85.61.44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14282" y="214290"/>
            <a:ext cx="9531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CNAME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позволяет одному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-адресу сопоставить несколько доменных имен.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5720" y="642918"/>
            <a:ext cx="4572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ftp.test.ru. CNAME arhive.test.ru.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gopher.test.ru. CNAME arhive.test.ru.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4282" y="1500174"/>
            <a:ext cx="84296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связывает имя почтового домена с именем хоста, содержащего почтовый сервер. Можно указать несколько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-записей с указанием приоритета.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5720" y="2571744"/>
            <a:ext cx="31653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MX 10 relay2.test.ru.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MX 20 relay3.test.ru.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57158" y="3357562"/>
            <a:ext cx="7585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b="1" dirty="0">
                <a:latin typeface="Arial" pitchFamily="34" charset="0"/>
                <a:ea typeface="Calibri" pitchFamily="34" charset="0"/>
                <a:cs typeface="Arial" pitchFamily="34" charset="0"/>
              </a:rPr>
              <a:t>З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апись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PTR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запись обратная записи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(зона обратного просмотра).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57158" y="3857628"/>
            <a:ext cx="3011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42 PTR www.mydomain.ru.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57158" y="4429132"/>
            <a:ext cx="79961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определяет полномочный сервер имен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субдомена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. Связывает имя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субдомена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с именем полномочного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dns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-сервера.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28596" y="5214950"/>
            <a:ext cx="2506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. NS ns3.test.ru.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test.ru. NS ns4.test.ru.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57158" y="642918"/>
            <a:ext cx="82153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Запись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SRV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отражают порядок и доступность служб в конкретной зоне. Определяет сетевой протокол (_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kerberos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ldap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, 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kpasswd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) , порт,  доменное имя хоста.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8596" y="1857364"/>
            <a:ext cx="5432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foobar._tcp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SRV 0 1 9 old-slow-box.example.com.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062" t="27187" r="25000" b="30625"/>
          <a:stretch>
            <a:fillRect/>
          </a:stretch>
        </p:blipFill>
        <p:spPr bwMode="auto">
          <a:xfrm>
            <a:off x="0" y="1071546"/>
            <a:ext cx="908052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28926" y="500042"/>
            <a:ext cx="318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Формат пакета </a:t>
            </a:r>
            <a:r>
              <a:rPr lang="en-US" sz="2400" b="1" dirty="0" smtClean="0"/>
              <a:t>DNS</a:t>
            </a:r>
            <a:endParaRPr lang="ru-RU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1963</Words>
  <Application>Microsoft Office PowerPoint</Application>
  <PresentationFormat>Экран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Оформление по умолчанию</vt:lpstr>
      <vt:lpstr>Domain Name System (DNS)</vt:lpstr>
      <vt:lpstr>Слайд 2</vt:lpstr>
      <vt:lpstr>Слайд 3</vt:lpstr>
      <vt:lpstr>Слайд 4</vt:lpstr>
      <vt:lpstr>Записи о ресурсах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Утилита NSLOOKUP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 в TCP/IP</dc:title>
  <dc:creator>DmitriM</dc:creator>
  <cp:lastModifiedBy>SHIMAN</cp:lastModifiedBy>
  <cp:revision>14</cp:revision>
  <dcterms:created xsi:type="dcterms:W3CDTF">2010-09-26T19:37:01Z</dcterms:created>
  <dcterms:modified xsi:type="dcterms:W3CDTF">2011-10-26T22:17:00Z</dcterms:modified>
</cp:coreProperties>
</file>