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59" r:id="rId11"/>
    <p:sldId id="260" r:id="rId12"/>
    <p:sldId id="261" r:id="rId13"/>
    <p:sldId id="262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6D6C-8258-461C-BF56-FB2BDBDD3344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785926"/>
            <a:ext cx="66437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NAT</a:t>
            </a:r>
            <a:endParaRPr lang="ru-RU" sz="4400" b="1" dirty="0" smtClean="0"/>
          </a:p>
          <a:p>
            <a:pPr algn="ctr"/>
            <a:r>
              <a:rPr lang="ru-RU" sz="4400" b="1" dirty="0" smtClean="0"/>
              <a:t>Межсетевой экран</a:t>
            </a:r>
            <a:endParaRPr lang="en-US" sz="4400" b="1" dirty="0" smtClean="0"/>
          </a:p>
          <a:p>
            <a:pPr algn="ctr"/>
            <a:r>
              <a:rPr lang="en-US" sz="4400" b="1" dirty="0" smtClean="0"/>
              <a:t>Proxy server</a:t>
            </a:r>
          </a:p>
          <a:p>
            <a:pPr algn="ctr"/>
            <a:r>
              <a:rPr lang="ru-RU" sz="4400" b="1" dirty="0" err="1" smtClean="0"/>
              <a:t>Ремейлер</a:t>
            </a:r>
            <a:endParaRPr lang="ru-RU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357166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Межсетевой экран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214422"/>
            <a:ext cx="742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пакетный фильтр (</a:t>
            </a:r>
            <a:r>
              <a:rPr lang="en-US" sz="2400" dirty="0" smtClean="0"/>
              <a:t>packet filter);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шлюз сеансового уровня (</a:t>
            </a:r>
            <a:r>
              <a:rPr lang="en-US" sz="2400" dirty="0" smtClean="0"/>
              <a:t>circuit-level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шлюз прикладного уровня (</a:t>
            </a:r>
            <a:r>
              <a:rPr lang="en-US" sz="2400" dirty="0" smtClean="0"/>
              <a:t>application-level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Packet Inspection (SPI).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256"/>
            <a:ext cx="83927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42852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Межсетевой экран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4282" y="714356"/>
            <a:ext cx="84296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Брандмауэры типа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пакетных фильтров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являются наиболее простыми (наименее интеллектуальными). Эти брандмауэры работают на сетевом уровне модели OSI или на IP-уровне стека протоколов TCP/IP.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857364"/>
            <a:ext cx="86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Arial" pitchFamily="34" charset="0"/>
                <a:cs typeface="Arial" pitchFamily="34" charset="0"/>
              </a:rPr>
              <a:t>Шлюзы сеансового уровня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— это брандмауэры, которые работают на сеансовом уровне модели OSI или на TCP (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Transport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уровне стека протоколов TCP/IP. Данные брандмауэры отслеживают процесс установления TCP-соединения (организацию сеансов обмена данными между оконечными машинами) и позволяют определить, является ли данный сеанс связи легитимным.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786190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Arial" pitchFamily="34" charset="0"/>
                <a:cs typeface="Arial" pitchFamily="34" charset="0"/>
              </a:rPr>
              <a:t>Шлюзы прикладного уровня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или proxy-серверы, функционируют на прикладном уровне модели OSI. Прикладной уровень отвечает за доступ приложений в сеть. К задачам этого уровня относятся перенос файлов, обмен почтовыми сообщениями и управление сетью.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85720" y="5143512"/>
            <a:ext cx="85725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Последний тип брандмауэров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Stateful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Packet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Inspection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(SPI)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объединяет в себе преимущества одновременно и пакетных фильтров, и шлюзов сеансового уровня, и шлюзов прикладного уровня. То есть фактически речь идет о многоуровневых брандмауэрах, которые работают одновременно на сетевом, сеансовом и прикладном уровнях.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Прокси-сервер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(от англ.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proxy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— «представитель, уполномоченный») — служба в компьютерных сетях, позволяющая клиентам выполнять косвенные запросы к другим сетевым службам.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85720" y="1428736"/>
            <a:ext cx="18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Использование</a:t>
            </a:r>
            <a:endParaRPr kumimoji="0" lang="ru-RU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85720" y="1928802"/>
            <a:ext cx="864399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Обеспечение доступа с компьютеров локальной сети в Интернет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Кэширование данных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Сжатие данных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Защита локальной сети от внешнего доступа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Ограничение доступа из локальной сети к внешней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Анонимизация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доступа к различным ресурсам.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err="1" smtClean="0">
                <a:latin typeface="Arial" pitchFamily="34" charset="0"/>
                <a:cs typeface="Arial" pitchFamily="34" charset="0"/>
              </a:rPr>
              <a:t>Ремейлер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(англ.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remailer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— это сервер, получающий сообщение электронной почты и переправляющий его по адресу, указанному отправителем. В процессе переадресации вся информация об отправителе уничтожается, поэтому конечный получатель лишён возможности выяснить, кто является автором сообщения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282" y="1857364"/>
            <a:ext cx="864399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делятся на 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и </a:t>
            </a:r>
            <a:r>
              <a:rPr kumimoji="0" lang="ru-RU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При использовании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его оператор знает адрес электронной почты, который необходим для получения ответа на письмо. Тайна связи полностью зависит от оператора, который может стать жертвой угроз, шантажа или социальной инженерии. Преимуществом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является их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юзабилити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за которое пользователь расплачивается меньшей защищённостью.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обеспечивают гораздо более высокую секретность, но при этом они и сложнее в использовании. Их операторы не могут знать, какие данные пересылаются через них, а поэтому нет гарантии своевременной доставки сообщения, которое может и вовсе затеряться. В обмен на высокое время ожидания анонимные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достаточно надёжно скрывают от посторонних глаз реальный адрес и содержимое сообщения.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357166"/>
            <a:ext cx="8501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— стандарт реализации третьего типа протокола анонимной пересылки электронной почты.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может отсылать и принимать анонимные сообщения электронной почты.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927770"/>
            <a:ext cx="5655617" cy="490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3884217" cy="311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889" y="785794"/>
            <a:ext cx="803113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</a:t>
            </a:r>
            <a:endParaRPr lang="ru-RU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0001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10.  0.  0.  0 - 10. 255.255.255</a:t>
            </a:r>
          </a:p>
          <a:p>
            <a:r>
              <a:rPr lang="ru-RU" dirty="0" smtClean="0"/>
              <a:t>172. 16.  0.  0 - 172. 31.255.255</a:t>
            </a:r>
          </a:p>
          <a:p>
            <a:r>
              <a:rPr lang="ru-RU" dirty="0" smtClean="0"/>
              <a:t>192.168.  0.  0 - 192.168.255.255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214554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whatsmyip.org ("Your IP Address is </a:t>
            </a:r>
            <a:r>
              <a:rPr lang="en-US" sz="2000" dirty="0" err="1" smtClean="0"/>
              <a:t>x.x.x.x</a:t>
            </a:r>
            <a:r>
              <a:rPr lang="en-US" sz="2000" dirty="0" smtClean="0"/>
              <a:t>" </a:t>
            </a:r>
            <a:r>
              <a:rPr lang="ru-RU" sz="2000" dirty="0" smtClean="0"/>
              <a:t>вверху страницы) </a:t>
            </a:r>
            <a:r>
              <a:rPr lang="en-US" sz="2000" dirty="0" smtClean="0"/>
              <a:t>myipaddress.com.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63"/>
            <a:ext cx="6357982" cy="652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</a:t>
            </a: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</a:t>
            </a:r>
            <a:endParaRPr lang="ru-RU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82" y="77010"/>
            <a:ext cx="6506104" cy="649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214290"/>
            <a:ext cx="885831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Существует 3 базовых концепции трансляции адресов: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статическая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Static Network Address Translation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динамическая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Dynamic Address Translation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),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маскарадная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Статический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Отображение незарегистрированного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адреса на зарегистрированный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основании один к одному. Особенно полезно, когда устройство должно быть доступным снаружи сети.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Динамический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Отображает незарегистрированный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зарегистрированный адрес от группы зарегистрированных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адресов. Динамический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также устанавливает непосредственное отображение между незарегистрированным и зарегистрированным адресом, но отображение может меняться в зависимости от зарегистрированного адреса, доступного в пуле адресов, во время коммуникации.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Перегруженный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форма динамического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который отображает несколько незарегистрированных адресов в единственный зарегистрированный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адрес, используя различные порты. Известен также как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 Address Translation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NAT</a:t>
            </a:r>
            <a:r>
              <a:rPr lang="ru-RU" b="1" dirty="0" smtClean="0"/>
              <a:t> выполняет три важных функции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714356"/>
            <a:ext cx="3577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Позволяет сэкономить </a:t>
            </a:r>
            <a:r>
              <a:rPr lang="en-US" dirty="0" smtClean="0"/>
              <a:t>IP</a:t>
            </a:r>
            <a:r>
              <a:rPr lang="ru-RU" dirty="0" smtClean="0"/>
              <a:t>-адреса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14298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Позволяет предотвратить или ограничить обращение снаружи ко внутренним хостам, оставляя возможность обращения изнутри наружу.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8592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Позволяет скрыть определённые внутренние сервисы внутренних хостов/серверов.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643182"/>
            <a:ext cx="132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Недостатки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3143248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использовании NAT хосты </a:t>
            </a:r>
            <a:r>
              <a:rPr lang="ru-RU" dirty="0" err="1" smtClean="0"/>
              <a:t>Internet</a:t>
            </a:r>
            <a:r>
              <a:rPr lang="ru-RU" dirty="0" smtClean="0"/>
              <a:t> взаимодействуют напрямую с NAT-устройством, а не с реальным хостом в частной сети.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392906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Использование NAT к тому же усложняет работу администраторов.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4429132"/>
            <a:ext cx="449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 все протоколы могут «преодолеть» </a:t>
            </a:r>
            <a:r>
              <a:rPr lang="en-US" dirty="0" smtClean="0"/>
              <a:t>NAT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85720" y="285728"/>
            <a:ext cx="821537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Межсетевой экран или сетевой экран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комплекс аппаратных или программных средств, осуществляющий контроль и фильтрацию проходящих через него сетевых пакетов в соответствии с заданными правилами.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7158" y="1857364"/>
            <a:ext cx="85011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Брандма́уэр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(нем.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Brandmauer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заимствованный из немецкого языка термин, являющийся аналогом английского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 его оригинальном значении (стена, которая разделяет смежные здания, предохраняя от распространения пожара). Интересно, что в области компьютерных технологий в немецком языке употребляется слово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«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»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795</Words>
  <Application>Microsoft Office PowerPoint</Application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>SHMEL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SHIMAN</dc:creator>
  <cp:lastModifiedBy>SHIMAN</cp:lastModifiedBy>
  <cp:revision>13</cp:revision>
  <dcterms:created xsi:type="dcterms:W3CDTF">2010-11-12T05:29:03Z</dcterms:created>
  <dcterms:modified xsi:type="dcterms:W3CDTF">2011-11-10T09:40:48Z</dcterms:modified>
</cp:coreProperties>
</file>